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41"/>
  </p:notesMasterIdLst>
  <p:handoutMasterIdLst>
    <p:handoutMasterId r:id="rId42"/>
  </p:handoutMasterIdLst>
  <p:sldIdLst>
    <p:sldId id="3825" r:id="rId5"/>
    <p:sldId id="3869" r:id="rId6"/>
    <p:sldId id="3827" r:id="rId7"/>
    <p:sldId id="3843" r:id="rId8"/>
    <p:sldId id="3882" r:id="rId9"/>
    <p:sldId id="743" r:id="rId10"/>
    <p:sldId id="744" r:id="rId11"/>
    <p:sldId id="3883" r:id="rId12"/>
    <p:sldId id="3884" r:id="rId13"/>
    <p:sldId id="3886" r:id="rId14"/>
    <p:sldId id="3875" r:id="rId15"/>
    <p:sldId id="3828" r:id="rId16"/>
    <p:sldId id="3835" r:id="rId17"/>
    <p:sldId id="3844" r:id="rId18"/>
    <p:sldId id="3877" r:id="rId19"/>
    <p:sldId id="3878" r:id="rId20"/>
    <p:sldId id="3862" r:id="rId21"/>
    <p:sldId id="3842" r:id="rId22"/>
    <p:sldId id="3861" r:id="rId23"/>
    <p:sldId id="3856" r:id="rId24"/>
    <p:sldId id="3860" r:id="rId25"/>
    <p:sldId id="3863" r:id="rId26"/>
    <p:sldId id="1360" r:id="rId27"/>
    <p:sldId id="3848" r:id="rId28"/>
    <p:sldId id="3849" r:id="rId29"/>
    <p:sldId id="3850" r:id="rId30"/>
    <p:sldId id="3837" r:id="rId31"/>
    <p:sldId id="3876" r:id="rId32"/>
    <p:sldId id="3879" r:id="rId33"/>
    <p:sldId id="3864" r:id="rId34"/>
    <p:sldId id="3852" r:id="rId35"/>
    <p:sldId id="3866" r:id="rId36"/>
    <p:sldId id="3857" r:id="rId37"/>
    <p:sldId id="381" r:id="rId38"/>
    <p:sldId id="3833" r:id="rId39"/>
    <p:sldId id="3834" r:id="rId4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6" y="40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54E604-4AD0-4892-9063-37AD8AA62E68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652103-C2E3-44C4-85D0-2B7CAC0F7002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Salud</a:t>
          </a:r>
          <a:r>
            <a:rPr lang="es-ES" dirty="0"/>
            <a:t>. Un estado de completo bienestar físico, mental y social, y no solamente la ausencia de enfermedad o dolencia</a:t>
          </a:r>
          <a:endParaRPr lang="en-US" dirty="0"/>
        </a:p>
      </dgm:t>
    </dgm:pt>
    <dgm:pt modelId="{0D2F7C5E-C752-4E49-868E-B9E20F669531}" type="parTrans" cxnId="{88D5CF96-E09D-4C79-83F1-9E517F788650}">
      <dgm:prSet/>
      <dgm:spPr/>
      <dgm:t>
        <a:bodyPr/>
        <a:lstStyle/>
        <a:p>
          <a:endParaRPr lang="en-US"/>
        </a:p>
      </dgm:t>
    </dgm:pt>
    <dgm:pt modelId="{0EF20614-31EE-415C-A1F2-2FD98D0EF6F2}" type="sibTrans" cxnId="{88D5CF96-E09D-4C79-83F1-9E517F788650}">
      <dgm:prSet/>
      <dgm:spPr/>
      <dgm:t>
        <a:bodyPr/>
        <a:lstStyle/>
        <a:p>
          <a:endParaRPr lang="en-US"/>
        </a:p>
      </dgm:t>
    </dgm:pt>
    <dgm:pt modelId="{9E46BA83-9BCC-4F7E-8227-C7F4D47770C6}">
      <dgm:prSet/>
      <dgm:spPr/>
      <dgm:t>
        <a:bodyPr/>
        <a:lstStyle/>
        <a:p>
          <a:r>
            <a:rPr lang="es-ES" b="1" dirty="0" err="1">
              <a:solidFill>
                <a:schemeClr val="tx1"/>
              </a:solidFill>
            </a:rPr>
            <a:t>Prerequisitos</a:t>
          </a:r>
          <a:r>
            <a:rPr lang="es-ES" b="1" dirty="0">
              <a:solidFill>
                <a:schemeClr val="tx1"/>
              </a:solidFill>
            </a:rPr>
            <a:t> para la salud</a:t>
          </a:r>
          <a:r>
            <a:rPr lang="es-ES" dirty="0"/>
            <a:t>. La paz, adecuados recursos económicos y alimenticios, vivienda, un ecosistema estable y un uso sostenible de los recursos</a:t>
          </a:r>
          <a:endParaRPr lang="en-US" dirty="0"/>
        </a:p>
      </dgm:t>
    </dgm:pt>
    <dgm:pt modelId="{5A5297B1-08B4-458B-98ED-15D4CACE703F}" type="parTrans" cxnId="{C2E72D91-2DFE-4253-9508-4714B5794E5A}">
      <dgm:prSet/>
      <dgm:spPr/>
      <dgm:t>
        <a:bodyPr/>
        <a:lstStyle/>
        <a:p>
          <a:endParaRPr lang="en-US"/>
        </a:p>
      </dgm:t>
    </dgm:pt>
    <dgm:pt modelId="{001188C5-1CFC-410D-93C6-CC167D01ABAE}" type="sibTrans" cxnId="{C2E72D91-2DFE-4253-9508-4714B5794E5A}">
      <dgm:prSet/>
      <dgm:spPr/>
      <dgm:t>
        <a:bodyPr/>
        <a:lstStyle/>
        <a:p>
          <a:endParaRPr lang="en-US"/>
        </a:p>
      </dgm:t>
    </dgm:pt>
    <dgm:pt modelId="{30BC96DD-ED2B-4500-9CF6-4189577709EE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Promoción de la salud</a:t>
          </a:r>
          <a:r>
            <a:rPr lang="es-ES" dirty="0"/>
            <a:t>. Es el proceso que permite a las personas incrementar el control sobre su salud para mejorarla</a:t>
          </a:r>
          <a:endParaRPr lang="en-US" dirty="0"/>
        </a:p>
      </dgm:t>
    </dgm:pt>
    <dgm:pt modelId="{025D5839-7F5B-4DDF-A331-3B1374367870}" type="parTrans" cxnId="{3647C13F-6A7B-43FB-927F-22EECA273D0A}">
      <dgm:prSet/>
      <dgm:spPr/>
      <dgm:t>
        <a:bodyPr/>
        <a:lstStyle/>
        <a:p>
          <a:endParaRPr lang="en-US"/>
        </a:p>
      </dgm:t>
    </dgm:pt>
    <dgm:pt modelId="{0DF9F76F-F1AE-4E5E-94FA-D2DC1D226CAA}" type="sibTrans" cxnId="{3647C13F-6A7B-43FB-927F-22EECA273D0A}">
      <dgm:prSet/>
      <dgm:spPr/>
      <dgm:t>
        <a:bodyPr/>
        <a:lstStyle/>
        <a:p>
          <a:endParaRPr lang="en-US"/>
        </a:p>
      </dgm:t>
    </dgm:pt>
    <dgm:pt modelId="{9AAFA23D-0B15-42A4-94BB-B7BC20A17B1B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Salud para todos</a:t>
          </a:r>
          <a:r>
            <a:rPr lang="es-ES" dirty="0"/>
            <a:t>. La consecución de un nivel de salud que permita llevar a todas las personas una vida social y económicamente productiva</a:t>
          </a:r>
          <a:endParaRPr lang="en-US" dirty="0"/>
        </a:p>
      </dgm:t>
    </dgm:pt>
    <dgm:pt modelId="{5D4BCBA9-A567-4E38-A258-21128AEC359C}" type="parTrans" cxnId="{CB2241D8-9B5A-41B8-B56B-22757C36F46B}">
      <dgm:prSet/>
      <dgm:spPr/>
      <dgm:t>
        <a:bodyPr/>
        <a:lstStyle/>
        <a:p>
          <a:endParaRPr lang="en-US"/>
        </a:p>
      </dgm:t>
    </dgm:pt>
    <dgm:pt modelId="{76FC668E-E5E5-47D7-87C9-B3BD9786DA5D}" type="sibTrans" cxnId="{CB2241D8-9B5A-41B8-B56B-22757C36F46B}">
      <dgm:prSet/>
      <dgm:spPr/>
      <dgm:t>
        <a:bodyPr/>
        <a:lstStyle/>
        <a:p>
          <a:endParaRPr lang="en-US"/>
        </a:p>
      </dgm:t>
    </dgm:pt>
    <dgm:pt modelId="{EA3FF520-501F-4F7C-88A2-49B553C73A9B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Salud pública</a:t>
          </a:r>
          <a:r>
            <a:rPr lang="es-ES" dirty="0"/>
            <a:t>. La ciencia y el arte de promover la salud, prevenir la enfermedad y prolonga la vida mediante esfuerzos organizados de la sociedad</a:t>
          </a:r>
          <a:endParaRPr lang="en-US" dirty="0"/>
        </a:p>
      </dgm:t>
    </dgm:pt>
    <dgm:pt modelId="{6D1E4509-D53B-45F2-BCD0-F320194FD411}" type="parTrans" cxnId="{195CB693-D0F8-46D8-B53D-B3FD2B90ACEA}">
      <dgm:prSet/>
      <dgm:spPr/>
      <dgm:t>
        <a:bodyPr/>
        <a:lstStyle/>
        <a:p>
          <a:endParaRPr lang="en-US"/>
        </a:p>
      </dgm:t>
    </dgm:pt>
    <dgm:pt modelId="{FDDB654B-B305-4C88-BC47-6E78DC55AE50}" type="sibTrans" cxnId="{195CB693-D0F8-46D8-B53D-B3FD2B90ACEA}">
      <dgm:prSet/>
      <dgm:spPr/>
      <dgm:t>
        <a:bodyPr/>
        <a:lstStyle/>
        <a:p>
          <a:endParaRPr lang="en-US"/>
        </a:p>
      </dgm:t>
    </dgm:pt>
    <dgm:pt modelId="{FC73F1E6-990B-4A75-A13E-27A93B63042A}" type="pres">
      <dgm:prSet presAssocID="{B254E604-4AD0-4892-9063-37AD8AA62E68}" presName="diagram" presStyleCnt="0">
        <dgm:presLayoutVars>
          <dgm:dir/>
          <dgm:resizeHandles val="exact"/>
        </dgm:presLayoutVars>
      </dgm:prSet>
      <dgm:spPr/>
    </dgm:pt>
    <dgm:pt modelId="{4A94C08F-28FD-4220-A461-C8E70B39EF4B}" type="pres">
      <dgm:prSet presAssocID="{B9652103-C2E3-44C4-85D0-2B7CAC0F7002}" presName="node" presStyleLbl="node1" presStyleIdx="0" presStyleCnt="5">
        <dgm:presLayoutVars>
          <dgm:bulletEnabled val="1"/>
        </dgm:presLayoutVars>
      </dgm:prSet>
      <dgm:spPr/>
    </dgm:pt>
    <dgm:pt modelId="{A0619C84-08DA-4362-B0A2-487B45730EEC}" type="pres">
      <dgm:prSet presAssocID="{0EF20614-31EE-415C-A1F2-2FD98D0EF6F2}" presName="sibTrans" presStyleCnt="0"/>
      <dgm:spPr/>
    </dgm:pt>
    <dgm:pt modelId="{C833F4E6-7143-40DA-A801-21969A15E6A5}" type="pres">
      <dgm:prSet presAssocID="{9E46BA83-9BCC-4F7E-8227-C7F4D47770C6}" presName="node" presStyleLbl="node1" presStyleIdx="1" presStyleCnt="5">
        <dgm:presLayoutVars>
          <dgm:bulletEnabled val="1"/>
        </dgm:presLayoutVars>
      </dgm:prSet>
      <dgm:spPr/>
    </dgm:pt>
    <dgm:pt modelId="{3741BEBD-BAF9-44A8-804D-C602D33AEFD0}" type="pres">
      <dgm:prSet presAssocID="{001188C5-1CFC-410D-93C6-CC167D01ABAE}" presName="sibTrans" presStyleCnt="0"/>
      <dgm:spPr/>
    </dgm:pt>
    <dgm:pt modelId="{B3A6A86B-70B8-4A30-84A0-D325E79C1297}" type="pres">
      <dgm:prSet presAssocID="{30BC96DD-ED2B-4500-9CF6-4189577709EE}" presName="node" presStyleLbl="node1" presStyleIdx="2" presStyleCnt="5">
        <dgm:presLayoutVars>
          <dgm:bulletEnabled val="1"/>
        </dgm:presLayoutVars>
      </dgm:prSet>
      <dgm:spPr/>
    </dgm:pt>
    <dgm:pt modelId="{7D5F179A-1BCC-4AC2-9F77-00FE93DE4FA6}" type="pres">
      <dgm:prSet presAssocID="{0DF9F76F-F1AE-4E5E-94FA-D2DC1D226CAA}" presName="sibTrans" presStyleCnt="0"/>
      <dgm:spPr/>
    </dgm:pt>
    <dgm:pt modelId="{12948067-E8FD-42AD-A96F-0179480239A3}" type="pres">
      <dgm:prSet presAssocID="{9AAFA23D-0B15-42A4-94BB-B7BC20A17B1B}" presName="node" presStyleLbl="node1" presStyleIdx="3" presStyleCnt="5">
        <dgm:presLayoutVars>
          <dgm:bulletEnabled val="1"/>
        </dgm:presLayoutVars>
      </dgm:prSet>
      <dgm:spPr/>
    </dgm:pt>
    <dgm:pt modelId="{412B74A4-13F4-451B-860C-BAF9C46E30C0}" type="pres">
      <dgm:prSet presAssocID="{76FC668E-E5E5-47D7-87C9-B3BD9786DA5D}" presName="sibTrans" presStyleCnt="0"/>
      <dgm:spPr/>
    </dgm:pt>
    <dgm:pt modelId="{164D9773-9E8B-4C0C-8260-12721E1836DD}" type="pres">
      <dgm:prSet presAssocID="{EA3FF520-501F-4F7C-88A2-49B553C73A9B}" presName="node" presStyleLbl="node1" presStyleIdx="4" presStyleCnt="5">
        <dgm:presLayoutVars>
          <dgm:bulletEnabled val="1"/>
        </dgm:presLayoutVars>
      </dgm:prSet>
      <dgm:spPr/>
    </dgm:pt>
  </dgm:ptLst>
  <dgm:cxnLst>
    <dgm:cxn modelId="{AFF6DB0A-BC85-4D55-A762-DF7A22FBC07A}" type="presOf" srcId="{EA3FF520-501F-4F7C-88A2-49B553C73A9B}" destId="{164D9773-9E8B-4C0C-8260-12721E1836DD}" srcOrd="0" destOrd="0" presId="urn:microsoft.com/office/officeart/2005/8/layout/default"/>
    <dgm:cxn modelId="{2E82E428-2056-4CB6-B81A-E3E1C2AA7E47}" type="presOf" srcId="{30BC96DD-ED2B-4500-9CF6-4189577709EE}" destId="{B3A6A86B-70B8-4A30-84A0-D325E79C1297}" srcOrd="0" destOrd="0" presId="urn:microsoft.com/office/officeart/2005/8/layout/default"/>
    <dgm:cxn modelId="{34C66B38-303B-4C63-AC76-46531E305099}" type="presOf" srcId="{9AAFA23D-0B15-42A4-94BB-B7BC20A17B1B}" destId="{12948067-E8FD-42AD-A96F-0179480239A3}" srcOrd="0" destOrd="0" presId="urn:microsoft.com/office/officeart/2005/8/layout/default"/>
    <dgm:cxn modelId="{3647C13F-6A7B-43FB-927F-22EECA273D0A}" srcId="{B254E604-4AD0-4892-9063-37AD8AA62E68}" destId="{30BC96DD-ED2B-4500-9CF6-4189577709EE}" srcOrd="2" destOrd="0" parTransId="{025D5839-7F5B-4DDF-A331-3B1374367870}" sibTransId="{0DF9F76F-F1AE-4E5E-94FA-D2DC1D226CAA}"/>
    <dgm:cxn modelId="{804CEE61-DBA5-4B29-B6AD-EB7A03595AAF}" type="presOf" srcId="{B9652103-C2E3-44C4-85D0-2B7CAC0F7002}" destId="{4A94C08F-28FD-4220-A461-C8E70B39EF4B}" srcOrd="0" destOrd="0" presId="urn:microsoft.com/office/officeart/2005/8/layout/default"/>
    <dgm:cxn modelId="{0CBBF778-3EC9-4187-9829-AD2ED48ED741}" type="presOf" srcId="{B254E604-4AD0-4892-9063-37AD8AA62E68}" destId="{FC73F1E6-990B-4A75-A13E-27A93B63042A}" srcOrd="0" destOrd="0" presId="urn:microsoft.com/office/officeart/2005/8/layout/default"/>
    <dgm:cxn modelId="{C2E72D91-2DFE-4253-9508-4714B5794E5A}" srcId="{B254E604-4AD0-4892-9063-37AD8AA62E68}" destId="{9E46BA83-9BCC-4F7E-8227-C7F4D47770C6}" srcOrd="1" destOrd="0" parTransId="{5A5297B1-08B4-458B-98ED-15D4CACE703F}" sibTransId="{001188C5-1CFC-410D-93C6-CC167D01ABAE}"/>
    <dgm:cxn modelId="{195CB693-D0F8-46D8-B53D-B3FD2B90ACEA}" srcId="{B254E604-4AD0-4892-9063-37AD8AA62E68}" destId="{EA3FF520-501F-4F7C-88A2-49B553C73A9B}" srcOrd="4" destOrd="0" parTransId="{6D1E4509-D53B-45F2-BCD0-F320194FD411}" sibTransId="{FDDB654B-B305-4C88-BC47-6E78DC55AE50}"/>
    <dgm:cxn modelId="{88D5CF96-E09D-4C79-83F1-9E517F788650}" srcId="{B254E604-4AD0-4892-9063-37AD8AA62E68}" destId="{B9652103-C2E3-44C4-85D0-2B7CAC0F7002}" srcOrd="0" destOrd="0" parTransId="{0D2F7C5E-C752-4E49-868E-B9E20F669531}" sibTransId="{0EF20614-31EE-415C-A1F2-2FD98D0EF6F2}"/>
    <dgm:cxn modelId="{CB2241D8-9B5A-41B8-B56B-22757C36F46B}" srcId="{B254E604-4AD0-4892-9063-37AD8AA62E68}" destId="{9AAFA23D-0B15-42A4-94BB-B7BC20A17B1B}" srcOrd="3" destOrd="0" parTransId="{5D4BCBA9-A567-4E38-A258-21128AEC359C}" sibTransId="{76FC668E-E5E5-47D7-87C9-B3BD9786DA5D}"/>
    <dgm:cxn modelId="{2F01FAE1-6FA2-4B7E-8E30-AEF655D8D69F}" type="presOf" srcId="{9E46BA83-9BCC-4F7E-8227-C7F4D47770C6}" destId="{C833F4E6-7143-40DA-A801-21969A15E6A5}" srcOrd="0" destOrd="0" presId="urn:microsoft.com/office/officeart/2005/8/layout/default"/>
    <dgm:cxn modelId="{6FB6DC98-CED2-4E43-969A-0046DDE417A9}" type="presParOf" srcId="{FC73F1E6-990B-4A75-A13E-27A93B63042A}" destId="{4A94C08F-28FD-4220-A461-C8E70B39EF4B}" srcOrd="0" destOrd="0" presId="urn:microsoft.com/office/officeart/2005/8/layout/default"/>
    <dgm:cxn modelId="{8B244051-F6B5-4E94-826F-84F3911CCD63}" type="presParOf" srcId="{FC73F1E6-990B-4A75-A13E-27A93B63042A}" destId="{A0619C84-08DA-4362-B0A2-487B45730EEC}" srcOrd="1" destOrd="0" presId="urn:microsoft.com/office/officeart/2005/8/layout/default"/>
    <dgm:cxn modelId="{F577C774-DEFC-462B-A86C-7AF66C7FAEA6}" type="presParOf" srcId="{FC73F1E6-990B-4A75-A13E-27A93B63042A}" destId="{C833F4E6-7143-40DA-A801-21969A15E6A5}" srcOrd="2" destOrd="0" presId="urn:microsoft.com/office/officeart/2005/8/layout/default"/>
    <dgm:cxn modelId="{7B222C82-AEF6-4A4A-A1DE-C1B0AB6D408C}" type="presParOf" srcId="{FC73F1E6-990B-4A75-A13E-27A93B63042A}" destId="{3741BEBD-BAF9-44A8-804D-C602D33AEFD0}" srcOrd="3" destOrd="0" presId="urn:microsoft.com/office/officeart/2005/8/layout/default"/>
    <dgm:cxn modelId="{9FB173CF-8D33-4F8F-BBD6-21FE82C1AD7A}" type="presParOf" srcId="{FC73F1E6-990B-4A75-A13E-27A93B63042A}" destId="{B3A6A86B-70B8-4A30-84A0-D325E79C1297}" srcOrd="4" destOrd="0" presId="urn:microsoft.com/office/officeart/2005/8/layout/default"/>
    <dgm:cxn modelId="{94460C9E-FD04-4B91-8739-CDB4EF2B4D75}" type="presParOf" srcId="{FC73F1E6-990B-4A75-A13E-27A93B63042A}" destId="{7D5F179A-1BCC-4AC2-9F77-00FE93DE4FA6}" srcOrd="5" destOrd="0" presId="urn:microsoft.com/office/officeart/2005/8/layout/default"/>
    <dgm:cxn modelId="{5B5FC64F-A4E8-4FAA-845C-25F3AF2C9E34}" type="presParOf" srcId="{FC73F1E6-990B-4A75-A13E-27A93B63042A}" destId="{12948067-E8FD-42AD-A96F-0179480239A3}" srcOrd="6" destOrd="0" presId="urn:microsoft.com/office/officeart/2005/8/layout/default"/>
    <dgm:cxn modelId="{277269AC-C781-44AB-9486-12A39B550860}" type="presParOf" srcId="{FC73F1E6-990B-4A75-A13E-27A93B63042A}" destId="{412B74A4-13F4-451B-860C-BAF9C46E30C0}" srcOrd="7" destOrd="0" presId="urn:microsoft.com/office/officeart/2005/8/layout/default"/>
    <dgm:cxn modelId="{923B6FCF-8CF5-4B80-99D2-3E219EF90D2D}" type="presParOf" srcId="{FC73F1E6-990B-4A75-A13E-27A93B63042A}" destId="{164D9773-9E8B-4C0C-8260-12721E1836D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54E604-4AD0-4892-9063-37AD8AA62E68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0A54BF-178B-43A6-86D2-9632041D3F7F}">
      <dgm:prSet custT="1"/>
      <dgm:spPr/>
      <dgm:t>
        <a:bodyPr/>
        <a:lstStyle/>
        <a:p>
          <a:r>
            <a:rPr lang="es-ES" altLang="es-ES" sz="2000" b="1" dirty="0">
              <a:solidFill>
                <a:schemeClr val="tx1"/>
              </a:solidFill>
            </a:rPr>
            <a:t>Atención primaria de salud.  </a:t>
          </a:r>
          <a:r>
            <a:rPr lang="es-ES" altLang="es-ES" sz="2000" dirty="0"/>
            <a:t>Es la asistencia sanitaria esencial, accesible, a un costo que el país y la comunidad pueden soportar, realizada con métodos prácticos, científicamente fundados y socialmente aceptables</a:t>
          </a:r>
        </a:p>
      </dgm:t>
    </dgm:pt>
    <dgm:pt modelId="{22D31F2A-BD6F-4A44-8FB7-75D77C0F59CA}" type="parTrans" cxnId="{49055C06-137E-4F6B-BAC1-1A3456B93F49}">
      <dgm:prSet/>
      <dgm:spPr/>
      <dgm:t>
        <a:bodyPr/>
        <a:lstStyle/>
        <a:p>
          <a:endParaRPr lang="es-ES"/>
        </a:p>
      </dgm:t>
    </dgm:pt>
    <dgm:pt modelId="{0C9249A2-7EB6-4C19-BB8F-4201AA10F691}" type="sibTrans" cxnId="{49055C06-137E-4F6B-BAC1-1A3456B93F49}">
      <dgm:prSet/>
      <dgm:spPr/>
      <dgm:t>
        <a:bodyPr/>
        <a:lstStyle/>
        <a:p>
          <a:endParaRPr lang="es-ES"/>
        </a:p>
      </dgm:t>
    </dgm:pt>
    <dgm:pt modelId="{F72CBF34-8A88-4FDF-895C-327087CBAD7A}">
      <dgm:prSet custT="1"/>
      <dgm:spPr/>
      <dgm:t>
        <a:bodyPr/>
        <a:lstStyle/>
        <a:p>
          <a:r>
            <a:rPr lang="es-ES" altLang="es-ES" sz="1800" b="1" dirty="0">
              <a:solidFill>
                <a:schemeClr val="tx1"/>
              </a:solidFill>
            </a:rPr>
            <a:t>Prevención de la enfermedad. </a:t>
          </a:r>
          <a:r>
            <a:rPr lang="es-ES" altLang="es-ES" sz="1800" dirty="0"/>
            <a:t>La prevención de la enfermedad abarca las medidas destinadas no solamente a prevenir la aparición de la enfermedad, tales como la reducción de los factores de riesgo, sino también a detener su avance y alternar sus consecuencias una vez establecida.</a:t>
          </a:r>
        </a:p>
      </dgm:t>
    </dgm:pt>
    <dgm:pt modelId="{5CA5DCF5-0D81-41D2-A26F-5B99BC980AD8}" type="parTrans" cxnId="{F8D8B96F-D882-4FF3-B495-CB7BDDFFAB77}">
      <dgm:prSet/>
      <dgm:spPr/>
      <dgm:t>
        <a:bodyPr/>
        <a:lstStyle/>
        <a:p>
          <a:endParaRPr lang="es-ES"/>
        </a:p>
      </dgm:t>
    </dgm:pt>
    <dgm:pt modelId="{1DCB49BD-5C70-41B9-8D1D-6398AA06AC7D}" type="sibTrans" cxnId="{F8D8B96F-D882-4FF3-B495-CB7BDDFFAB77}">
      <dgm:prSet/>
      <dgm:spPr/>
      <dgm:t>
        <a:bodyPr/>
        <a:lstStyle/>
        <a:p>
          <a:endParaRPr lang="es-ES"/>
        </a:p>
      </dgm:t>
    </dgm:pt>
    <dgm:pt modelId="{6AB9E7D4-A53B-44AE-B138-43364BAE3D4A}">
      <dgm:prSet custT="1"/>
      <dgm:spPr/>
      <dgm:t>
        <a:bodyPr/>
        <a:lstStyle/>
        <a:p>
          <a:r>
            <a:rPr lang="es-ES" altLang="es-ES" sz="1400" dirty="0"/>
            <a:t>Se considera la prevención primaria, secundaria y terciaria</a:t>
          </a:r>
        </a:p>
      </dgm:t>
    </dgm:pt>
    <dgm:pt modelId="{591625F6-0E21-4DD0-96A8-649B5BB69403}" type="parTrans" cxnId="{76F82958-EAAA-4043-8BC8-278708087238}">
      <dgm:prSet/>
      <dgm:spPr/>
      <dgm:t>
        <a:bodyPr/>
        <a:lstStyle/>
        <a:p>
          <a:endParaRPr lang="es-ES"/>
        </a:p>
      </dgm:t>
    </dgm:pt>
    <dgm:pt modelId="{783C1907-47A8-49B1-AEA1-4CCC94D63D99}" type="sibTrans" cxnId="{76F82958-EAAA-4043-8BC8-278708087238}">
      <dgm:prSet/>
      <dgm:spPr/>
      <dgm:t>
        <a:bodyPr/>
        <a:lstStyle/>
        <a:p>
          <a:endParaRPr lang="es-ES"/>
        </a:p>
      </dgm:t>
    </dgm:pt>
    <dgm:pt modelId="{093DA614-0F70-49C5-9251-203B7553E3D7}">
      <dgm:prSet custT="1"/>
      <dgm:spPr/>
      <dgm:t>
        <a:bodyPr/>
        <a:lstStyle/>
        <a:p>
          <a:r>
            <a:rPr lang="es-ES" altLang="es-ES" sz="1400" dirty="0"/>
            <a:t>La prevención de la enfermedad se utiliza a veces como término complementario de la promoción de la salud</a:t>
          </a:r>
        </a:p>
      </dgm:t>
    </dgm:pt>
    <dgm:pt modelId="{A30C095C-1FC1-4E8C-984D-5FC46F6678D6}" type="parTrans" cxnId="{E3E174FA-7D24-4FCF-9759-A36418D61062}">
      <dgm:prSet/>
      <dgm:spPr/>
      <dgm:t>
        <a:bodyPr/>
        <a:lstStyle/>
        <a:p>
          <a:endParaRPr lang="es-ES"/>
        </a:p>
      </dgm:t>
    </dgm:pt>
    <dgm:pt modelId="{061C2D1A-E35C-452F-A695-223800B722BB}" type="sibTrans" cxnId="{E3E174FA-7D24-4FCF-9759-A36418D61062}">
      <dgm:prSet/>
      <dgm:spPr/>
      <dgm:t>
        <a:bodyPr/>
        <a:lstStyle/>
        <a:p>
          <a:endParaRPr lang="es-ES"/>
        </a:p>
      </dgm:t>
    </dgm:pt>
    <dgm:pt modelId="{AAC91646-D97F-4418-BF65-8DDB3F868D90}">
      <dgm:prSet custT="1"/>
      <dgm:spPr/>
      <dgm:t>
        <a:bodyPr/>
        <a:lstStyle/>
        <a:p>
          <a:r>
            <a:rPr lang="es-ES" altLang="es-ES" sz="2000" b="1" dirty="0">
              <a:solidFill>
                <a:schemeClr val="tx1"/>
              </a:solidFill>
            </a:rPr>
            <a:t>Educación para la salud</a:t>
          </a:r>
          <a:r>
            <a:rPr lang="es-ES" altLang="es-ES" sz="2000" dirty="0"/>
            <a:t>. Comprende las oportunidades de aprendizaje creadas conscientemente que suponen una forma de comunicación destinada a mejorar la alfabetización sanitaria, incluida la mejora del conocimiento de la población en relación con la salud y el desarrollo de habilidades personales que conduzcan a la salud individual y de la comunidad</a:t>
          </a:r>
        </a:p>
      </dgm:t>
    </dgm:pt>
    <dgm:pt modelId="{4ED35DAF-958B-49BE-BB32-0AC7E295A32F}" type="parTrans" cxnId="{124B0026-F114-418A-AD28-06E18D90387B}">
      <dgm:prSet/>
      <dgm:spPr/>
      <dgm:t>
        <a:bodyPr/>
        <a:lstStyle/>
        <a:p>
          <a:endParaRPr lang="es-ES"/>
        </a:p>
      </dgm:t>
    </dgm:pt>
    <dgm:pt modelId="{3FAF0074-04D7-4D94-9DFA-8C29C92071EE}" type="sibTrans" cxnId="{124B0026-F114-418A-AD28-06E18D90387B}">
      <dgm:prSet/>
      <dgm:spPr/>
      <dgm:t>
        <a:bodyPr/>
        <a:lstStyle/>
        <a:p>
          <a:endParaRPr lang="es-ES"/>
        </a:p>
      </dgm:t>
    </dgm:pt>
    <dgm:pt modelId="{FC73F1E6-990B-4A75-A13E-27A93B63042A}" type="pres">
      <dgm:prSet presAssocID="{B254E604-4AD0-4892-9063-37AD8AA62E68}" presName="diagram" presStyleCnt="0">
        <dgm:presLayoutVars>
          <dgm:dir/>
          <dgm:resizeHandles val="exact"/>
        </dgm:presLayoutVars>
      </dgm:prSet>
      <dgm:spPr/>
    </dgm:pt>
    <dgm:pt modelId="{440076BD-5436-4539-B008-FE55B5498479}" type="pres">
      <dgm:prSet presAssocID="{190A54BF-178B-43A6-86D2-9632041D3F7F}" presName="node" presStyleLbl="node1" presStyleIdx="0" presStyleCnt="3" custScaleX="130694" custLinFactNeighborX="-544" custLinFactNeighborY="-22942">
        <dgm:presLayoutVars>
          <dgm:bulletEnabled val="1"/>
        </dgm:presLayoutVars>
      </dgm:prSet>
      <dgm:spPr/>
    </dgm:pt>
    <dgm:pt modelId="{39736155-C4DA-454F-9A23-53057E34371F}" type="pres">
      <dgm:prSet presAssocID="{0C9249A2-7EB6-4C19-BB8F-4201AA10F691}" presName="sibTrans" presStyleCnt="0"/>
      <dgm:spPr/>
    </dgm:pt>
    <dgm:pt modelId="{27014E28-95EC-4C99-8350-576DA1F4B44B}" type="pres">
      <dgm:prSet presAssocID="{F72CBF34-8A88-4FDF-895C-327087CBAD7A}" presName="node" presStyleLbl="node1" presStyleIdx="1" presStyleCnt="3" custScaleX="158151" custLinFactNeighborX="-2744" custLinFactNeighborY="-22942">
        <dgm:presLayoutVars>
          <dgm:bulletEnabled val="1"/>
        </dgm:presLayoutVars>
      </dgm:prSet>
      <dgm:spPr/>
    </dgm:pt>
    <dgm:pt modelId="{413A8591-8A12-4329-B1D5-65F90941E817}" type="pres">
      <dgm:prSet presAssocID="{1DCB49BD-5C70-41B9-8D1D-6398AA06AC7D}" presName="sibTrans" presStyleCnt="0"/>
      <dgm:spPr/>
    </dgm:pt>
    <dgm:pt modelId="{190E3B29-3589-46B2-905A-AEB21F62D9C1}" type="pres">
      <dgm:prSet presAssocID="{AAC91646-D97F-4418-BF65-8DDB3F868D90}" presName="node" presStyleLbl="node1" presStyleIdx="2" presStyleCnt="3" custScaleX="196825" custScaleY="112719">
        <dgm:presLayoutVars>
          <dgm:bulletEnabled val="1"/>
        </dgm:presLayoutVars>
      </dgm:prSet>
      <dgm:spPr/>
    </dgm:pt>
  </dgm:ptLst>
  <dgm:cxnLst>
    <dgm:cxn modelId="{49055C06-137E-4F6B-BAC1-1A3456B93F49}" srcId="{B254E604-4AD0-4892-9063-37AD8AA62E68}" destId="{190A54BF-178B-43A6-86D2-9632041D3F7F}" srcOrd="0" destOrd="0" parTransId="{22D31F2A-BD6F-4A44-8FB7-75D77C0F59CA}" sibTransId="{0C9249A2-7EB6-4C19-BB8F-4201AA10F691}"/>
    <dgm:cxn modelId="{124B0026-F114-418A-AD28-06E18D90387B}" srcId="{B254E604-4AD0-4892-9063-37AD8AA62E68}" destId="{AAC91646-D97F-4418-BF65-8DDB3F868D90}" srcOrd="2" destOrd="0" parTransId="{4ED35DAF-958B-49BE-BB32-0AC7E295A32F}" sibTransId="{3FAF0074-04D7-4D94-9DFA-8C29C92071EE}"/>
    <dgm:cxn modelId="{D475243F-7433-47B2-8811-6A8FA55EE459}" type="presOf" srcId="{AAC91646-D97F-4418-BF65-8DDB3F868D90}" destId="{190E3B29-3589-46B2-905A-AEB21F62D9C1}" srcOrd="0" destOrd="0" presId="urn:microsoft.com/office/officeart/2005/8/layout/default"/>
    <dgm:cxn modelId="{E145546B-2F12-460E-8D9C-A922204D3F8D}" type="presOf" srcId="{F72CBF34-8A88-4FDF-895C-327087CBAD7A}" destId="{27014E28-95EC-4C99-8350-576DA1F4B44B}" srcOrd="0" destOrd="0" presId="urn:microsoft.com/office/officeart/2005/8/layout/default"/>
    <dgm:cxn modelId="{F8D8B96F-D882-4FF3-B495-CB7BDDFFAB77}" srcId="{B254E604-4AD0-4892-9063-37AD8AA62E68}" destId="{F72CBF34-8A88-4FDF-895C-327087CBAD7A}" srcOrd="1" destOrd="0" parTransId="{5CA5DCF5-0D81-41D2-A26F-5B99BC980AD8}" sibTransId="{1DCB49BD-5C70-41B9-8D1D-6398AA06AC7D}"/>
    <dgm:cxn modelId="{76F82958-EAAA-4043-8BC8-278708087238}" srcId="{F72CBF34-8A88-4FDF-895C-327087CBAD7A}" destId="{6AB9E7D4-A53B-44AE-B138-43364BAE3D4A}" srcOrd="0" destOrd="0" parTransId="{591625F6-0E21-4DD0-96A8-649B5BB69403}" sibTransId="{783C1907-47A8-49B1-AEA1-4CCC94D63D99}"/>
    <dgm:cxn modelId="{0CBBF778-3EC9-4187-9829-AD2ED48ED741}" type="presOf" srcId="{B254E604-4AD0-4892-9063-37AD8AA62E68}" destId="{FC73F1E6-990B-4A75-A13E-27A93B63042A}" srcOrd="0" destOrd="0" presId="urn:microsoft.com/office/officeart/2005/8/layout/default"/>
    <dgm:cxn modelId="{EB512F8E-6A55-4895-86FC-47ED5BA4F8CD}" type="presOf" srcId="{6AB9E7D4-A53B-44AE-B138-43364BAE3D4A}" destId="{27014E28-95EC-4C99-8350-576DA1F4B44B}" srcOrd="0" destOrd="1" presId="urn:microsoft.com/office/officeart/2005/8/layout/default"/>
    <dgm:cxn modelId="{53A0AE93-F189-499C-B0B6-BB18901249D2}" type="presOf" srcId="{190A54BF-178B-43A6-86D2-9632041D3F7F}" destId="{440076BD-5436-4539-B008-FE55B5498479}" srcOrd="0" destOrd="0" presId="urn:microsoft.com/office/officeart/2005/8/layout/default"/>
    <dgm:cxn modelId="{1E63B6F2-1E38-4032-A5D6-299348D5B895}" type="presOf" srcId="{093DA614-0F70-49C5-9251-203B7553E3D7}" destId="{27014E28-95EC-4C99-8350-576DA1F4B44B}" srcOrd="0" destOrd="2" presId="urn:microsoft.com/office/officeart/2005/8/layout/default"/>
    <dgm:cxn modelId="{E3E174FA-7D24-4FCF-9759-A36418D61062}" srcId="{F72CBF34-8A88-4FDF-895C-327087CBAD7A}" destId="{093DA614-0F70-49C5-9251-203B7553E3D7}" srcOrd="1" destOrd="0" parTransId="{A30C095C-1FC1-4E8C-984D-5FC46F6678D6}" sibTransId="{061C2D1A-E35C-452F-A695-223800B722BB}"/>
    <dgm:cxn modelId="{FAA9180B-94DA-4603-B5DD-6EF87AAFE925}" type="presParOf" srcId="{FC73F1E6-990B-4A75-A13E-27A93B63042A}" destId="{440076BD-5436-4539-B008-FE55B5498479}" srcOrd="0" destOrd="0" presId="urn:microsoft.com/office/officeart/2005/8/layout/default"/>
    <dgm:cxn modelId="{32D60B46-0E7A-4FE5-8490-FA1BCFF34F8F}" type="presParOf" srcId="{FC73F1E6-990B-4A75-A13E-27A93B63042A}" destId="{39736155-C4DA-454F-9A23-53057E34371F}" srcOrd="1" destOrd="0" presId="urn:microsoft.com/office/officeart/2005/8/layout/default"/>
    <dgm:cxn modelId="{4A5450F6-C0F2-412B-8562-9883AC6BFA35}" type="presParOf" srcId="{FC73F1E6-990B-4A75-A13E-27A93B63042A}" destId="{27014E28-95EC-4C99-8350-576DA1F4B44B}" srcOrd="2" destOrd="0" presId="urn:microsoft.com/office/officeart/2005/8/layout/default"/>
    <dgm:cxn modelId="{F918D4E3-7ED1-44EA-8963-3B632E89889C}" type="presParOf" srcId="{FC73F1E6-990B-4A75-A13E-27A93B63042A}" destId="{413A8591-8A12-4329-B1D5-65F90941E817}" srcOrd="3" destOrd="0" presId="urn:microsoft.com/office/officeart/2005/8/layout/default"/>
    <dgm:cxn modelId="{16D0EF4D-0228-42CE-9E36-5AEC8115CE0D}" type="presParOf" srcId="{FC73F1E6-990B-4A75-A13E-27A93B63042A}" destId="{190E3B29-3589-46B2-905A-AEB21F62D9C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DE6B3-ED8D-45B3-BAB0-7384C4B681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1B025B-66E0-46A1-A6ED-9BA34FD6B99F}">
      <dgm:prSet/>
      <dgm:spPr/>
      <dgm:t>
        <a:bodyPr/>
        <a:lstStyle/>
        <a:p>
          <a:r>
            <a:rPr lang="es-ES"/>
            <a:t>Establecer una pólítica pública saludable</a:t>
          </a:r>
          <a:endParaRPr lang="en-US"/>
        </a:p>
      </dgm:t>
    </dgm:pt>
    <dgm:pt modelId="{F91D1B72-DFE5-45BD-9658-E36443BD8469}" type="parTrans" cxnId="{F5EEB20F-1786-4074-9724-B3EE284A157D}">
      <dgm:prSet/>
      <dgm:spPr/>
      <dgm:t>
        <a:bodyPr/>
        <a:lstStyle/>
        <a:p>
          <a:endParaRPr lang="en-US"/>
        </a:p>
      </dgm:t>
    </dgm:pt>
    <dgm:pt modelId="{16A1B265-D181-46CE-924E-3F1070CB3B66}" type="sibTrans" cxnId="{F5EEB20F-1786-4074-9724-B3EE284A157D}">
      <dgm:prSet/>
      <dgm:spPr/>
      <dgm:t>
        <a:bodyPr/>
        <a:lstStyle/>
        <a:p>
          <a:endParaRPr lang="en-US"/>
        </a:p>
      </dgm:t>
    </dgm:pt>
    <dgm:pt modelId="{A3EB1F2F-984C-436E-9B92-BF52EFD8EE5B}">
      <dgm:prSet/>
      <dgm:spPr/>
      <dgm:t>
        <a:bodyPr/>
        <a:lstStyle/>
        <a:p>
          <a:r>
            <a:rPr lang="es-ES" dirty="0"/>
            <a:t>Crear entornos que apoyan la salud</a:t>
          </a:r>
          <a:endParaRPr lang="en-US" dirty="0"/>
        </a:p>
      </dgm:t>
    </dgm:pt>
    <dgm:pt modelId="{18288B92-0947-4396-A49D-508D2C5538B2}" type="parTrans" cxnId="{B9F39C4A-0F0F-4DA9-A023-25AAC84E4F09}">
      <dgm:prSet/>
      <dgm:spPr/>
      <dgm:t>
        <a:bodyPr/>
        <a:lstStyle/>
        <a:p>
          <a:endParaRPr lang="en-US"/>
        </a:p>
      </dgm:t>
    </dgm:pt>
    <dgm:pt modelId="{C45CD779-4060-406D-A964-92DEDD585149}" type="sibTrans" cxnId="{B9F39C4A-0F0F-4DA9-A023-25AAC84E4F09}">
      <dgm:prSet/>
      <dgm:spPr/>
      <dgm:t>
        <a:bodyPr/>
        <a:lstStyle/>
        <a:p>
          <a:endParaRPr lang="en-US"/>
        </a:p>
      </dgm:t>
    </dgm:pt>
    <dgm:pt modelId="{48E46E62-2B1D-4735-BB84-FB11358A72E8}">
      <dgm:prSet/>
      <dgm:spPr/>
      <dgm:t>
        <a:bodyPr/>
        <a:lstStyle/>
        <a:p>
          <a:r>
            <a:rPr lang="es-ES"/>
            <a:t>Fortalecer la acción comunitaria para la salud</a:t>
          </a:r>
          <a:endParaRPr lang="en-US"/>
        </a:p>
      </dgm:t>
    </dgm:pt>
    <dgm:pt modelId="{156DD994-AF8F-4BE8-83E7-09D9D33C0EFC}" type="parTrans" cxnId="{9603BF34-7EB1-473B-9641-F842372D88DF}">
      <dgm:prSet/>
      <dgm:spPr/>
      <dgm:t>
        <a:bodyPr/>
        <a:lstStyle/>
        <a:p>
          <a:endParaRPr lang="en-US"/>
        </a:p>
      </dgm:t>
    </dgm:pt>
    <dgm:pt modelId="{40B62D14-5A12-4367-8AF3-A7A71F5A5036}" type="sibTrans" cxnId="{9603BF34-7EB1-473B-9641-F842372D88DF}">
      <dgm:prSet/>
      <dgm:spPr/>
      <dgm:t>
        <a:bodyPr/>
        <a:lstStyle/>
        <a:p>
          <a:endParaRPr lang="en-US"/>
        </a:p>
      </dgm:t>
    </dgm:pt>
    <dgm:pt modelId="{9C9497F6-26E0-46F7-A4D6-F7E564FF0893}">
      <dgm:prSet/>
      <dgm:spPr/>
      <dgm:t>
        <a:bodyPr/>
        <a:lstStyle/>
        <a:p>
          <a:r>
            <a:rPr lang="es-ES"/>
            <a:t>Desarrollar las habilidades personales</a:t>
          </a:r>
          <a:endParaRPr lang="en-US"/>
        </a:p>
      </dgm:t>
    </dgm:pt>
    <dgm:pt modelId="{BFC24403-635E-4E93-955A-08BA0CDA54E3}" type="parTrans" cxnId="{A6DE72A6-8C50-4C7D-A07C-88284FA44388}">
      <dgm:prSet/>
      <dgm:spPr/>
      <dgm:t>
        <a:bodyPr/>
        <a:lstStyle/>
        <a:p>
          <a:endParaRPr lang="en-US"/>
        </a:p>
      </dgm:t>
    </dgm:pt>
    <dgm:pt modelId="{B5A4D254-2E7C-4719-8B12-A4BD5717CB34}" type="sibTrans" cxnId="{A6DE72A6-8C50-4C7D-A07C-88284FA44388}">
      <dgm:prSet/>
      <dgm:spPr/>
      <dgm:t>
        <a:bodyPr/>
        <a:lstStyle/>
        <a:p>
          <a:endParaRPr lang="en-US"/>
        </a:p>
      </dgm:t>
    </dgm:pt>
    <dgm:pt modelId="{A89A7CF4-8262-4375-BDB9-41413EC69400}">
      <dgm:prSet/>
      <dgm:spPr/>
      <dgm:t>
        <a:bodyPr/>
        <a:lstStyle/>
        <a:p>
          <a:r>
            <a:rPr lang="es-ES"/>
            <a:t>Reorientar los servicios sanitarios</a:t>
          </a:r>
          <a:endParaRPr lang="en-US"/>
        </a:p>
      </dgm:t>
    </dgm:pt>
    <dgm:pt modelId="{B798DC86-4C83-4B29-864E-52B5D42B7CF6}" type="parTrans" cxnId="{0FFFE42A-2DB8-4B51-A511-8FB2CF8540CE}">
      <dgm:prSet/>
      <dgm:spPr/>
      <dgm:t>
        <a:bodyPr/>
        <a:lstStyle/>
        <a:p>
          <a:endParaRPr lang="en-US"/>
        </a:p>
      </dgm:t>
    </dgm:pt>
    <dgm:pt modelId="{4705E019-2C67-43DF-AD61-2ABCDE459051}" type="sibTrans" cxnId="{0FFFE42A-2DB8-4B51-A511-8FB2CF8540CE}">
      <dgm:prSet/>
      <dgm:spPr/>
      <dgm:t>
        <a:bodyPr/>
        <a:lstStyle/>
        <a:p>
          <a:endParaRPr lang="en-US"/>
        </a:p>
      </dgm:t>
    </dgm:pt>
    <dgm:pt modelId="{54813016-40A9-4743-9E37-C9AACD7AA8BC}" type="pres">
      <dgm:prSet presAssocID="{F6FDE6B3-ED8D-45B3-BAB0-7384C4B681AC}" presName="linear" presStyleCnt="0">
        <dgm:presLayoutVars>
          <dgm:animLvl val="lvl"/>
          <dgm:resizeHandles val="exact"/>
        </dgm:presLayoutVars>
      </dgm:prSet>
      <dgm:spPr/>
    </dgm:pt>
    <dgm:pt modelId="{DBBB9FB3-4B12-4F13-A488-483994795B58}" type="pres">
      <dgm:prSet presAssocID="{3A1B025B-66E0-46A1-A6ED-9BA34FD6B99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011BA45-75C1-4688-A4A8-5927A9D40901}" type="pres">
      <dgm:prSet presAssocID="{16A1B265-D181-46CE-924E-3F1070CB3B66}" presName="spacer" presStyleCnt="0"/>
      <dgm:spPr/>
    </dgm:pt>
    <dgm:pt modelId="{A0CAB65F-7395-4BD9-A020-E16B384125D5}" type="pres">
      <dgm:prSet presAssocID="{A3EB1F2F-984C-436E-9B92-BF52EFD8EE5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CE0EF92-DF5C-45A7-A989-933A17C3AC76}" type="pres">
      <dgm:prSet presAssocID="{C45CD779-4060-406D-A964-92DEDD585149}" presName="spacer" presStyleCnt="0"/>
      <dgm:spPr/>
    </dgm:pt>
    <dgm:pt modelId="{6CD5C7F3-82A8-48F1-937C-DE8BA50F2797}" type="pres">
      <dgm:prSet presAssocID="{48E46E62-2B1D-4735-BB84-FB11358A72E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C40B563-232F-491C-9E13-89A4A4312537}" type="pres">
      <dgm:prSet presAssocID="{40B62D14-5A12-4367-8AF3-A7A71F5A5036}" presName="spacer" presStyleCnt="0"/>
      <dgm:spPr/>
    </dgm:pt>
    <dgm:pt modelId="{F67E6F80-01A3-4A6F-9422-0D0CF2B2ED7C}" type="pres">
      <dgm:prSet presAssocID="{9C9497F6-26E0-46F7-A4D6-F7E564FF089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7715AC5-EC11-4209-9DF7-D88055D9B2C3}" type="pres">
      <dgm:prSet presAssocID="{B5A4D254-2E7C-4719-8B12-A4BD5717CB34}" presName="spacer" presStyleCnt="0"/>
      <dgm:spPr/>
    </dgm:pt>
    <dgm:pt modelId="{A41A00E1-A605-49B0-AD51-BDBA934FF39D}" type="pres">
      <dgm:prSet presAssocID="{A89A7CF4-8262-4375-BDB9-41413EC6940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5EEB20F-1786-4074-9724-B3EE284A157D}" srcId="{F6FDE6B3-ED8D-45B3-BAB0-7384C4B681AC}" destId="{3A1B025B-66E0-46A1-A6ED-9BA34FD6B99F}" srcOrd="0" destOrd="0" parTransId="{F91D1B72-DFE5-45BD-9658-E36443BD8469}" sibTransId="{16A1B265-D181-46CE-924E-3F1070CB3B66}"/>
    <dgm:cxn modelId="{0FFFE42A-2DB8-4B51-A511-8FB2CF8540CE}" srcId="{F6FDE6B3-ED8D-45B3-BAB0-7384C4B681AC}" destId="{A89A7CF4-8262-4375-BDB9-41413EC69400}" srcOrd="4" destOrd="0" parTransId="{B798DC86-4C83-4B29-864E-52B5D42B7CF6}" sibTransId="{4705E019-2C67-43DF-AD61-2ABCDE459051}"/>
    <dgm:cxn modelId="{0A395432-D629-4449-BE77-1F536792BEBD}" type="presOf" srcId="{A3EB1F2F-984C-436E-9B92-BF52EFD8EE5B}" destId="{A0CAB65F-7395-4BD9-A020-E16B384125D5}" srcOrd="0" destOrd="0" presId="urn:microsoft.com/office/officeart/2005/8/layout/vList2"/>
    <dgm:cxn modelId="{9603BF34-7EB1-473B-9641-F842372D88DF}" srcId="{F6FDE6B3-ED8D-45B3-BAB0-7384C4B681AC}" destId="{48E46E62-2B1D-4735-BB84-FB11358A72E8}" srcOrd="2" destOrd="0" parTransId="{156DD994-AF8F-4BE8-83E7-09D9D33C0EFC}" sibTransId="{40B62D14-5A12-4367-8AF3-A7A71F5A5036}"/>
    <dgm:cxn modelId="{191D4C5D-3FA4-4157-A5C8-69FA21809E26}" type="presOf" srcId="{3A1B025B-66E0-46A1-A6ED-9BA34FD6B99F}" destId="{DBBB9FB3-4B12-4F13-A488-483994795B58}" srcOrd="0" destOrd="0" presId="urn:microsoft.com/office/officeart/2005/8/layout/vList2"/>
    <dgm:cxn modelId="{B9F39C4A-0F0F-4DA9-A023-25AAC84E4F09}" srcId="{F6FDE6B3-ED8D-45B3-BAB0-7384C4B681AC}" destId="{A3EB1F2F-984C-436E-9B92-BF52EFD8EE5B}" srcOrd="1" destOrd="0" parTransId="{18288B92-0947-4396-A49D-508D2C5538B2}" sibTransId="{C45CD779-4060-406D-A964-92DEDD585149}"/>
    <dgm:cxn modelId="{8FDB474F-6951-4108-A38F-60BB446CBB49}" type="presOf" srcId="{9C9497F6-26E0-46F7-A4D6-F7E564FF0893}" destId="{F67E6F80-01A3-4A6F-9422-0D0CF2B2ED7C}" srcOrd="0" destOrd="0" presId="urn:microsoft.com/office/officeart/2005/8/layout/vList2"/>
    <dgm:cxn modelId="{CB146853-DD28-47F4-8562-9C12B96C77C7}" type="presOf" srcId="{48E46E62-2B1D-4735-BB84-FB11358A72E8}" destId="{6CD5C7F3-82A8-48F1-937C-DE8BA50F2797}" srcOrd="0" destOrd="0" presId="urn:microsoft.com/office/officeart/2005/8/layout/vList2"/>
    <dgm:cxn modelId="{A6DE72A6-8C50-4C7D-A07C-88284FA44388}" srcId="{F6FDE6B3-ED8D-45B3-BAB0-7384C4B681AC}" destId="{9C9497F6-26E0-46F7-A4D6-F7E564FF0893}" srcOrd="3" destOrd="0" parTransId="{BFC24403-635E-4E93-955A-08BA0CDA54E3}" sibTransId="{B5A4D254-2E7C-4719-8B12-A4BD5717CB34}"/>
    <dgm:cxn modelId="{2BAB7FF8-F69D-4A76-8C72-EC7EB03BF7CE}" type="presOf" srcId="{A89A7CF4-8262-4375-BDB9-41413EC69400}" destId="{A41A00E1-A605-49B0-AD51-BDBA934FF39D}" srcOrd="0" destOrd="0" presId="urn:microsoft.com/office/officeart/2005/8/layout/vList2"/>
    <dgm:cxn modelId="{E3F17DF9-1311-42F6-8D22-BB1D8B586CB7}" type="presOf" srcId="{F6FDE6B3-ED8D-45B3-BAB0-7384C4B681AC}" destId="{54813016-40A9-4743-9E37-C9AACD7AA8BC}" srcOrd="0" destOrd="0" presId="urn:microsoft.com/office/officeart/2005/8/layout/vList2"/>
    <dgm:cxn modelId="{C14884A1-2CA0-42F8-98DE-0C433D5A06CC}" type="presParOf" srcId="{54813016-40A9-4743-9E37-C9AACD7AA8BC}" destId="{DBBB9FB3-4B12-4F13-A488-483994795B58}" srcOrd="0" destOrd="0" presId="urn:microsoft.com/office/officeart/2005/8/layout/vList2"/>
    <dgm:cxn modelId="{9C146651-333B-4656-BD8F-46F43535AA5A}" type="presParOf" srcId="{54813016-40A9-4743-9E37-C9AACD7AA8BC}" destId="{0011BA45-75C1-4688-A4A8-5927A9D40901}" srcOrd="1" destOrd="0" presId="urn:microsoft.com/office/officeart/2005/8/layout/vList2"/>
    <dgm:cxn modelId="{574BA769-6BDA-47B6-BA86-FD44AF47CCAB}" type="presParOf" srcId="{54813016-40A9-4743-9E37-C9AACD7AA8BC}" destId="{A0CAB65F-7395-4BD9-A020-E16B384125D5}" srcOrd="2" destOrd="0" presId="urn:microsoft.com/office/officeart/2005/8/layout/vList2"/>
    <dgm:cxn modelId="{96B61638-2912-490A-808F-CB56E2B031FB}" type="presParOf" srcId="{54813016-40A9-4743-9E37-C9AACD7AA8BC}" destId="{5CE0EF92-DF5C-45A7-A989-933A17C3AC76}" srcOrd="3" destOrd="0" presId="urn:microsoft.com/office/officeart/2005/8/layout/vList2"/>
    <dgm:cxn modelId="{8B9195E7-53C1-48A8-9A34-1A405D19B5F3}" type="presParOf" srcId="{54813016-40A9-4743-9E37-C9AACD7AA8BC}" destId="{6CD5C7F3-82A8-48F1-937C-DE8BA50F2797}" srcOrd="4" destOrd="0" presId="urn:microsoft.com/office/officeart/2005/8/layout/vList2"/>
    <dgm:cxn modelId="{BD97B09A-18FE-49D7-8E34-6369ED352EA3}" type="presParOf" srcId="{54813016-40A9-4743-9E37-C9AACD7AA8BC}" destId="{BC40B563-232F-491C-9E13-89A4A4312537}" srcOrd="5" destOrd="0" presId="urn:microsoft.com/office/officeart/2005/8/layout/vList2"/>
    <dgm:cxn modelId="{EE3F2CDA-C43B-4C6A-8FE3-1002898B9F89}" type="presParOf" srcId="{54813016-40A9-4743-9E37-C9AACD7AA8BC}" destId="{F67E6F80-01A3-4A6F-9422-0D0CF2B2ED7C}" srcOrd="6" destOrd="0" presId="urn:microsoft.com/office/officeart/2005/8/layout/vList2"/>
    <dgm:cxn modelId="{7639BCC9-B4F0-4985-B0F9-F373CED2CBF8}" type="presParOf" srcId="{54813016-40A9-4743-9E37-C9AACD7AA8BC}" destId="{97715AC5-EC11-4209-9DF7-D88055D9B2C3}" srcOrd="7" destOrd="0" presId="urn:microsoft.com/office/officeart/2005/8/layout/vList2"/>
    <dgm:cxn modelId="{6B1B3E5F-6438-4201-B842-E9DD6D5D471B}" type="presParOf" srcId="{54813016-40A9-4743-9E37-C9AACD7AA8BC}" destId="{A41A00E1-A605-49B0-AD51-BDBA934FF39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913204-B143-443B-AF56-CD2953718A2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D6EBC19-0175-4E6A-81C7-AC800839C74C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Retrasar la edad de inicio del consumo de drogas.</a:t>
          </a:r>
          <a:endParaRPr lang="en-US"/>
        </a:p>
      </dgm:t>
    </dgm:pt>
    <dgm:pt modelId="{747E9C50-3E7C-4618-BC3A-1374BAC8AE30}" type="parTrans" cxnId="{BB27300D-0207-4F45-88B1-A29265C51805}">
      <dgm:prSet/>
      <dgm:spPr/>
      <dgm:t>
        <a:bodyPr/>
        <a:lstStyle/>
        <a:p>
          <a:endParaRPr lang="en-US"/>
        </a:p>
      </dgm:t>
    </dgm:pt>
    <dgm:pt modelId="{893095F8-A27E-4223-A626-BF8E9A5EDBA0}" type="sibTrans" cxnId="{BB27300D-0207-4F45-88B1-A29265C51805}">
      <dgm:prSet/>
      <dgm:spPr/>
      <dgm:t>
        <a:bodyPr/>
        <a:lstStyle/>
        <a:p>
          <a:endParaRPr lang="en-US"/>
        </a:p>
      </dgm:t>
    </dgm:pt>
    <dgm:pt modelId="{204CEF02-CD8A-4633-98A4-2D30563A5236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Limitar el número y tipo de sustancias utilizadas.</a:t>
          </a:r>
          <a:endParaRPr lang="en-US"/>
        </a:p>
      </dgm:t>
    </dgm:pt>
    <dgm:pt modelId="{644956E6-4DB5-46A3-AF2A-9DA3332C9E43}" type="parTrans" cxnId="{70846A88-C7A5-4619-B02A-BF90AB2EE42E}">
      <dgm:prSet/>
      <dgm:spPr/>
      <dgm:t>
        <a:bodyPr/>
        <a:lstStyle/>
        <a:p>
          <a:endParaRPr lang="en-US"/>
        </a:p>
      </dgm:t>
    </dgm:pt>
    <dgm:pt modelId="{9611B74D-CB0B-4C4F-B8E3-F40694318304}" type="sibTrans" cxnId="{70846A88-C7A5-4619-B02A-BF90AB2EE42E}">
      <dgm:prSet/>
      <dgm:spPr/>
      <dgm:t>
        <a:bodyPr/>
        <a:lstStyle/>
        <a:p>
          <a:endParaRPr lang="en-US"/>
        </a:p>
      </dgm:t>
    </dgm:pt>
    <dgm:pt modelId="{27C24908-C726-4C37-932C-D0256402A59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Evitar la transición de la prueba de sustancias al abuso y dependencia de las mismas</a:t>
          </a:r>
          <a:endParaRPr lang="en-US"/>
        </a:p>
      </dgm:t>
    </dgm:pt>
    <dgm:pt modelId="{19CE80B6-2E9E-49C2-9549-9C0A489DFEF4}" type="parTrans" cxnId="{BC3C3096-89D5-470B-A4A6-B5C42C388378}">
      <dgm:prSet/>
      <dgm:spPr/>
      <dgm:t>
        <a:bodyPr/>
        <a:lstStyle/>
        <a:p>
          <a:endParaRPr lang="en-US"/>
        </a:p>
      </dgm:t>
    </dgm:pt>
    <dgm:pt modelId="{ADA13ADD-8961-42E1-A892-064CDB2B075B}" type="sibTrans" cxnId="{BC3C3096-89D5-470B-A4A6-B5C42C388378}">
      <dgm:prSet/>
      <dgm:spPr/>
      <dgm:t>
        <a:bodyPr/>
        <a:lstStyle/>
        <a:p>
          <a:endParaRPr lang="en-US"/>
        </a:p>
      </dgm:t>
    </dgm:pt>
    <dgm:pt modelId="{D2FC02B8-19FB-40D6-A2E1-835F54CB14F3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Disminuir las consecuencias negativas del consumo en aquellos individuos que consumen drogas o que tienen problemas de abuso o dependencia de las mismas.</a:t>
          </a:r>
          <a:endParaRPr lang="en-US"/>
        </a:p>
      </dgm:t>
    </dgm:pt>
    <dgm:pt modelId="{65A7C3A5-1885-46ED-8903-E69578A31733}" type="parTrans" cxnId="{C38491D8-FDAD-474E-9704-C32DF53CC4F1}">
      <dgm:prSet/>
      <dgm:spPr/>
      <dgm:t>
        <a:bodyPr/>
        <a:lstStyle/>
        <a:p>
          <a:endParaRPr lang="en-US"/>
        </a:p>
      </dgm:t>
    </dgm:pt>
    <dgm:pt modelId="{FAC1EAAA-87AA-411E-B7E4-EC7D6C39A0E9}" type="sibTrans" cxnId="{C38491D8-FDAD-474E-9704-C32DF53CC4F1}">
      <dgm:prSet/>
      <dgm:spPr/>
      <dgm:t>
        <a:bodyPr/>
        <a:lstStyle/>
        <a:p>
          <a:endParaRPr lang="en-US"/>
        </a:p>
      </dgm:t>
    </dgm:pt>
    <dgm:pt modelId="{DE6DBAA7-D38D-4527-8CB3-362F13AB99C5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Educar a los individuos para que sean capaces de mantener una relación madura y responsable con las drogas.</a:t>
          </a:r>
          <a:endParaRPr lang="en-US"/>
        </a:p>
      </dgm:t>
    </dgm:pt>
    <dgm:pt modelId="{6A964DFF-4F12-4DB0-9D41-BC5FD3C4F887}" type="parTrans" cxnId="{DEB9392D-158F-4146-9CB5-1B05447B46C9}">
      <dgm:prSet/>
      <dgm:spPr/>
      <dgm:t>
        <a:bodyPr/>
        <a:lstStyle/>
        <a:p>
          <a:endParaRPr lang="en-US"/>
        </a:p>
      </dgm:t>
    </dgm:pt>
    <dgm:pt modelId="{8E389562-B0D8-4461-9CCA-55C6975DDA22}" type="sibTrans" cxnId="{DEB9392D-158F-4146-9CB5-1B05447B46C9}">
      <dgm:prSet/>
      <dgm:spPr/>
      <dgm:t>
        <a:bodyPr/>
        <a:lstStyle/>
        <a:p>
          <a:endParaRPr lang="en-US"/>
        </a:p>
      </dgm:t>
    </dgm:pt>
    <dgm:pt modelId="{52D9A814-E149-468A-A313-EC6AB28BC08D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Potenciar los factores de protección y disminuir los de riesgo para el consumo de drogas.</a:t>
          </a:r>
          <a:endParaRPr lang="en-US"/>
        </a:p>
      </dgm:t>
    </dgm:pt>
    <dgm:pt modelId="{B8B3D26F-30B2-4DA7-A72C-1B86B7DD53BA}" type="parTrans" cxnId="{C634B5E2-7237-4E34-851D-2FACA3CA8395}">
      <dgm:prSet/>
      <dgm:spPr/>
      <dgm:t>
        <a:bodyPr/>
        <a:lstStyle/>
        <a:p>
          <a:endParaRPr lang="en-US"/>
        </a:p>
      </dgm:t>
    </dgm:pt>
    <dgm:pt modelId="{9820F0AF-973D-42A4-A254-BD102515CE31}" type="sibTrans" cxnId="{C634B5E2-7237-4E34-851D-2FACA3CA8395}">
      <dgm:prSet/>
      <dgm:spPr/>
      <dgm:t>
        <a:bodyPr/>
        <a:lstStyle/>
        <a:p>
          <a:endParaRPr lang="en-US"/>
        </a:p>
      </dgm:t>
    </dgm:pt>
    <dgm:pt modelId="{4938C176-CF5E-45BA-A3FB-7B8346C28A68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Modificar las condiciones del entorno socio-cultural y proporcionar alternativas de vida saludables.</a:t>
          </a:r>
          <a:endParaRPr lang="en-US" dirty="0"/>
        </a:p>
      </dgm:t>
    </dgm:pt>
    <dgm:pt modelId="{AC98EAD4-1FFD-41DC-BE8C-B7F80B210C3E}" type="parTrans" cxnId="{446BE48E-1C5D-4FA3-8586-64B688ECC0AD}">
      <dgm:prSet/>
      <dgm:spPr/>
      <dgm:t>
        <a:bodyPr/>
        <a:lstStyle/>
        <a:p>
          <a:endParaRPr lang="en-US"/>
        </a:p>
      </dgm:t>
    </dgm:pt>
    <dgm:pt modelId="{06906F94-3687-4287-A0AE-F8F32A297525}" type="sibTrans" cxnId="{446BE48E-1C5D-4FA3-8586-64B688ECC0AD}">
      <dgm:prSet/>
      <dgm:spPr/>
      <dgm:t>
        <a:bodyPr/>
        <a:lstStyle/>
        <a:p>
          <a:endParaRPr lang="en-US"/>
        </a:p>
      </dgm:t>
    </dgm:pt>
    <dgm:pt modelId="{E4E199C6-9143-4975-B8E1-5593A4B3161F}" type="pres">
      <dgm:prSet presAssocID="{41913204-B143-443B-AF56-CD2953718A28}" presName="root" presStyleCnt="0">
        <dgm:presLayoutVars>
          <dgm:dir/>
          <dgm:resizeHandles val="exact"/>
        </dgm:presLayoutVars>
      </dgm:prSet>
      <dgm:spPr/>
    </dgm:pt>
    <dgm:pt modelId="{94EB6A1D-EAF9-4EBE-87E7-2BBEE5E510E1}" type="pres">
      <dgm:prSet presAssocID="{ED6EBC19-0175-4E6A-81C7-AC800839C74C}" presName="compNode" presStyleCnt="0"/>
      <dgm:spPr/>
    </dgm:pt>
    <dgm:pt modelId="{30C69D9B-565B-4DF0-8AD3-BA3DA6897929}" type="pres">
      <dgm:prSet presAssocID="{ED6EBC19-0175-4E6A-81C7-AC800839C74C}" presName="bgRect" presStyleLbl="bgShp" presStyleIdx="0" presStyleCnt="7"/>
      <dgm:spPr/>
    </dgm:pt>
    <dgm:pt modelId="{13E61D4B-770D-43FE-8280-F28C222DB1BC}" type="pres">
      <dgm:prSet presAssocID="{ED6EBC19-0175-4E6A-81C7-AC800839C74C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a"/>
        </a:ext>
      </dgm:extLst>
    </dgm:pt>
    <dgm:pt modelId="{7E6E82FD-62EA-4C0E-9176-95218FD74207}" type="pres">
      <dgm:prSet presAssocID="{ED6EBC19-0175-4E6A-81C7-AC800839C74C}" presName="spaceRect" presStyleCnt="0"/>
      <dgm:spPr/>
    </dgm:pt>
    <dgm:pt modelId="{87251645-5D02-48C7-BFF9-C2723A582DB6}" type="pres">
      <dgm:prSet presAssocID="{ED6EBC19-0175-4E6A-81C7-AC800839C74C}" presName="parTx" presStyleLbl="revTx" presStyleIdx="0" presStyleCnt="7">
        <dgm:presLayoutVars>
          <dgm:chMax val="0"/>
          <dgm:chPref val="0"/>
        </dgm:presLayoutVars>
      </dgm:prSet>
      <dgm:spPr/>
    </dgm:pt>
    <dgm:pt modelId="{42E96019-3C51-416C-8443-9C5002A0C3C4}" type="pres">
      <dgm:prSet presAssocID="{893095F8-A27E-4223-A626-BF8E9A5EDBA0}" presName="sibTrans" presStyleCnt="0"/>
      <dgm:spPr/>
    </dgm:pt>
    <dgm:pt modelId="{7B3DA28E-8F25-4472-BF41-484FF6EAF151}" type="pres">
      <dgm:prSet presAssocID="{204CEF02-CD8A-4633-98A4-2D30563A5236}" presName="compNode" presStyleCnt="0"/>
      <dgm:spPr/>
    </dgm:pt>
    <dgm:pt modelId="{098F5B8C-FCA3-4E63-87BF-7648CB1ADD3E}" type="pres">
      <dgm:prSet presAssocID="{204CEF02-CD8A-4633-98A4-2D30563A5236}" presName="bgRect" presStyleLbl="bgShp" presStyleIdx="1" presStyleCnt="7"/>
      <dgm:spPr/>
    </dgm:pt>
    <dgm:pt modelId="{9324F7CA-B357-480A-97DA-85FC57E93FF9}" type="pres">
      <dgm:prSet presAssocID="{204CEF02-CD8A-4633-98A4-2D30563A523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moking"/>
        </a:ext>
      </dgm:extLst>
    </dgm:pt>
    <dgm:pt modelId="{D839F834-63E1-4D20-8A54-643A5FE1643D}" type="pres">
      <dgm:prSet presAssocID="{204CEF02-CD8A-4633-98A4-2D30563A5236}" presName="spaceRect" presStyleCnt="0"/>
      <dgm:spPr/>
    </dgm:pt>
    <dgm:pt modelId="{4D3568AF-F09B-4D17-8110-EF8701836FB5}" type="pres">
      <dgm:prSet presAssocID="{204CEF02-CD8A-4633-98A4-2D30563A5236}" presName="parTx" presStyleLbl="revTx" presStyleIdx="1" presStyleCnt="7">
        <dgm:presLayoutVars>
          <dgm:chMax val="0"/>
          <dgm:chPref val="0"/>
        </dgm:presLayoutVars>
      </dgm:prSet>
      <dgm:spPr/>
    </dgm:pt>
    <dgm:pt modelId="{335FABBE-6FCB-4CB6-8123-417A088C027D}" type="pres">
      <dgm:prSet presAssocID="{9611B74D-CB0B-4C4F-B8E3-F40694318304}" presName="sibTrans" presStyleCnt="0"/>
      <dgm:spPr/>
    </dgm:pt>
    <dgm:pt modelId="{95E82F80-294C-4307-8985-1B373ED05353}" type="pres">
      <dgm:prSet presAssocID="{27C24908-C726-4C37-932C-D0256402A591}" presName="compNode" presStyleCnt="0"/>
      <dgm:spPr/>
    </dgm:pt>
    <dgm:pt modelId="{136F0F1A-9CD8-4DD8-ACC5-4C0D647A438F}" type="pres">
      <dgm:prSet presAssocID="{27C24908-C726-4C37-932C-D0256402A591}" presName="bgRect" presStyleLbl="bgShp" presStyleIdx="2" presStyleCnt="7"/>
      <dgm:spPr/>
    </dgm:pt>
    <dgm:pt modelId="{6F7BF0B0-6165-40AC-838A-C9EF577DEDA9}" type="pres">
      <dgm:prSet presAssocID="{27C24908-C726-4C37-932C-D0256402A59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1108E79D-CE2B-4ABA-85C0-CD0738A0FAFF}" type="pres">
      <dgm:prSet presAssocID="{27C24908-C726-4C37-932C-D0256402A591}" presName="spaceRect" presStyleCnt="0"/>
      <dgm:spPr/>
    </dgm:pt>
    <dgm:pt modelId="{DFD2B233-9C57-4674-8913-05E5B38DC59F}" type="pres">
      <dgm:prSet presAssocID="{27C24908-C726-4C37-932C-D0256402A591}" presName="parTx" presStyleLbl="revTx" presStyleIdx="2" presStyleCnt="7">
        <dgm:presLayoutVars>
          <dgm:chMax val="0"/>
          <dgm:chPref val="0"/>
        </dgm:presLayoutVars>
      </dgm:prSet>
      <dgm:spPr/>
    </dgm:pt>
    <dgm:pt modelId="{435BE87F-D5DE-439E-8CD1-E516FF6BE892}" type="pres">
      <dgm:prSet presAssocID="{ADA13ADD-8961-42E1-A892-064CDB2B075B}" presName="sibTrans" presStyleCnt="0"/>
      <dgm:spPr/>
    </dgm:pt>
    <dgm:pt modelId="{F8ACD7CC-8534-49F8-9123-6380D9665643}" type="pres">
      <dgm:prSet presAssocID="{D2FC02B8-19FB-40D6-A2E1-835F54CB14F3}" presName="compNode" presStyleCnt="0"/>
      <dgm:spPr/>
    </dgm:pt>
    <dgm:pt modelId="{742021B3-A4C0-4D61-82D4-7E0A014A937C}" type="pres">
      <dgm:prSet presAssocID="{D2FC02B8-19FB-40D6-A2E1-835F54CB14F3}" presName="bgRect" presStyleLbl="bgShp" presStyleIdx="3" presStyleCnt="7"/>
      <dgm:spPr/>
    </dgm:pt>
    <dgm:pt modelId="{670F5438-C6B0-4D1C-9491-268F4C6183F2}" type="pres">
      <dgm:prSet presAssocID="{D2FC02B8-19FB-40D6-A2E1-835F54CB14F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F127EBE-A8A1-4D19-82F0-C943966F18F2}" type="pres">
      <dgm:prSet presAssocID="{D2FC02B8-19FB-40D6-A2E1-835F54CB14F3}" presName="spaceRect" presStyleCnt="0"/>
      <dgm:spPr/>
    </dgm:pt>
    <dgm:pt modelId="{7D0EADA3-8800-48F3-9E5B-1B124BC8D0D5}" type="pres">
      <dgm:prSet presAssocID="{D2FC02B8-19FB-40D6-A2E1-835F54CB14F3}" presName="parTx" presStyleLbl="revTx" presStyleIdx="3" presStyleCnt="7">
        <dgm:presLayoutVars>
          <dgm:chMax val="0"/>
          <dgm:chPref val="0"/>
        </dgm:presLayoutVars>
      </dgm:prSet>
      <dgm:spPr/>
    </dgm:pt>
    <dgm:pt modelId="{4BC2BBCC-560E-4886-8F4E-F25CAA7B10BF}" type="pres">
      <dgm:prSet presAssocID="{FAC1EAAA-87AA-411E-B7E4-EC7D6C39A0E9}" presName="sibTrans" presStyleCnt="0"/>
      <dgm:spPr/>
    </dgm:pt>
    <dgm:pt modelId="{AC2EA072-7F22-4DD0-985C-B97884C36ED5}" type="pres">
      <dgm:prSet presAssocID="{DE6DBAA7-D38D-4527-8CB3-362F13AB99C5}" presName="compNode" presStyleCnt="0"/>
      <dgm:spPr/>
    </dgm:pt>
    <dgm:pt modelId="{B3009D12-1C35-49A9-A0CC-6AD2D67F85F2}" type="pres">
      <dgm:prSet presAssocID="{DE6DBAA7-D38D-4527-8CB3-362F13AB99C5}" presName="bgRect" presStyleLbl="bgShp" presStyleIdx="4" presStyleCnt="7"/>
      <dgm:spPr/>
    </dgm:pt>
    <dgm:pt modelId="{0B3C66A5-1EC2-4E3A-A168-F1A44197565C}" type="pres">
      <dgm:prSet presAssocID="{DE6DBAA7-D38D-4527-8CB3-362F13AB99C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F6AC95D7-F9D8-4D0F-899E-3D6CE1795237}" type="pres">
      <dgm:prSet presAssocID="{DE6DBAA7-D38D-4527-8CB3-362F13AB99C5}" presName="spaceRect" presStyleCnt="0"/>
      <dgm:spPr/>
    </dgm:pt>
    <dgm:pt modelId="{72DCB2D5-0E05-41F3-A5FA-98DC9DB364AF}" type="pres">
      <dgm:prSet presAssocID="{DE6DBAA7-D38D-4527-8CB3-362F13AB99C5}" presName="parTx" presStyleLbl="revTx" presStyleIdx="4" presStyleCnt="7">
        <dgm:presLayoutVars>
          <dgm:chMax val="0"/>
          <dgm:chPref val="0"/>
        </dgm:presLayoutVars>
      </dgm:prSet>
      <dgm:spPr/>
    </dgm:pt>
    <dgm:pt modelId="{C5D8D988-5063-4DEA-9AB4-EA4F923F5890}" type="pres">
      <dgm:prSet presAssocID="{8E389562-B0D8-4461-9CCA-55C6975DDA22}" presName="sibTrans" presStyleCnt="0"/>
      <dgm:spPr/>
    </dgm:pt>
    <dgm:pt modelId="{AC08B207-E32F-42B1-9F9E-4FAACFDD0D66}" type="pres">
      <dgm:prSet presAssocID="{52D9A814-E149-468A-A313-EC6AB28BC08D}" presName="compNode" presStyleCnt="0"/>
      <dgm:spPr/>
    </dgm:pt>
    <dgm:pt modelId="{49542F4F-63E4-4FE1-801C-5C4F5E09197B}" type="pres">
      <dgm:prSet presAssocID="{52D9A814-E149-468A-A313-EC6AB28BC08D}" presName="bgRect" presStyleLbl="bgShp" presStyleIdx="5" presStyleCnt="7"/>
      <dgm:spPr/>
    </dgm:pt>
    <dgm:pt modelId="{FC1BF757-F4A3-4924-BCD5-8F6430FC23F8}" type="pres">
      <dgm:prSet presAssocID="{52D9A814-E149-468A-A313-EC6AB28BC08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guja"/>
        </a:ext>
      </dgm:extLst>
    </dgm:pt>
    <dgm:pt modelId="{B6A1694D-878F-4CEA-88C7-8F0AFC980E3D}" type="pres">
      <dgm:prSet presAssocID="{52D9A814-E149-468A-A313-EC6AB28BC08D}" presName="spaceRect" presStyleCnt="0"/>
      <dgm:spPr/>
    </dgm:pt>
    <dgm:pt modelId="{6D28D2F9-66EC-4186-923E-11E7A62ACF00}" type="pres">
      <dgm:prSet presAssocID="{52D9A814-E149-468A-A313-EC6AB28BC08D}" presName="parTx" presStyleLbl="revTx" presStyleIdx="5" presStyleCnt="7">
        <dgm:presLayoutVars>
          <dgm:chMax val="0"/>
          <dgm:chPref val="0"/>
        </dgm:presLayoutVars>
      </dgm:prSet>
      <dgm:spPr/>
    </dgm:pt>
    <dgm:pt modelId="{92B75A36-1D28-4FEA-B1FA-782DD5F6C389}" type="pres">
      <dgm:prSet presAssocID="{9820F0AF-973D-42A4-A254-BD102515CE31}" presName="sibTrans" presStyleCnt="0"/>
      <dgm:spPr/>
    </dgm:pt>
    <dgm:pt modelId="{E5EBFD68-7F3B-4D34-8998-D7BDE29BED34}" type="pres">
      <dgm:prSet presAssocID="{4938C176-CF5E-45BA-A3FB-7B8346C28A68}" presName="compNode" presStyleCnt="0"/>
      <dgm:spPr/>
    </dgm:pt>
    <dgm:pt modelId="{EFA936C6-EFB4-4F51-B07B-1CA2B886A3A2}" type="pres">
      <dgm:prSet presAssocID="{4938C176-CF5E-45BA-A3FB-7B8346C28A68}" presName="bgRect" presStyleLbl="bgShp" presStyleIdx="6" presStyleCnt="7"/>
      <dgm:spPr/>
    </dgm:pt>
    <dgm:pt modelId="{EA3F4DE7-F4BA-4F46-BA56-E1565995585F}" type="pres">
      <dgm:prSet presAssocID="{4938C176-CF5E-45BA-A3FB-7B8346C28A68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etoscopio"/>
        </a:ext>
      </dgm:extLst>
    </dgm:pt>
    <dgm:pt modelId="{93C5F210-93AD-456E-84C9-FEEBADF049FD}" type="pres">
      <dgm:prSet presAssocID="{4938C176-CF5E-45BA-A3FB-7B8346C28A68}" presName="spaceRect" presStyleCnt="0"/>
      <dgm:spPr/>
    </dgm:pt>
    <dgm:pt modelId="{E5D38B77-67B8-4BCF-8752-7A8BD43217B7}" type="pres">
      <dgm:prSet presAssocID="{4938C176-CF5E-45BA-A3FB-7B8346C28A68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B27300D-0207-4F45-88B1-A29265C51805}" srcId="{41913204-B143-443B-AF56-CD2953718A28}" destId="{ED6EBC19-0175-4E6A-81C7-AC800839C74C}" srcOrd="0" destOrd="0" parTransId="{747E9C50-3E7C-4618-BC3A-1374BAC8AE30}" sibTransId="{893095F8-A27E-4223-A626-BF8E9A5EDBA0}"/>
    <dgm:cxn modelId="{D89EB90D-38A7-471D-9C13-EC2FC04196C0}" type="presOf" srcId="{27C24908-C726-4C37-932C-D0256402A591}" destId="{DFD2B233-9C57-4674-8913-05E5B38DC59F}" srcOrd="0" destOrd="0" presId="urn:microsoft.com/office/officeart/2018/2/layout/IconVerticalSolidList"/>
    <dgm:cxn modelId="{42943D14-CA10-49DB-BCCE-0ED2C5ABCC2E}" type="presOf" srcId="{204CEF02-CD8A-4633-98A4-2D30563A5236}" destId="{4D3568AF-F09B-4D17-8110-EF8701836FB5}" srcOrd="0" destOrd="0" presId="urn:microsoft.com/office/officeart/2018/2/layout/IconVerticalSolidList"/>
    <dgm:cxn modelId="{62BB6620-35F8-4CF7-8805-90B5EA529089}" type="presOf" srcId="{4938C176-CF5E-45BA-A3FB-7B8346C28A68}" destId="{E5D38B77-67B8-4BCF-8752-7A8BD43217B7}" srcOrd="0" destOrd="0" presId="urn:microsoft.com/office/officeart/2018/2/layout/IconVerticalSolidList"/>
    <dgm:cxn modelId="{CFE0AD26-1815-44F9-AA45-D5A9DA1F7876}" type="presOf" srcId="{ED6EBC19-0175-4E6A-81C7-AC800839C74C}" destId="{87251645-5D02-48C7-BFF9-C2723A582DB6}" srcOrd="0" destOrd="0" presId="urn:microsoft.com/office/officeart/2018/2/layout/IconVerticalSolidList"/>
    <dgm:cxn modelId="{DEB9392D-158F-4146-9CB5-1B05447B46C9}" srcId="{41913204-B143-443B-AF56-CD2953718A28}" destId="{DE6DBAA7-D38D-4527-8CB3-362F13AB99C5}" srcOrd="4" destOrd="0" parTransId="{6A964DFF-4F12-4DB0-9D41-BC5FD3C4F887}" sibTransId="{8E389562-B0D8-4461-9CCA-55C6975DDA22}"/>
    <dgm:cxn modelId="{7BDCE833-ED29-4F8F-94A3-59622AE16B2F}" type="presOf" srcId="{52D9A814-E149-468A-A313-EC6AB28BC08D}" destId="{6D28D2F9-66EC-4186-923E-11E7A62ACF00}" srcOrd="0" destOrd="0" presId="urn:microsoft.com/office/officeart/2018/2/layout/IconVerticalSolidList"/>
    <dgm:cxn modelId="{EF721171-20B7-43A7-B1C5-2BD8ADD6A8C9}" type="presOf" srcId="{D2FC02B8-19FB-40D6-A2E1-835F54CB14F3}" destId="{7D0EADA3-8800-48F3-9E5B-1B124BC8D0D5}" srcOrd="0" destOrd="0" presId="urn:microsoft.com/office/officeart/2018/2/layout/IconVerticalSolidList"/>
    <dgm:cxn modelId="{70846A88-C7A5-4619-B02A-BF90AB2EE42E}" srcId="{41913204-B143-443B-AF56-CD2953718A28}" destId="{204CEF02-CD8A-4633-98A4-2D30563A5236}" srcOrd="1" destOrd="0" parTransId="{644956E6-4DB5-46A3-AF2A-9DA3332C9E43}" sibTransId="{9611B74D-CB0B-4C4F-B8E3-F40694318304}"/>
    <dgm:cxn modelId="{446BE48E-1C5D-4FA3-8586-64B688ECC0AD}" srcId="{41913204-B143-443B-AF56-CD2953718A28}" destId="{4938C176-CF5E-45BA-A3FB-7B8346C28A68}" srcOrd="6" destOrd="0" parTransId="{AC98EAD4-1FFD-41DC-BE8C-B7F80B210C3E}" sibTransId="{06906F94-3687-4287-A0AE-F8F32A297525}"/>
    <dgm:cxn modelId="{BC3C3096-89D5-470B-A4A6-B5C42C388378}" srcId="{41913204-B143-443B-AF56-CD2953718A28}" destId="{27C24908-C726-4C37-932C-D0256402A591}" srcOrd="2" destOrd="0" parTransId="{19CE80B6-2E9E-49C2-9549-9C0A489DFEF4}" sibTransId="{ADA13ADD-8961-42E1-A892-064CDB2B075B}"/>
    <dgm:cxn modelId="{ACBBFDA4-F6C4-42B7-A32D-F4EB4731333C}" type="presOf" srcId="{41913204-B143-443B-AF56-CD2953718A28}" destId="{E4E199C6-9143-4975-B8E1-5593A4B3161F}" srcOrd="0" destOrd="0" presId="urn:microsoft.com/office/officeart/2018/2/layout/IconVerticalSolidList"/>
    <dgm:cxn modelId="{C38491D8-FDAD-474E-9704-C32DF53CC4F1}" srcId="{41913204-B143-443B-AF56-CD2953718A28}" destId="{D2FC02B8-19FB-40D6-A2E1-835F54CB14F3}" srcOrd="3" destOrd="0" parTransId="{65A7C3A5-1885-46ED-8903-E69578A31733}" sibTransId="{FAC1EAAA-87AA-411E-B7E4-EC7D6C39A0E9}"/>
    <dgm:cxn modelId="{C634B5E2-7237-4E34-851D-2FACA3CA8395}" srcId="{41913204-B143-443B-AF56-CD2953718A28}" destId="{52D9A814-E149-468A-A313-EC6AB28BC08D}" srcOrd="5" destOrd="0" parTransId="{B8B3D26F-30B2-4DA7-A72C-1B86B7DD53BA}" sibTransId="{9820F0AF-973D-42A4-A254-BD102515CE31}"/>
    <dgm:cxn modelId="{847B4DEB-D722-4CC3-B755-FDA6277F49D8}" type="presOf" srcId="{DE6DBAA7-D38D-4527-8CB3-362F13AB99C5}" destId="{72DCB2D5-0E05-41F3-A5FA-98DC9DB364AF}" srcOrd="0" destOrd="0" presId="urn:microsoft.com/office/officeart/2018/2/layout/IconVerticalSolidList"/>
    <dgm:cxn modelId="{5E873260-CAB4-4C05-8109-EAE9E07C5883}" type="presParOf" srcId="{E4E199C6-9143-4975-B8E1-5593A4B3161F}" destId="{94EB6A1D-EAF9-4EBE-87E7-2BBEE5E510E1}" srcOrd="0" destOrd="0" presId="urn:microsoft.com/office/officeart/2018/2/layout/IconVerticalSolidList"/>
    <dgm:cxn modelId="{5F02CF16-0335-48AF-A654-EAD2B6F40D33}" type="presParOf" srcId="{94EB6A1D-EAF9-4EBE-87E7-2BBEE5E510E1}" destId="{30C69D9B-565B-4DF0-8AD3-BA3DA6897929}" srcOrd="0" destOrd="0" presId="urn:microsoft.com/office/officeart/2018/2/layout/IconVerticalSolidList"/>
    <dgm:cxn modelId="{3B4BA35D-B284-4C02-AB26-64DFD1E5D991}" type="presParOf" srcId="{94EB6A1D-EAF9-4EBE-87E7-2BBEE5E510E1}" destId="{13E61D4B-770D-43FE-8280-F28C222DB1BC}" srcOrd="1" destOrd="0" presId="urn:microsoft.com/office/officeart/2018/2/layout/IconVerticalSolidList"/>
    <dgm:cxn modelId="{76C60EB8-9075-4BFF-8882-B199578025C7}" type="presParOf" srcId="{94EB6A1D-EAF9-4EBE-87E7-2BBEE5E510E1}" destId="{7E6E82FD-62EA-4C0E-9176-95218FD74207}" srcOrd="2" destOrd="0" presId="urn:microsoft.com/office/officeart/2018/2/layout/IconVerticalSolidList"/>
    <dgm:cxn modelId="{0871EE04-5E06-4224-AFD1-31169F49EA28}" type="presParOf" srcId="{94EB6A1D-EAF9-4EBE-87E7-2BBEE5E510E1}" destId="{87251645-5D02-48C7-BFF9-C2723A582DB6}" srcOrd="3" destOrd="0" presId="urn:microsoft.com/office/officeart/2018/2/layout/IconVerticalSolidList"/>
    <dgm:cxn modelId="{BD242849-836F-4510-A3E8-200A5A52741B}" type="presParOf" srcId="{E4E199C6-9143-4975-B8E1-5593A4B3161F}" destId="{42E96019-3C51-416C-8443-9C5002A0C3C4}" srcOrd="1" destOrd="0" presId="urn:microsoft.com/office/officeart/2018/2/layout/IconVerticalSolidList"/>
    <dgm:cxn modelId="{9E9CEFA2-868B-43EF-817E-6267740300F3}" type="presParOf" srcId="{E4E199C6-9143-4975-B8E1-5593A4B3161F}" destId="{7B3DA28E-8F25-4472-BF41-484FF6EAF151}" srcOrd="2" destOrd="0" presId="urn:microsoft.com/office/officeart/2018/2/layout/IconVerticalSolidList"/>
    <dgm:cxn modelId="{6D4526B4-927F-4EB9-A35F-0C574CD473E8}" type="presParOf" srcId="{7B3DA28E-8F25-4472-BF41-484FF6EAF151}" destId="{098F5B8C-FCA3-4E63-87BF-7648CB1ADD3E}" srcOrd="0" destOrd="0" presId="urn:microsoft.com/office/officeart/2018/2/layout/IconVerticalSolidList"/>
    <dgm:cxn modelId="{23AC126D-3B83-443B-AECC-40773E765C60}" type="presParOf" srcId="{7B3DA28E-8F25-4472-BF41-484FF6EAF151}" destId="{9324F7CA-B357-480A-97DA-85FC57E93FF9}" srcOrd="1" destOrd="0" presId="urn:microsoft.com/office/officeart/2018/2/layout/IconVerticalSolidList"/>
    <dgm:cxn modelId="{8DD474C9-DF80-4C1C-B91B-3AB4CCE4CB11}" type="presParOf" srcId="{7B3DA28E-8F25-4472-BF41-484FF6EAF151}" destId="{D839F834-63E1-4D20-8A54-643A5FE1643D}" srcOrd="2" destOrd="0" presId="urn:microsoft.com/office/officeart/2018/2/layout/IconVerticalSolidList"/>
    <dgm:cxn modelId="{DE6666F7-27D6-4CF1-8CB1-82863A67844C}" type="presParOf" srcId="{7B3DA28E-8F25-4472-BF41-484FF6EAF151}" destId="{4D3568AF-F09B-4D17-8110-EF8701836FB5}" srcOrd="3" destOrd="0" presId="urn:microsoft.com/office/officeart/2018/2/layout/IconVerticalSolidList"/>
    <dgm:cxn modelId="{E486DE84-55B0-4C32-A6A0-48730CB45DF2}" type="presParOf" srcId="{E4E199C6-9143-4975-B8E1-5593A4B3161F}" destId="{335FABBE-6FCB-4CB6-8123-417A088C027D}" srcOrd="3" destOrd="0" presId="urn:microsoft.com/office/officeart/2018/2/layout/IconVerticalSolidList"/>
    <dgm:cxn modelId="{CA431515-1D67-4A19-BA68-54B3F1911D1B}" type="presParOf" srcId="{E4E199C6-9143-4975-B8E1-5593A4B3161F}" destId="{95E82F80-294C-4307-8985-1B373ED05353}" srcOrd="4" destOrd="0" presId="urn:microsoft.com/office/officeart/2018/2/layout/IconVerticalSolidList"/>
    <dgm:cxn modelId="{E40DB51C-3129-46BA-BBC1-72509845CAA8}" type="presParOf" srcId="{95E82F80-294C-4307-8985-1B373ED05353}" destId="{136F0F1A-9CD8-4DD8-ACC5-4C0D647A438F}" srcOrd="0" destOrd="0" presId="urn:microsoft.com/office/officeart/2018/2/layout/IconVerticalSolidList"/>
    <dgm:cxn modelId="{B639AA30-9B06-4A75-AB5A-CF840686AE26}" type="presParOf" srcId="{95E82F80-294C-4307-8985-1B373ED05353}" destId="{6F7BF0B0-6165-40AC-838A-C9EF577DEDA9}" srcOrd="1" destOrd="0" presId="urn:microsoft.com/office/officeart/2018/2/layout/IconVerticalSolidList"/>
    <dgm:cxn modelId="{165A4252-D239-421A-8E64-D23DBCD12DC3}" type="presParOf" srcId="{95E82F80-294C-4307-8985-1B373ED05353}" destId="{1108E79D-CE2B-4ABA-85C0-CD0738A0FAFF}" srcOrd="2" destOrd="0" presId="urn:microsoft.com/office/officeart/2018/2/layout/IconVerticalSolidList"/>
    <dgm:cxn modelId="{1325D404-9010-467B-B701-FFB524672FC1}" type="presParOf" srcId="{95E82F80-294C-4307-8985-1B373ED05353}" destId="{DFD2B233-9C57-4674-8913-05E5B38DC59F}" srcOrd="3" destOrd="0" presId="urn:microsoft.com/office/officeart/2018/2/layout/IconVerticalSolidList"/>
    <dgm:cxn modelId="{3167B83B-42FB-4997-8C12-E74BE1BAF739}" type="presParOf" srcId="{E4E199C6-9143-4975-B8E1-5593A4B3161F}" destId="{435BE87F-D5DE-439E-8CD1-E516FF6BE892}" srcOrd="5" destOrd="0" presId="urn:microsoft.com/office/officeart/2018/2/layout/IconVerticalSolidList"/>
    <dgm:cxn modelId="{DDA16A20-3A37-485E-9761-636380CC3544}" type="presParOf" srcId="{E4E199C6-9143-4975-B8E1-5593A4B3161F}" destId="{F8ACD7CC-8534-49F8-9123-6380D9665643}" srcOrd="6" destOrd="0" presId="urn:microsoft.com/office/officeart/2018/2/layout/IconVerticalSolidList"/>
    <dgm:cxn modelId="{302ED6E9-9729-4934-BD20-6A201CF97D09}" type="presParOf" srcId="{F8ACD7CC-8534-49F8-9123-6380D9665643}" destId="{742021B3-A4C0-4D61-82D4-7E0A014A937C}" srcOrd="0" destOrd="0" presId="urn:microsoft.com/office/officeart/2018/2/layout/IconVerticalSolidList"/>
    <dgm:cxn modelId="{D94ED3E1-82CF-4C46-83AA-9F81C6C94760}" type="presParOf" srcId="{F8ACD7CC-8534-49F8-9123-6380D9665643}" destId="{670F5438-C6B0-4D1C-9491-268F4C6183F2}" srcOrd="1" destOrd="0" presId="urn:microsoft.com/office/officeart/2018/2/layout/IconVerticalSolidList"/>
    <dgm:cxn modelId="{85A49233-635D-462E-9483-E75AE061775A}" type="presParOf" srcId="{F8ACD7CC-8534-49F8-9123-6380D9665643}" destId="{AF127EBE-A8A1-4D19-82F0-C943966F18F2}" srcOrd="2" destOrd="0" presId="urn:microsoft.com/office/officeart/2018/2/layout/IconVerticalSolidList"/>
    <dgm:cxn modelId="{03D7ED7B-5B9E-49F0-A837-3709A21C8C4B}" type="presParOf" srcId="{F8ACD7CC-8534-49F8-9123-6380D9665643}" destId="{7D0EADA3-8800-48F3-9E5B-1B124BC8D0D5}" srcOrd="3" destOrd="0" presId="urn:microsoft.com/office/officeart/2018/2/layout/IconVerticalSolidList"/>
    <dgm:cxn modelId="{0C781FB6-C26C-478E-971F-3A1F296C9CDB}" type="presParOf" srcId="{E4E199C6-9143-4975-B8E1-5593A4B3161F}" destId="{4BC2BBCC-560E-4886-8F4E-F25CAA7B10BF}" srcOrd="7" destOrd="0" presId="urn:microsoft.com/office/officeart/2018/2/layout/IconVerticalSolidList"/>
    <dgm:cxn modelId="{A54ADF1B-8BC2-4948-9844-911FACECEC81}" type="presParOf" srcId="{E4E199C6-9143-4975-B8E1-5593A4B3161F}" destId="{AC2EA072-7F22-4DD0-985C-B97884C36ED5}" srcOrd="8" destOrd="0" presId="urn:microsoft.com/office/officeart/2018/2/layout/IconVerticalSolidList"/>
    <dgm:cxn modelId="{E58CC4B1-88CC-4CC3-B190-E8D7D956F569}" type="presParOf" srcId="{AC2EA072-7F22-4DD0-985C-B97884C36ED5}" destId="{B3009D12-1C35-49A9-A0CC-6AD2D67F85F2}" srcOrd="0" destOrd="0" presId="urn:microsoft.com/office/officeart/2018/2/layout/IconVerticalSolidList"/>
    <dgm:cxn modelId="{503081DB-21C1-4095-970F-26B55FF15542}" type="presParOf" srcId="{AC2EA072-7F22-4DD0-985C-B97884C36ED5}" destId="{0B3C66A5-1EC2-4E3A-A168-F1A44197565C}" srcOrd="1" destOrd="0" presId="urn:microsoft.com/office/officeart/2018/2/layout/IconVerticalSolidList"/>
    <dgm:cxn modelId="{CB797984-2349-487A-ACB3-AC809F598956}" type="presParOf" srcId="{AC2EA072-7F22-4DD0-985C-B97884C36ED5}" destId="{F6AC95D7-F9D8-4D0F-899E-3D6CE1795237}" srcOrd="2" destOrd="0" presId="urn:microsoft.com/office/officeart/2018/2/layout/IconVerticalSolidList"/>
    <dgm:cxn modelId="{122D6301-65A9-4C33-B63C-6FC3101DE0EE}" type="presParOf" srcId="{AC2EA072-7F22-4DD0-985C-B97884C36ED5}" destId="{72DCB2D5-0E05-41F3-A5FA-98DC9DB364AF}" srcOrd="3" destOrd="0" presId="urn:microsoft.com/office/officeart/2018/2/layout/IconVerticalSolidList"/>
    <dgm:cxn modelId="{EB3C19C5-B9C4-4A67-9E65-58572FC35503}" type="presParOf" srcId="{E4E199C6-9143-4975-B8E1-5593A4B3161F}" destId="{C5D8D988-5063-4DEA-9AB4-EA4F923F5890}" srcOrd="9" destOrd="0" presId="urn:microsoft.com/office/officeart/2018/2/layout/IconVerticalSolidList"/>
    <dgm:cxn modelId="{60B2278B-5D14-4BDE-A7FB-3E0971726F5B}" type="presParOf" srcId="{E4E199C6-9143-4975-B8E1-5593A4B3161F}" destId="{AC08B207-E32F-42B1-9F9E-4FAACFDD0D66}" srcOrd="10" destOrd="0" presId="urn:microsoft.com/office/officeart/2018/2/layout/IconVerticalSolidList"/>
    <dgm:cxn modelId="{A88D40AE-1FE7-4C4B-8060-0F37307C0DBE}" type="presParOf" srcId="{AC08B207-E32F-42B1-9F9E-4FAACFDD0D66}" destId="{49542F4F-63E4-4FE1-801C-5C4F5E09197B}" srcOrd="0" destOrd="0" presId="urn:microsoft.com/office/officeart/2018/2/layout/IconVerticalSolidList"/>
    <dgm:cxn modelId="{5EF09687-79F6-4687-9172-BB97C6CEB8CE}" type="presParOf" srcId="{AC08B207-E32F-42B1-9F9E-4FAACFDD0D66}" destId="{FC1BF757-F4A3-4924-BCD5-8F6430FC23F8}" srcOrd="1" destOrd="0" presId="urn:microsoft.com/office/officeart/2018/2/layout/IconVerticalSolidList"/>
    <dgm:cxn modelId="{95AB0F5C-6340-4E9C-B5C8-611DEF1450FD}" type="presParOf" srcId="{AC08B207-E32F-42B1-9F9E-4FAACFDD0D66}" destId="{B6A1694D-878F-4CEA-88C7-8F0AFC980E3D}" srcOrd="2" destOrd="0" presId="urn:microsoft.com/office/officeart/2018/2/layout/IconVerticalSolidList"/>
    <dgm:cxn modelId="{CA075565-E04D-461B-A5E9-380BCFEE615A}" type="presParOf" srcId="{AC08B207-E32F-42B1-9F9E-4FAACFDD0D66}" destId="{6D28D2F9-66EC-4186-923E-11E7A62ACF00}" srcOrd="3" destOrd="0" presId="urn:microsoft.com/office/officeart/2018/2/layout/IconVerticalSolidList"/>
    <dgm:cxn modelId="{6DC8058F-E7FF-4339-B6FA-4537767C288B}" type="presParOf" srcId="{E4E199C6-9143-4975-B8E1-5593A4B3161F}" destId="{92B75A36-1D28-4FEA-B1FA-782DD5F6C389}" srcOrd="11" destOrd="0" presId="urn:microsoft.com/office/officeart/2018/2/layout/IconVerticalSolidList"/>
    <dgm:cxn modelId="{EE0FCCDB-1AC2-4420-A9AF-781A76CEF4AC}" type="presParOf" srcId="{E4E199C6-9143-4975-B8E1-5593A4B3161F}" destId="{E5EBFD68-7F3B-4D34-8998-D7BDE29BED34}" srcOrd="12" destOrd="0" presId="urn:microsoft.com/office/officeart/2018/2/layout/IconVerticalSolidList"/>
    <dgm:cxn modelId="{EEF47BA4-D513-417C-8721-E02E2314D160}" type="presParOf" srcId="{E5EBFD68-7F3B-4D34-8998-D7BDE29BED34}" destId="{EFA936C6-EFB4-4F51-B07B-1CA2B886A3A2}" srcOrd="0" destOrd="0" presId="urn:microsoft.com/office/officeart/2018/2/layout/IconVerticalSolidList"/>
    <dgm:cxn modelId="{F752D4FC-ADA8-4D5B-B91A-6648C595DEFD}" type="presParOf" srcId="{E5EBFD68-7F3B-4D34-8998-D7BDE29BED34}" destId="{EA3F4DE7-F4BA-4F46-BA56-E1565995585F}" srcOrd="1" destOrd="0" presId="urn:microsoft.com/office/officeart/2018/2/layout/IconVerticalSolidList"/>
    <dgm:cxn modelId="{446A5827-912C-486B-A3A0-B92E359AD2D5}" type="presParOf" srcId="{E5EBFD68-7F3B-4D34-8998-D7BDE29BED34}" destId="{93C5F210-93AD-456E-84C9-FEEBADF049FD}" srcOrd="2" destOrd="0" presId="urn:microsoft.com/office/officeart/2018/2/layout/IconVerticalSolidList"/>
    <dgm:cxn modelId="{18BFA82B-5424-4D97-8635-095727BF3135}" type="presParOf" srcId="{E5EBFD68-7F3B-4D34-8998-D7BDE29BED34}" destId="{E5D38B77-67B8-4BCF-8752-7A8BD43217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6EEAEF-CE3C-4A94-908E-DE9A06F50683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8915007D-8A93-4AF2-AF7F-48789DF458DF}">
      <dgm:prSet/>
      <dgm:spPr/>
      <dgm:t>
        <a:bodyPr/>
        <a:lstStyle/>
        <a:p>
          <a:r>
            <a:rPr lang="es-ES" dirty="0"/>
            <a:t>Información sobre las drogas y sus consecuencias.</a:t>
          </a:r>
          <a:endParaRPr lang="en-US" dirty="0"/>
        </a:p>
      </dgm:t>
    </dgm:pt>
    <dgm:pt modelId="{0DD26BA0-6D8F-40D0-A167-C41495F381CC}" type="parTrans" cxnId="{67787D03-C9CA-451E-BD25-2E0AD08D51DF}">
      <dgm:prSet/>
      <dgm:spPr/>
      <dgm:t>
        <a:bodyPr/>
        <a:lstStyle/>
        <a:p>
          <a:endParaRPr lang="en-US"/>
        </a:p>
      </dgm:t>
    </dgm:pt>
    <dgm:pt modelId="{1E3D824E-E2DB-4828-9D87-26C281ABFD9B}" type="sibTrans" cxnId="{67787D03-C9CA-451E-BD25-2E0AD08D51DF}">
      <dgm:prSet/>
      <dgm:spPr/>
      <dgm:t>
        <a:bodyPr/>
        <a:lstStyle/>
        <a:p>
          <a:endParaRPr lang="en-US"/>
        </a:p>
      </dgm:t>
    </dgm:pt>
    <dgm:pt modelId="{88911472-6EC1-4BD0-A412-C7D87692DFA0}">
      <dgm:prSet/>
      <dgm:spPr/>
      <dgm:t>
        <a:bodyPr/>
        <a:lstStyle/>
        <a:p>
          <a:r>
            <a:rPr lang="es-ES"/>
            <a:t>Conocimiento de los factores relacionados con el inicio y mantenimiento del consumo de las distintas drogas.</a:t>
          </a:r>
          <a:endParaRPr lang="en-US"/>
        </a:p>
      </dgm:t>
    </dgm:pt>
    <dgm:pt modelId="{81B56CA9-4C53-4756-9E88-DF97AEA69BA7}" type="parTrans" cxnId="{07E30D07-0290-4EE4-9F66-813F51973E12}">
      <dgm:prSet/>
      <dgm:spPr/>
      <dgm:t>
        <a:bodyPr/>
        <a:lstStyle/>
        <a:p>
          <a:endParaRPr lang="en-US"/>
        </a:p>
      </dgm:t>
    </dgm:pt>
    <dgm:pt modelId="{EE66EB31-74D6-44E2-A5E0-69E2F052B369}" type="sibTrans" cxnId="{07E30D07-0290-4EE4-9F66-813F51973E12}">
      <dgm:prSet/>
      <dgm:spPr/>
      <dgm:t>
        <a:bodyPr/>
        <a:lstStyle/>
        <a:p>
          <a:endParaRPr lang="en-US"/>
        </a:p>
      </dgm:t>
    </dgm:pt>
    <dgm:pt modelId="{54053424-B846-4174-A21B-FC11718F4C85}">
      <dgm:prSet/>
      <dgm:spPr/>
      <dgm:t>
        <a:bodyPr/>
        <a:lstStyle/>
        <a:p>
          <a:r>
            <a:rPr lang="es-ES"/>
            <a:t>Conocer y detectar los factores de riesgo y protección para todo el grupo y para ciertos individuos del grupo.</a:t>
          </a:r>
          <a:endParaRPr lang="en-US"/>
        </a:p>
      </dgm:t>
    </dgm:pt>
    <dgm:pt modelId="{E6F29BB8-3855-40F9-A60B-2CCF69B4F833}" type="parTrans" cxnId="{964C23C9-D173-4332-A51C-6BC4EF63D17F}">
      <dgm:prSet/>
      <dgm:spPr/>
      <dgm:t>
        <a:bodyPr/>
        <a:lstStyle/>
        <a:p>
          <a:endParaRPr lang="en-US"/>
        </a:p>
      </dgm:t>
    </dgm:pt>
    <dgm:pt modelId="{96D22FE2-755C-4173-8834-6A08455605C0}" type="sibTrans" cxnId="{964C23C9-D173-4332-A51C-6BC4EF63D17F}">
      <dgm:prSet/>
      <dgm:spPr/>
      <dgm:t>
        <a:bodyPr/>
        <a:lstStyle/>
        <a:p>
          <a:endParaRPr lang="en-US"/>
        </a:p>
      </dgm:t>
    </dgm:pt>
    <dgm:pt modelId="{C8AF5B9A-AB28-4AF5-BB2A-2E009CD597A7}">
      <dgm:prSet/>
      <dgm:spPr/>
      <dgm:t>
        <a:bodyPr/>
        <a:lstStyle/>
        <a:p>
          <a:r>
            <a:rPr lang="es-ES"/>
            <a:t>Entrenamiento en habilidades de resistencia y rechazo de las distintas drogas.</a:t>
          </a:r>
          <a:endParaRPr lang="en-US"/>
        </a:p>
      </dgm:t>
    </dgm:pt>
    <dgm:pt modelId="{5217B2DC-8353-4414-8179-E75C596F22AE}" type="parTrans" cxnId="{2ADEF4D7-3FE3-4D5F-A729-808B8ED4B93C}">
      <dgm:prSet/>
      <dgm:spPr/>
      <dgm:t>
        <a:bodyPr/>
        <a:lstStyle/>
        <a:p>
          <a:endParaRPr lang="en-US"/>
        </a:p>
      </dgm:t>
    </dgm:pt>
    <dgm:pt modelId="{C99199D3-F557-4AAD-BA59-F7DA68FCE96E}" type="sibTrans" cxnId="{2ADEF4D7-3FE3-4D5F-A729-808B8ED4B93C}">
      <dgm:prSet/>
      <dgm:spPr/>
      <dgm:t>
        <a:bodyPr/>
        <a:lstStyle/>
        <a:p>
          <a:endParaRPr lang="en-US"/>
        </a:p>
      </dgm:t>
    </dgm:pt>
    <dgm:pt modelId="{FCDC6810-6FAA-4C88-BEB9-22FB95075CB0}">
      <dgm:prSet/>
      <dgm:spPr/>
      <dgm:t>
        <a:bodyPr/>
        <a:lstStyle/>
        <a:p>
          <a:r>
            <a:rPr lang="es-ES"/>
            <a:t>Entrenamiento en habilidades para la vida cotidiana.</a:t>
          </a:r>
          <a:endParaRPr lang="en-US"/>
        </a:p>
      </dgm:t>
    </dgm:pt>
    <dgm:pt modelId="{2571665C-B87B-47C2-BB05-277908CF7092}" type="parTrans" cxnId="{55D83378-F9CC-43D1-9F86-D05A08CDFDFB}">
      <dgm:prSet/>
      <dgm:spPr/>
      <dgm:t>
        <a:bodyPr/>
        <a:lstStyle/>
        <a:p>
          <a:endParaRPr lang="en-US"/>
        </a:p>
      </dgm:t>
    </dgm:pt>
    <dgm:pt modelId="{1ED191B0-0E0E-429D-8F06-8B41032A001B}" type="sibTrans" cxnId="{55D83378-F9CC-43D1-9F86-D05A08CDFDFB}">
      <dgm:prSet/>
      <dgm:spPr/>
      <dgm:t>
        <a:bodyPr/>
        <a:lstStyle/>
        <a:p>
          <a:endParaRPr lang="en-US"/>
        </a:p>
      </dgm:t>
    </dgm:pt>
    <dgm:pt modelId="{4EF9E9CA-FA26-49BD-8417-76BA62A92DA3}">
      <dgm:prSet/>
      <dgm:spPr/>
      <dgm:t>
        <a:bodyPr/>
        <a:lstStyle/>
        <a:p>
          <a:r>
            <a:rPr lang="es-ES"/>
            <a:t>Toma de decisiones y compromiso de no consumo.</a:t>
          </a:r>
          <a:endParaRPr lang="en-US"/>
        </a:p>
      </dgm:t>
    </dgm:pt>
    <dgm:pt modelId="{8213CCC0-315C-4184-8333-BD688AA2337B}" type="parTrans" cxnId="{A462FDC2-9BA9-45A4-B7B3-2A6870C2235A}">
      <dgm:prSet/>
      <dgm:spPr/>
      <dgm:t>
        <a:bodyPr/>
        <a:lstStyle/>
        <a:p>
          <a:endParaRPr lang="en-US"/>
        </a:p>
      </dgm:t>
    </dgm:pt>
    <dgm:pt modelId="{D11C59D5-E9BF-4BCC-A3ED-F601DDBACD97}" type="sibTrans" cxnId="{A462FDC2-9BA9-45A4-B7B3-2A6870C2235A}">
      <dgm:prSet/>
      <dgm:spPr/>
      <dgm:t>
        <a:bodyPr/>
        <a:lstStyle/>
        <a:p>
          <a:endParaRPr lang="en-US"/>
        </a:p>
      </dgm:t>
    </dgm:pt>
    <dgm:pt modelId="{AEE2809A-FAF7-41F1-A332-9817B447CE6C}">
      <dgm:prSet/>
      <dgm:spPr/>
      <dgm:t>
        <a:bodyPr/>
        <a:lstStyle/>
        <a:p>
          <a:r>
            <a:rPr lang="es-ES"/>
            <a:t>Incidir en los amigos.</a:t>
          </a:r>
          <a:endParaRPr lang="en-US"/>
        </a:p>
      </dgm:t>
    </dgm:pt>
    <dgm:pt modelId="{6A662235-442A-44F3-B6CD-857B1AB1F97F}" type="parTrans" cxnId="{1FB8F010-B306-47E8-8439-BD18B3A1E5A2}">
      <dgm:prSet/>
      <dgm:spPr/>
      <dgm:t>
        <a:bodyPr/>
        <a:lstStyle/>
        <a:p>
          <a:endParaRPr lang="en-US"/>
        </a:p>
      </dgm:t>
    </dgm:pt>
    <dgm:pt modelId="{F3AC79A9-347D-4AF8-A75F-364CA0F935CB}" type="sibTrans" cxnId="{1FB8F010-B306-47E8-8439-BD18B3A1E5A2}">
      <dgm:prSet/>
      <dgm:spPr/>
      <dgm:t>
        <a:bodyPr/>
        <a:lstStyle/>
        <a:p>
          <a:endParaRPr lang="en-US"/>
        </a:p>
      </dgm:t>
    </dgm:pt>
    <dgm:pt modelId="{D8EB40D0-9DE2-455D-8E6F-C517AD85128B}">
      <dgm:prSet/>
      <dgm:spPr/>
      <dgm:t>
        <a:bodyPr/>
        <a:lstStyle/>
        <a:p>
          <a:r>
            <a:rPr lang="es-ES"/>
            <a:t>Implicar en la medida de lo posible a la familia (las AMPAS y los padres).</a:t>
          </a:r>
          <a:endParaRPr lang="en-US"/>
        </a:p>
      </dgm:t>
    </dgm:pt>
    <dgm:pt modelId="{8296D90A-A697-4BEB-9BD5-BFC30D1961D7}" type="parTrans" cxnId="{11EA0B40-8366-4410-910D-B2663B32E70B}">
      <dgm:prSet/>
      <dgm:spPr/>
      <dgm:t>
        <a:bodyPr/>
        <a:lstStyle/>
        <a:p>
          <a:endParaRPr lang="en-US"/>
        </a:p>
      </dgm:t>
    </dgm:pt>
    <dgm:pt modelId="{E9B50804-B3D1-4CA2-AE36-84688C9FCA16}" type="sibTrans" cxnId="{11EA0B40-8366-4410-910D-B2663B32E70B}">
      <dgm:prSet/>
      <dgm:spPr/>
      <dgm:t>
        <a:bodyPr/>
        <a:lstStyle/>
        <a:p>
          <a:endParaRPr lang="en-US"/>
        </a:p>
      </dgm:t>
    </dgm:pt>
    <dgm:pt modelId="{0D8B2371-CFD2-4AB1-933A-FAF4BD318732}">
      <dgm:prSet/>
      <dgm:spPr/>
      <dgm:t>
        <a:bodyPr/>
        <a:lstStyle/>
        <a:p>
          <a:r>
            <a:rPr lang="es-ES"/>
            <a:t>Promover estilos de vida saludables.</a:t>
          </a:r>
          <a:endParaRPr lang="en-US"/>
        </a:p>
      </dgm:t>
    </dgm:pt>
    <dgm:pt modelId="{30576BB4-5173-49C5-AC95-C39F25AEFBB2}" type="parTrans" cxnId="{701C5055-1C7A-439B-90CD-C64A2FD60116}">
      <dgm:prSet/>
      <dgm:spPr/>
      <dgm:t>
        <a:bodyPr/>
        <a:lstStyle/>
        <a:p>
          <a:endParaRPr lang="en-US"/>
        </a:p>
      </dgm:t>
    </dgm:pt>
    <dgm:pt modelId="{1247223F-F29F-4BB6-B375-FDE1B269719B}" type="sibTrans" cxnId="{701C5055-1C7A-439B-90CD-C64A2FD60116}">
      <dgm:prSet/>
      <dgm:spPr/>
      <dgm:t>
        <a:bodyPr/>
        <a:lstStyle/>
        <a:p>
          <a:endParaRPr lang="en-US"/>
        </a:p>
      </dgm:t>
    </dgm:pt>
    <dgm:pt modelId="{AEEC2F51-7FE7-4154-94AA-26120A9860BE}">
      <dgm:prSet/>
      <dgm:spPr/>
      <dgm:t>
        <a:bodyPr/>
        <a:lstStyle/>
        <a:p>
          <a:r>
            <a:rPr lang="es-ES"/>
            <a:t>Implicar a toda la escuela en el programa (profesores que no fumen, que no consuman otras sustancias, que promuevan estilos de vida saludables).</a:t>
          </a:r>
          <a:endParaRPr lang="en-US"/>
        </a:p>
      </dgm:t>
    </dgm:pt>
    <dgm:pt modelId="{CA9DCA6E-CD39-492A-92C9-05F5292B6970}" type="parTrans" cxnId="{F5CDB9B7-F867-436C-B26A-94EC91B0DCB8}">
      <dgm:prSet/>
      <dgm:spPr/>
      <dgm:t>
        <a:bodyPr/>
        <a:lstStyle/>
        <a:p>
          <a:endParaRPr lang="en-US"/>
        </a:p>
      </dgm:t>
    </dgm:pt>
    <dgm:pt modelId="{AB642621-1779-4866-A48D-0257CA9B6D93}" type="sibTrans" cxnId="{F5CDB9B7-F867-436C-B26A-94EC91B0DCB8}">
      <dgm:prSet/>
      <dgm:spPr/>
      <dgm:t>
        <a:bodyPr/>
        <a:lstStyle/>
        <a:p>
          <a:endParaRPr lang="en-US"/>
        </a:p>
      </dgm:t>
    </dgm:pt>
    <dgm:pt modelId="{A42214FE-FF3E-4C78-8248-F622A32D5C8B}">
      <dgm:prSet/>
      <dgm:spPr/>
      <dgm:t>
        <a:bodyPr/>
        <a:lstStyle/>
        <a:p>
          <a:r>
            <a:rPr lang="es-ES"/>
            <a:t>Más allá de la escuela: tener una comunidad que apoye la prevención y disponer de un marco regulatorio claro para el consumo de drogas.</a:t>
          </a:r>
          <a:endParaRPr lang="en-US"/>
        </a:p>
      </dgm:t>
    </dgm:pt>
    <dgm:pt modelId="{F6C57476-3FB1-4194-8D4A-EDCEF7EFB815}" type="parTrans" cxnId="{5E33186A-E79E-4AF7-B869-55284F1FE7F4}">
      <dgm:prSet/>
      <dgm:spPr/>
      <dgm:t>
        <a:bodyPr/>
        <a:lstStyle/>
        <a:p>
          <a:endParaRPr lang="en-US"/>
        </a:p>
      </dgm:t>
    </dgm:pt>
    <dgm:pt modelId="{13F13CF3-0CA9-4E5B-A5C3-CD761823679C}" type="sibTrans" cxnId="{5E33186A-E79E-4AF7-B869-55284F1FE7F4}">
      <dgm:prSet/>
      <dgm:spPr/>
      <dgm:t>
        <a:bodyPr/>
        <a:lstStyle/>
        <a:p>
          <a:endParaRPr lang="en-US"/>
        </a:p>
      </dgm:t>
    </dgm:pt>
    <dgm:pt modelId="{2FF2DCFD-A4B7-4345-8E2F-CCD289BD2414}" type="pres">
      <dgm:prSet presAssocID="{A86EEAEF-CE3C-4A94-908E-DE9A06F50683}" presName="Name0" presStyleCnt="0">
        <dgm:presLayoutVars>
          <dgm:dir/>
          <dgm:resizeHandles val="exact"/>
        </dgm:presLayoutVars>
      </dgm:prSet>
      <dgm:spPr/>
    </dgm:pt>
    <dgm:pt modelId="{C4999116-3709-4891-86ED-87A7C61CA051}" type="pres">
      <dgm:prSet presAssocID="{8915007D-8A93-4AF2-AF7F-48789DF458DF}" presName="node" presStyleLbl="node1" presStyleIdx="0" presStyleCnt="11">
        <dgm:presLayoutVars>
          <dgm:bulletEnabled val="1"/>
        </dgm:presLayoutVars>
      </dgm:prSet>
      <dgm:spPr/>
    </dgm:pt>
    <dgm:pt modelId="{5E30459B-0585-4CDE-AFFC-BCB7FF0CC32F}" type="pres">
      <dgm:prSet presAssocID="{1E3D824E-E2DB-4828-9D87-26C281ABFD9B}" presName="sibTrans" presStyleLbl="sibTrans1D1" presStyleIdx="0" presStyleCnt="10"/>
      <dgm:spPr/>
    </dgm:pt>
    <dgm:pt modelId="{72CEFF6D-C4B7-4135-A978-08009AA5399E}" type="pres">
      <dgm:prSet presAssocID="{1E3D824E-E2DB-4828-9D87-26C281ABFD9B}" presName="connectorText" presStyleLbl="sibTrans1D1" presStyleIdx="0" presStyleCnt="10"/>
      <dgm:spPr/>
    </dgm:pt>
    <dgm:pt modelId="{5D425CC8-263B-4346-BC60-1B60982E0706}" type="pres">
      <dgm:prSet presAssocID="{88911472-6EC1-4BD0-A412-C7D87692DFA0}" presName="node" presStyleLbl="node1" presStyleIdx="1" presStyleCnt="11">
        <dgm:presLayoutVars>
          <dgm:bulletEnabled val="1"/>
        </dgm:presLayoutVars>
      </dgm:prSet>
      <dgm:spPr/>
    </dgm:pt>
    <dgm:pt modelId="{C5F46314-12AE-4322-A031-27755EF5D41A}" type="pres">
      <dgm:prSet presAssocID="{EE66EB31-74D6-44E2-A5E0-69E2F052B369}" presName="sibTrans" presStyleLbl="sibTrans1D1" presStyleIdx="1" presStyleCnt="10"/>
      <dgm:spPr/>
    </dgm:pt>
    <dgm:pt modelId="{11CB208F-6424-414A-861D-8223493D8F09}" type="pres">
      <dgm:prSet presAssocID="{EE66EB31-74D6-44E2-A5E0-69E2F052B369}" presName="connectorText" presStyleLbl="sibTrans1D1" presStyleIdx="1" presStyleCnt="10"/>
      <dgm:spPr/>
    </dgm:pt>
    <dgm:pt modelId="{68EF10B3-25A9-4888-9832-8C82542DD9E0}" type="pres">
      <dgm:prSet presAssocID="{54053424-B846-4174-A21B-FC11718F4C85}" presName="node" presStyleLbl="node1" presStyleIdx="2" presStyleCnt="11">
        <dgm:presLayoutVars>
          <dgm:bulletEnabled val="1"/>
        </dgm:presLayoutVars>
      </dgm:prSet>
      <dgm:spPr/>
    </dgm:pt>
    <dgm:pt modelId="{ADBF667C-96AE-49C5-A8D0-8DC8E78B18C3}" type="pres">
      <dgm:prSet presAssocID="{96D22FE2-755C-4173-8834-6A08455605C0}" presName="sibTrans" presStyleLbl="sibTrans1D1" presStyleIdx="2" presStyleCnt="10"/>
      <dgm:spPr/>
    </dgm:pt>
    <dgm:pt modelId="{B8C8B44E-2B26-459D-93A3-5628DD5EFE38}" type="pres">
      <dgm:prSet presAssocID="{96D22FE2-755C-4173-8834-6A08455605C0}" presName="connectorText" presStyleLbl="sibTrans1D1" presStyleIdx="2" presStyleCnt="10"/>
      <dgm:spPr/>
    </dgm:pt>
    <dgm:pt modelId="{853D459E-B515-41F8-AC62-E34351B31DF4}" type="pres">
      <dgm:prSet presAssocID="{C8AF5B9A-AB28-4AF5-BB2A-2E009CD597A7}" presName="node" presStyleLbl="node1" presStyleIdx="3" presStyleCnt="11">
        <dgm:presLayoutVars>
          <dgm:bulletEnabled val="1"/>
        </dgm:presLayoutVars>
      </dgm:prSet>
      <dgm:spPr/>
    </dgm:pt>
    <dgm:pt modelId="{A43B4D6E-E6F0-4FF0-8F06-17F5E02FD2B3}" type="pres">
      <dgm:prSet presAssocID="{C99199D3-F557-4AAD-BA59-F7DA68FCE96E}" presName="sibTrans" presStyleLbl="sibTrans1D1" presStyleIdx="3" presStyleCnt="10"/>
      <dgm:spPr/>
    </dgm:pt>
    <dgm:pt modelId="{807DDEFC-B615-4A76-96BB-700671E65284}" type="pres">
      <dgm:prSet presAssocID="{C99199D3-F557-4AAD-BA59-F7DA68FCE96E}" presName="connectorText" presStyleLbl="sibTrans1D1" presStyleIdx="3" presStyleCnt="10"/>
      <dgm:spPr/>
    </dgm:pt>
    <dgm:pt modelId="{4C811619-3A3E-4524-B202-358883FD9B7F}" type="pres">
      <dgm:prSet presAssocID="{FCDC6810-6FAA-4C88-BEB9-22FB95075CB0}" presName="node" presStyleLbl="node1" presStyleIdx="4" presStyleCnt="11">
        <dgm:presLayoutVars>
          <dgm:bulletEnabled val="1"/>
        </dgm:presLayoutVars>
      </dgm:prSet>
      <dgm:spPr/>
    </dgm:pt>
    <dgm:pt modelId="{3C60A734-AD51-425D-8016-CEE01CF1ADF1}" type="pres">
      <dgm:prSet presAssocID="{1ED191B0-0E0E-429D-8F06-8B41032A001B}" presName="sibTrans" presStyleLbl="sibTrans1D1" presStyleIdx="4" presStyleCnt="10"/>
      <dgm:spPr/>
    </dgm:pt>
    <dgm:pt modelId="{D288D24D-726C-43BE-B104-2C7C2C885229}" type="pres">
      <dgm:prSet presAssocID="{1ED191B0-0E0E-429D-8F06-8B41032A001B}" presName="connectorText" presStyleLbl="sibTrans1D1" presStyleIdx="4" presStyleCnt="10"/>
      <dgm:spPr/>
    </dgm:pt>
    <dgm:pt modelId="{9352916F-0F34-4911-BBFC-7F46D1F38F73}" type="pres">
      <dgm:prSet presAssocID="{4EF9E9CA-FA26-49BD-8417-76BA62A92DA3}" presName="node" presStyleLbl="node1" presStyleIdx="5" presStyleCnt="11">
        <dgm:presLayoutVars>
          <dgm:bulletEnabled val="1"/>
        </dgm:presLayoutVars>
      </dgm:prSet>
      <dgm:spPr/>
    </dgm:pt>
    <dgm:pt modelId="{BA9608D2-4CD1-4C24-886C-B0DAC822D1A7}" type="pres">
      <dgm:prSet presAssocID="{D11C59D5-E9BF-4BCC-A3ED-F601DDBACD97}" presName="sibTrans" presStyleLbl="sibTrans1D1" presStyleIdx="5" presStyleCnt="10"/>
      <dgm:spPr/>
    </dgm:pt>
    <dgm:pt modelId="{266DA0CB-4D01-4717-8073-A810B9239AF2}" type="pres">
      <dgm:prSet presAssocID="{D11C59D5-E9BF-4BCC-A3ED-F601DDBACD97}" presName="connectorText" presStyleLbl="sibTrans1D1" presStyleIdx="5" presStyleCnt="10"/>
      <dgm:spPr/>
    </dgm:pt>
    <dgm:pt modelId="{BACC1BA8-B1B6-47D7-B3B3-BE50AA0B175F}" type="pres">
      <dgm:prSet presAssocID="{AEE2809A-FAF7-41F1-A332-9817B447CE6C}" presName="node" presStyleLbl="node1" presStyleIdx="6" presStyleCnt="11">
        <dgm:presLayoutVars>
          <dgm:bulletEnabled val="1"/>
        </dgm:presLayoutVars>
      </dgm:prSet>
      <dgm:spPr/>
    </dgm:pt>
    <dgm:pt modelId="{1FD64F20-4C7C-4527-8E5B-DD4FAED5F0ED}" type="pres">
      <dgm:prSet presAssocID="{F3AC79A9-347D-4AF8-A75F-364CA0F935CB}" presName="sibTrans" presStyleLbl="sibTrans1D1" presStyleIdx="6" presStyleCnt="10"/>
      <dgm:spPr/>
    </dgm:pt>
    <dgm:pt modelId="{8255CC5F-5244-4ADB-AEC3-9535E4DB2137}" type="pres">
      <dgm:prSet presAssocID="{F3AC79A9-347D-4AF8-A75F-364CA0F935CB}" presName="connectorText" presStyleLbl="sibTrans1D1" presStyleIdx="6" presStyleCnt="10"/>
      <dgm:spPr/>
    </dgm:pt>
    <dgm:pt modelId="{A08F9FD2-E15C-4DAB-BBE3-64B1C393A2ED}" type="pres">
      <dgm:prSet presAssocID="{D8EB40D0-9DE2-455D-8E6F-C517AD85128B}" presName="node" presStyleLbl="node1" presStyleIdx="7" presStyleCnt="11">
        <dgm:presLayoutVars>
          <dgm:bulletEnabled val="1"/>
        </dgm:presLayoutVars>
      </dgm:prSet>
      <dgm:spPr/>
    </dgm:pt>
    <dgm:pt modelId="{9855DAC2-3742-4F7A-B52B-4E5A503767A2}" type="pres">
      <dgm:prSet presAssocID="{E9B50804-B3D1-4CA2-AE36-84688C9FCA16}" presName="sibTrans" presStyleLbl="sibTrans1D1" presStyleIdx="7" presStyleCnt="10"/>
      <dgm:spPr/>
    </dgm:pt>
    <dgm:pt modelId="{D790D9EF-8F5F-408A-B67D-43EC0F226065}" type="pres">
      <dgm:prSet presAssocID="{E9B50804-B3D1-4CA2-AE36-84688C9FCA16}" presName="connectorText" presStyleLbl="sibTrans1D1" presStyleIdx="7" presStyleCnt="10"/>
      <dgm:spPr/>
    </dgm:pt>
    <dgm:pt modelId="{FC6F2A4A-B180-4313-8A8B-26667472E992}" type="pres">
      <dgm:prSet presAssocID="{0D8B2371-CFD2-4AB1-933A-FAF4BD318732}" presName="node" presStyleLbl="node1" presStyleIdx="8" presStyleCnt="11">
        <dgm:presLayoutVars>
          <dgm:bulletEnabled val="1"/>
        </dgm:presLayoutVars>
      </dgm:prSet>
      <dgm:spPr/>
    </dgm:pt>
    <dgm:pt modelId="{48FBA554-770B-4EAB-A15C-D71F9DC50663}" type="pres">
      <dgm:prSet presAssocID="{1247223F-F29F-4BB6-B375-FDE1B269719B}" presName="sibTrans" presStyleLbl="sibTrans1D1" presStyleIdx="8" presStyleCnt="10"/>
      <dgm:spPr/>
    </dgm:pt>
    <dgm:pt modelId="{5415A506-7EE7-4EAB-960C-3F860DF78D1F}" type="pres">
      <dgm:prSet presAssocID="{1247223F-F29F-4BB6-B375-FDE1B269719B}" presName="connectorText" presStyleLbl="sibTrans1D1" presStyleIdx="8" presStyleCnt="10"/>
      <dgm:spPr/>
    </dgm:pt>
    <dgm:pt modelId="{E8C467A1-D917-4CDF-BDD7-4D65A9C807DF}" type="pres">
      <dgm:prSet presAssocID="{AEEC2F51-7FE7-4154-94AA-26120A9860BE}" presName="node" presStyleLbl="node1" presStyleIdx="9" presStyleCnt="11">
        <dgm:presLayoutVars>
          <dgm:bulletEnabled val="1"/>
        </dgm:presLayoutVars>
      </dgm:prSet>
      <dgm:spPr/>
    </dgm:pt>
    <dgm:pt modelId="{19F3BEDE-EAE4-45D7-BB60-2E9732C22632}" type="pres">
      <dgm:prSet presAssocID="{AB642621-1779-4866-A48D-0257CA9B6D93}" presName="sibTrans" presStyleLbl="sibTrans1D1" presStyleIdx="9" presStyleCnt="10"/>
      <dgm:spPr/>
    </dgm:pt>
    <dgm:pt modelId="{3D04D8DC-360F-4929-8F42-3163E61B1278}" type="pres">
      <dgm:prSet presAssocID="{AB642621-1779-4866-A48D-0257CA9B6D93}" presName="connectorText" presStyleLbl="sibTrans1D1" presStyleIdx="9" presStyleCnt="10"/>
      <dgm:spPr/>
    </dgm:pt>
    <dgm:pt modelId="{5C3FB6E2-B52F-4859-8A54-FBD04588490F}" type="pres">
      <dgm:prSet presAssocID="{A42214FE-FF3E-4C78-8248-F622A32D5C8B}" presName="node" presStyleLbl="node1" presStyleIdx="10" presStyleCnt="11">
        <dgm:presLayoutVars>
          <dgm:bulletEnabled val="1"/>
        </dgm:presLayoutVars>
      </dgm:prSet>
      <dgm:spPr/>
    </dgm:pt>
  </dgm:ptLst>
  <dgm:cxnLst>
    <dgm:cxn modelId="{C89DFD02-92CC-4B66-AAC1-6016996C88E6}" type="presOf" srcId="{96D22FE2-755C-4173-8834-6A08455605C0}" destId="{ADBF667C-96AE-49C5-A8D0-8DC8E78B18C3}" srcOrd="0" destOrd="0" presId="urn:microsoft.com/office/officeart/2016/7/layout/RepeatingBendingProcessNew"/>
    <dgm:cxn modelId="{67787D03-C9CA-451E-BD25-2E0AD08D51DF}" srcId="{A86EEAEF-CE3C-4A94-908E-DE9A06F50683}" destId="{8915007D-8A93-4AF2-AF7F-48789DF458DF}" srcOrd="0" destOrd="0" parTransId="{0DD26BA0-6D8F-40D0-A167-C41495F381CC}" sibTransId="{1E3D824E-E2DB-4828-9D87-26C281ABFD9B}"/>
    <dgm:cxn modelId="{07E30D07-0290-4EE4-9F66-813F51973E12}" srcId="{A86EEAEF-CE3C-4A94-908E-DE9A06F50683}" destId="{88911472-6EC1-4BD0-A412-C7D87692DFA0}" srcOrd="1" destOrd="0" parTransId="{81B56CA9-4C53-4756-9E88-DF97AEA69BA7}" sibTransId="{EE66EB31-74D6-44E2-A5E0-69E2F052B369}"/>
    <dgm:cxn modelId="{621C1307-7360-4850-94D4-3B50A3084EC4}" type="presOf" srcId="{1247223F-F29F-4BB6-B375-FDE1B269719B}" destId="{48FBA554-770B-4EAB-A15C-D71F9DC50663}" srcOrd="0" destOrd="0" presId="urn:microsoft.com/office/officeart/2016/7/layout/RepeatingBendingProcessNew"/>
    <dgm:cxn modelId="{43D4180E-F9D7-4C5C-9F53-D1BFF2C8C31D}" type="presOf" srcId="{AB642621-1779-4866-A48D-0257CA9B6D93}" destId="{3D04D8DC-360F-4929-8F42-3163E61B1278}" srcOrd="1" destOrd="0" presId="urn:microsoft.com/office/officeart/2016/7/layout/RepeatingBendingProcessNew"/>
    <dgm:cxn modelId="{1FB8F010-B306-47E8-8439-BD18B3A1E5A2}" srcId="{A86EEAEF-CE3C-4A94-908E-DE9A06F50683}" destId="{AEE2809A-FAF7-41F1-A332-9817B447CE6C}" srcOrd="6" destOrd="0" parTransId="{6A662235-442A-44F3-B6CD-857B1AB1F97F}" sibTransId="{F3AC79A9-347D-4AF8-A75F-364CA0F935CB}"/>
    <dgm:cxn modelId="{692FE01E-E358-4F1C-9878-EC5C77C80A52}" type="presOf" srcId="{AEE2809A-FAF7-41F1-A332-9817B447CE6C}" destId="{BACC1BA8-B1B6-47D7-B3B3-BE50AA0B175F}" srcOrd="0" destOrd="0" presId="urn:microsoft.com/office/officeart/2016/7/layout/RepeatingBendingProcessNew"/>
    <dgm:cxn modelId="{95EFD12C-6EDB-4904-A3E1-20520E3547F7}" type="presOf" srcId="{FCDC6810-6FAA-4C88-BEB9-22FB95075CB0}" destId="{4C811619-3A3E-4524-B202-358883FD9B7F}" srcOrd="0" destOrd="0" presId="urn:microsoft.com/office/officeart/2016/7/layout/RepeatingBendingProcessNew"/>
    <dgm:cxn modelId="{E871A334-FB26-4C7C-8F5D-8615544A42EE}" type="presOf" srcId="{EE66EB31-74D6-44E2-A5E0-69E2F052B369}" destId="{11CB208F-6424-414A-861D-8223493D8F09}" srcOrd="1" destOrd="0" presId="urn:microsoft.com/office/officeart/2016/7/layout/RepeatingBendingProcessNew"/>
    <dgm:cxn modelId="{653FC237-0FC0-455B-8E1C-9B779D6660FE}" type="presOf" srcId="{1E3D824E-E2DB-4828-9D87-26C281ABFD9B}" destId="{5E30459B-0585-4CDE-AFFC-BCB7FF0CC32F}" srcOrd="0" destOrd="0" presId="urn:microsoft.com/office/officeart/2016/7/layout/RepeatingBendingProcessNew"/>
    <dgm:cxn modelId="{11EA0B40-8366-4410-910D-B2663B32E70B}" srcId="{A86EEAEF-CE3C-4A94-908E-DE9A06F50683}" destId="{D8EB40D0-9DE2-455D-8E6F-C517AD85128B}" srcOrd="7" destOrd="0" parTransId="{8296D90A-A697-4BEB-9BD5-BFC30D1961D7}" sibTransId="{E9B50804-B3D1-4CA2-AE36-84688C9FCA16}"/>
    <dgm:cxn modelId="{007C655B-1C7B-469F-8CCF-94B5A95D5943}" type="presOf" srcId="{8915007D-8A93-4AF2-AF7F-48789DF458DF}" destId="{C4999116-3709-4891-86ED-87A7C61CA051}" srcOrd="0" destOrd="0" presId="urn:microsoft.com/office/officeart/2016/7/layout/RepeatingBendingProcessNew"/>
    <dgm:cxn modelId="{01BAD05C-FA8B-42F5-B8DD-65C6A1F2D319}" type="presOf" srcId="{F3AC79A9-347D-4AF8-A75F-364CA0F935CB}" destId="{8255CC5F-5244-4ADB-AEC3-9535E4DB2137}" srcOrd="1" destOrd="0" presId="urn:microsoft.com/office/officeart/2016/7/layout/RepeatingBendingProcessNew"/>
    <dgm:cxn modelId="{BFC82666-FE6D-47A1-A671-BF00E70856AF}" type="presOf" srcId="{AEEC2F51-7FE7-4154-94AA-26120A9860BE}" destId="{E8C467A1-D917-4CDF-BDD7-4D65A9C807DF}" srcOrd="0" destOrd="0" presId="urn:microsoft.com/office/officeart/2016/7/layout/RepeatingBendingProcessNew"/>
    <dgm:cxn modelId="{21739F66-05AB-459C-9BE8-275AC959188D}" type="presOf" srcId="{88911472-6EC1-4BD0-A412-C7D87692DFA0}" destId="{5D425CC8-263B-4346-BC60-1B60982E0706}" srcOrd="0" destOrd="0" presId="urn:microsoft.com/office/officeart/2016/7/layout/RepeatingBendingProcessNew"/>
    <dgm:cxn modelId="{2F130547-F737-4ABD-8139-B6647C9C5147}" type="presOf" srcId="{A42214FE-FF3E-4C78-8248-F622A32D5C8B}" destId="{5C3FB6E2-B52F-4859-8A54-FBD04588490F}" srcOrd="0" destOrd="0" presId="urn:microsoft.com/office/officeart/2016/7/layout/RepeatingBendingProcessNew"/>
    <dgm:cxn modelId="{5E33186A-E79E-4AF7-B869-55284F1FE7F4}" srcId="{A86EEAEF-CE3C-4A94-908E-DE9A06F50683}" destId="{A42214FE-FF3E-4C78-8248-F622A32D5C8B}" srcOrd="10" destOrd="0" parTransId="{F6C57476-3FB1-4194-8D4A-EDCEF7EFB815}" sibTransId="{13F13CF3-0CA9-4E5B-A5C3-CD761823679C}"/>
    <dgm:cxn modelId="{6C82BC4B-8C1F-4BF8-9E64-C3E9A0C0B3EE}" type="presOf" srcId="{96D22FE2-755C-4173-8834-6A08455605C0}" destId="{B8C8B44E-2B26-459D-93A3-5628DD5EFE38}" srcOrd="1" destOrd="0" presId="urn:microsoft.com/office/officeart/2016/7/layout/RepeatingBendingProcessNew"/>
    <dgm:cxn modelId="{E8D22F4E-3834-453F-8F93-78A6EBB19C20}" type="presOf" srcId="{EE66EB31-74D6-44E2-A5E0-69E2F052B369}" destId="{C5F46314-12AE-4322-A031-27755EF5D41A}" srcOrd="0" destOrd="0" presId="urn:microsoft.com/office/officeart/2016/7/layout/RepeatingBendingProcessNew"/>
    <dgm:cxn modelId="{32ABE970-18B7-42C4-93EF-6AED9FFB4EF7}" type="presOf" srcId="{4EF9E9CA-FA26-49BD-8417-76BA62A92DA3}" destId="{9352916F-0F34-4911-BBFC-7F46D1F38F73}" srcOrd="0" destOrd="0" presId="urn:microsoft.com/office/officeart/2016/7/layout/RepeatingBendingProcessNew"/>
    <dgm:cxn modelId="{2C75E272-97EF-4952-B705-4E70710F39C2}" type="presOf" srcId="{F3AC79A9-347D-4AF8-A75F-364CA0F935CB}" destId="{1FD64F20-4C7C-4527-8E5B-DD4FAED5F0ED}" srcOrd="0" destOrd="0" presId="urn:microsoft.com/office/officeart/2016/7/layout/RepeatingBendingProcessNew"/>
    <dgm:cxn modelId="{701C5055-1C7A-439B-90CD-C64A2FD60116}" srcId="{A86EEAEF-CE3C-4A94-908E-DE9A06F50683}" destId="{0D8B2371-CFD2-4AB1-933A-FAF4BD318732}" srcOrd="8" destOrd="0" parTransId="{30576BB4-5173-49C5-AC95-C39F25AEFBB2}" sibTransId="{1247223F-F29F-4BB6-B375-FDE1B269719B}"/>
    <dgm:cxn modelId="{55D83378-F9CC-43D1-9F86-D05A08CDFDFB}" srcId="{A86EEAEF-CE3C-4A94-908E-DE9A06F50683}" destId="{FCDC6810-6FAA-4C88-BEB9-22FB95075CB0}" srcOrd="4" destOrd="0" parTransId="{2571665C-B87B-47C2-BB05-277908CF7092}" sibTransId="{1ED191B0-0E0E-429D-8F06-8B41032A001B}"/>
    <dgm:cxn modelId="{3E0C6B7C-4EC7-447A-9D64-9D75D2E0A329}" type="presOf" srcId="{0D8B2371-CFD2-4AB1-933A-FAF4BD318732}" destId="{FC6F2A4A-B180-4313-8A8B-26667472E992}" srcOrd="0" destOrd="0" presId="urn:microsoft.com/office/officeart/2016/7/layout/RepeatingBendingProcessNew"/>
    <dgm:cxn modelId="{52EEBC8D-5461-46BA-B78C-EF5567D26879}" type="presOf" srcId="{54053424-B846-4174-A21B-FC11718F4C85}" destId="{68EF10B3-25A9-4888-9832-8C82542DD9E0}" srcOrd="0" destOrd="0" presId="urn:microsoft.com/office/officeart/2016/7/layout/RepeatingBendingProcessNew"/>
    <dgm:cxn modelId="{7589F392-F8B3-4F99-BFD8-886570E61142}" type="presOf" srcId="{A86EEAEF-CE3C-4A94-908E-DE9A06F50683}" destId="{2FF2DCFD-A4B7-4345-8E2F-CCD289BD2414}" srcOrd="0" destOrd="0" presId="urn:microsoft.com/office/officeart/2016/7/layout/RepeatingBendingProcessNew"/>
    <dgm:cxn modelId="{64928495-2400-4FA4-A1B0-1B3D12B7AD79}" type="presOf" srcId="{C8AF5B9A-AB28-4AF5-BB2A-2E009CD597A7}" destId="{853D459E-B515-41F8-AC62-E34351B31DF4}" srcOrd="0" destOrd="0" presId="urn:microsoft.com/office/officeart/2016/7/layout/RepeatingBendingProcessNew"/>
    <dgm:cxn modelId="{B18AFCA9-73F7-408E-8E26-2E5E1320B2BD}" type="presOf" srcId="{1ED191B0-0E0E-429D-8F06-8B41032A001B}" destId="{D288D24D-726C-43BE-B104-2C7C2C885229}" srcOrd="1" destOrd="0" presId="urn:microsoft.com/office/officeart/2016/7/layout/RepeatingBendingProcessNew"/>
    <dgm:cxn modelId="{6D462DB4-3CEC-4915-AD81-3DE77A358413}" type="presOf" srcId="{1247223F-F29F-4BB6-B375-FDE1B269719B}" destId="{5415A506-7EE7-4EAB-960C-3F860DF78D1F}" srcOrd="1" destOrd="0" presId="urn:microsoft.com/office/officeart/2016/7/layout/RepeatingBendingProcessNew"/>
    <dgm:cxn modelId="{F5CDB9B7-F867-436C-B26A-94EC91B0DCB8}" srcId="{A86EEAEF-CE3C-4A94-908E-DE9A06F50683}" destId="{AEEC2F51-7FE7-4154-94AA-26120A9860BE}" srcOrd="9" destOrd="0" parTransId="{CA9DCA6E-CD39-492A-92C9-05F5292B6970}" sibTransId="{AB642621-1779-4866-A48D-0257CA9B6D93}"/>
    <dgm:cxn modelId="{A462FDC2-9BA9-45A4-B7B3-2A6870C2235A}" srcId="{A86EEAEF-CE3C-4A94-908E-DE9A06F50683}" destId="{4EF9E9CA-FA26-49BD-8417-76BA62A92DA3}" srcOrd="5" destOrd="0" parTransId="{8213CCC0-315C-4184-8333-BD688AA2337B}" sibTransId="{D11C59D5-E9BF-4BCC-A3ED-F601DDBACD97}"/>
    <dgm:cxn modelId="{964C23C9-D173-4332-A51C-6BC4EF63D17F}" srcId="{A86EEAEF-CE3C-4A94-908E-DE9A06F50683}" destId="{54053424-B846-4174-A21B-FC11718F4C85}" srcOrd="2" destOrd="0" parTransId="{E6F29BB8-3855-40F9-A60B-2CCF69B4F833}" sibTransId="{96D22FE2-755C-4173-8834-6A08455605C0}"/>
    <dgm:cxn modelId="{854E59C9-A7CA-4C80-9FE4-73099F8DF21B}" type="presOf" srcId="{D11C59D5-E9BF-4BCC-A3ED-F601DDBACD97}" destId="{266DA0CB-4D01-4717-8073-A810B9239AF2}" srcOrd="1" destOrd="0" presId="urn:microsoft.com/office/officeart/2016/7/layout/RepeatingBendingProcessNew"/>
    <dgm:cxn modelId="{A84576CB-4F65-4160-AB76-6523EC28583D}" type="presOf" srcId="{C99199D3-F557-4AAD-BA59-F7DA68FCE96E}" destId="{807DDEFC-B615-4A76-96BB-700671E65284}" srcOrd="1" destOrd="0" presId="urn:microsoft.com/office/officeart/2016/7/layout/RepeatingBendingProcessNew"/>
    <dgm:cxn modelId="{2ADEF4D7-3FE3-4D5F-A729-808B8ED4B93C}" srcId="{A86EEAEF-CE3C-4A94-908E-DE9A06F50683}" destId="{C8AF5B9A-AB28-4AF5-BB2A-2E009CD597A7}" srcOrd="3" destOrd="0" parTransId="{5217B2DC-8353-4414-8179-E75C596F22AE}" sibTransId="{C99199D3-F557-4AAD-BA59-F7DA68FCE96E}"/>
    <dgm:cxn modelId="{2EDB17D8-4E7D-469D-8258-755962E23412}" type="presOf" srcId="{AB642621-1779-4866-A48D-0257CA9B6D93}" destId="{19F3BEDE-EAE4-45D7-BB60-2E9732C22632}" srcOrd="0" destOrd="0" presId="urn:microsoft.com/office/officeart/2016/7/layout/RepeatingBendingProcessNew"/>
    <dgm:cxn modelId="{D35246D8-03AB-45D5-9DD0-8BCEA42AD58E}" type="presOf" srcId="{D11C59D5-E9BF-4BCC-A3ED-F601DDBACD97}" destId="{BA9608D2-4CD1-4C24-886C-B0DAC822D1A7}" srcOrd="0" destOrd="0" presId="urn:microsoft.com/office/officeart/2016/7/layout/RepeatingBendingProcessNew"/>
    <dgm:cxn modelId="{C4E0A1DC-B45B-4A4C-B40D-D9DB4958F68B}" type="presOf" srcId="{E9B50804-B3D1-4CA2-AE36-84688C9FCA16}" destId="{9855DAC2-3742-4F7A-B52B-4E5A503767A2}" srcOrd="0" destOrd="0" presId="urn:microsoft.com/office/officeart/2016/7/layout/RepeatingBendingProcessNew"/>
    <dgm:cxn modelId="{DCDC11DF-FE94-4022-92EF-2D626A94D57D}" type="presOf" srcId="{D8EB40D0-9DE2-455D-8E6F-C517AD85128B}" destId="{A08F9FD2-E15C-4DAB-BBE3-64B1C393A2ED}" srcOrd="0" destOrd="0" presId="urn:microsoft.com/office/officeart/2016/7/layout/RepeatingBendingProcessNew"/>
    <dgm:cxn modelId="{B2D027E8-6FDE-4D4E-A952-AF6892052E27}" type="presOf" srcId="{1ED191B0-0E0E-429D-8F06-8B41032A001B}" destId="{3C60A734-AD51-425D-8016-CEE01CF1ADF1}" srcOrd="0" destOrd="0" presId="urn:microsoft.com/office/officeart/2016/7/layout/RepeatingBendingProcessNew"/>
    <dgm:cxn modelId="{946A92EB-E899-4BE4-8E64-FDA854872F9D}" type="presOf" srcId="{1E3D824E-E2DB-4828-9D87-26C281ABFD9B}" destId="{72CEFF6D-C4B7-4135-A978-08009AA5399E}" srcOrd="1" destOrd="0" presId="urn:microsoft.com/office/officeart/2016/7/layout/RepeatingBendingProcessNew"/>
    <dgm:cxn modelId="{0C01F8F6-1859-4F93-A8D3-33951BD02D91}" type="presOf" srcId="{E9B50804-B3D1-4CA2-AE36-84688C9FCA16}" destId="{D790D9EF-8F5F-408A-B67D-43EC0F226065}" srcOrd="1" destOrd="0" presId="urn:microsoft.com/office/officeart/2016/7/layout/RepeatingBendingProcessNew"/>
    <dgm:cxn modelId="{37F4BFFC-7769-4FBD-9A17-4240A11D6B63}" type="presOf" srcId="{C99199D3-F557-4AAD-BA59-F7DA68FCE96E}" destId="{A43B4D6E-E6F0-4FF0-8F06-17F5E02FD2B3}" srcOrd="0" destOrd="0" presId="urn:microsoft.com/office/officeart/2016/7/layout/RepeatingBendingProcessNew"/>
    <dgm:cxn modelId="{EB299C88-A3D6-4C08-AC09-E0B8AEA5C4BD}" type="presParOf" srcId="{2FF2DCFD-A4B7-4345-8E2F-CCD289BD2414}" destId="{C4999116-3709-4891-86ED-87A7C61CA051}" srcOrd="0" destOrd="0" presId="urn:microsoft.com/office/officeart/2016/7/layout/RepeatingBendingProcessNew"/>
    <dgm:cxn modelId="{C430414F-2F77-4324-BA0D-9CFA5108EB24}" type="presParOf" srcId="{2FF2DCFD-A4B7-4345-8E2F-CCD289BD2414}" destId="{5E30459B-0585-4CDE-AFFC-BCB7FF0CC32F}" srcOrd="1" destOrd="0" presId="urn:microsoft.com/office/officeart/2016/7/layout/RepeatingBendingProcessNew"/>
    <dgm:cxn modelId="{A62723FC-5A09-444B-AD4D-E09FB1C24052}" type="presParOf" srcId="{5E30459B-0585-4CDE-AFFC-BCB7FF0CC32F}" destId="{72CEFF6D-C4B7-4135-A978-08009AA5399E}" srcOrd="0" destOrd="0" presId="urn:microsoft.com/office/officeart/2016/7/layout/RepeatingBendingProcessNew"/>
    <dgm:cxn modelId="{25AD7436-8B18-4DB8-A14F-5AF986A13752}" type="presParOf" srcId="{2FF2DCFD-A4B7-4345-8E2F-CCD289BD2414}" destId="{5D425CC8-263B-4346-BC60-1B60982E0706}" srcOrd="2" destOrd="0" presId="urn:microsoft.com/office/officeart/2016/7/layout/RepeatingBendingProcessNew"/>
    <dgm:cxn modelId="{A96D1F05-2CE1-4B68-BFFC-BCE86C386964}" type="presParOf" srcId="{2FF2DCFD-A4B7-4345-8E2F-CCD289BD2414}" destId="{C5F46314-12AE-4322-A031-27755EF5D41A}" srcOrd="3" destOrd="0" presId="urn:microsoft.com/office/officeart/2016/7/layout/RepeatingBendingProcessNew"/>
    <dgm:cxn modelId="{97D4ECCC-480E-423A-8005-FBBE00744B53}" type="presParOf" srcId="{C5F46314-12AE-4322-A031-27755EF5D41A}" destId="{11CB208F-6424-414A-861D-8223493D8F09}" srcOrd="0" destOrd="0" presId="urn:microsoft.com/office/officeart/2016/7/layout/RepeatingBendingProcessNew"/>
    <dgm:cxn modelId="{B796B932-5AC0-40DE-B82E-804CC38B40EB}" type="presParOf" srcId="{2FF2DCFD-A4B7-4345-8E2F-CCD289BD2414}" destId="{68EF10B3-25A9-4888-9832-8C82542DD9E0}" srcOrd="4" destOrd="0" presId="urn:microsoft.com/office/officeart/2016/7/layout/RepeatingBendingProcessNew"/>
    <dgm:cxn modelId="{6E432918-704C-4363-8963-D13AC981DC2C}" type="presParOf" srcId="{2FF2DCFD-A4B7-4345-8E2F-CCD289BD2414}" destId="{ADBF667C-96AE-49C5-A8D0-8DC8E78B18C3}" srcOrd="5" destOrd="0" presId="urn:microsoft.com/office/officeart/2016/7/layout/RepeatingBendingProcessNew"/>
    <dgm:cxn modelId="{D4FB1FC8-8ACF-4451-9077-3FF6FBB6172C}" type="presParOf" srcId="{ADBF667C-96AE-49C5-A8D0-8DC8E78B18C3}" destId="{B8C8B44E-2B26-459D-93A3-5628DD5EFE38}" srcOrd="0" destOrd="0" presId="urn:microsoft.com/office/officeart/2016/7/layout/RepeatingBendingProcessNew"/>
    <dgm:cxn modelId="{67578C7D-30FD-442A-9E24-2075C0B52D3C}" type="presParOf" srcId="{2FF2DCFD-A4B7-4345-8E2F-CCD289BD2414}" destId="{853D459E-B515-41F8-AC62-E34351B31DF4}" srcOrd="6" destOrd="0" presId="urn:microsoft.com/office/officeart/2016/7/layout/RepeatingBendingProcessNew"/>
    <dgm:cxn modelId="{DB26FC45-B3D7-40B1-B7EA-39DB08491E54}" type="presParOf" srcId="{2FF2DCFD-A4B7-4345-8E2F-CCD289BD2414}" destId="{A43B4D6E-E6F0-4FF0-8F06-17F5E02FD2B3}" srcOrd="7" destOrd="0" presId="urn:microsoft.com/office/officeart/2016/7/layout/RepeatingBendingProcessNew"/>
    <dgm:cxn modelId="{B14D3200-6405-498C-9589-D8653832CEC4}" type="presParOf" srcId="{A43B4D6E-E6F0-4FF0-8F06-17F5E02FD2B3}" destId="{807DDEFC-B615-4A76-96BB-700671E65284}" srcOrd="0" destOrd="0" presId="urn:microsoft.com/office/officeart/2016/7/layout/RepeatingBendingProcessNew"/>
    <dgm:cxn modelId="{20762BDC-E9F5-4828-9E4D-8411B4190CB8}" type="presParOf" srcId="{2FF2DCFD-A4B7-4345-8E2F-CCD289BD2414}" destId="{4C811619-3A3E-4524-B202-358883FD9B7F}" srcOrd="8" destOrd="0" presId="urn:microsoft.com/office/officeart/2016/7/layout/RepeatingBendingProcessNew"/>
    <dgm:cxn modelId="{4CAF597B-1C06-4900-84E0-EDB7AF27F31E}" type="presParOf" srcId="{2FF2DCFD-A4B7-4345-8E2F-CCD289BD2414}" destId="{3C60A734-AD51-425D-8016-CEE01CF1ADF1}" srcOrd="9" destOrd="0" presId="urn:microsoft.com/office/officeart/2016/7/layout/RepeatingBendingProcessNew"/>
    <dgm:cxn modelId="{7235D4F1-570C-4D9E-8619-01246A2B1BF6}" type="presParOf" srcId="{3C60A734-AD51-425D-8016-CEE01CF1ADF1}" destId="{D288D24D-726C-43BE-B104-2C7C2C885229}" srcOrd="0" destOrd="0" presId="urn:microsoft.com/office/officeart/2016/7/layout/RepeatingBendingProcessNew"/>
    <dgm:cxn modelId="{FA0969DA-4113-41FE-B589-ED1729D63858}" type="presParOf" srcId="{2FF2DCFD-A4B7-4345-8E2F-CCD289BD2414}" destId="{9352916F-0F34-4911-BBFC-7F46D1F38F73}" srcOrd="10" destOrd="0" presId="urn:microsoft.com/office/officeart/2016/7/layout/RepeatingBendingProcessNew"/>
    <dgm:cxn modelId="{2DE0BFA6-988D-47E6-B791-762A21C92487}" type="presParOf" srcId="{2FF2DCFD-A4B7-4345-8E2F-CCD289BD2414}" destId="{BA9608D2-4CD1-4C24-886C-B0DAC822D1A7}" srcOrd="11" destOrd="0" presId="urn:microsoft.com/office/officeart/2016/7/layout/RepeatingBendingProcessNew"/>
    <dgm:cxn modelId="{2E62122F-D7BA-4CFC-B6EC-09B351A51350}" type="presParOf" srcId="{BA9608D2-4CD1-4C24-886C-B0DAC822D1A7}" destId="{266DA0CB-4D01-4717-8073-A810B9239AF2}" srcOrd="0" destOrd="0" presId="urn:microsoft.com/office/officeart/2016/7/layout/RepeatingBendingProcessNew"/>
    <dgm:cxn modelId="{0B58B0E4-44E5-4D0B-B9EF-3152038FC5E1}" type="presParOf" srcId="{2FF2DCFD-A4B7-4345-8E2F-CCD289BD2414}" destId="{BACC1BA8-B1B6-47D7-B3B3-BE50AA0B175F}" srcOrd="12" destOrd="0" presId="urn:microsoft.com/office/officeart/2016/7/layout/RepeatingBendingProcessNew"/>
    <dgm:cxn modelId="{538D72B2-D377-4835-B127-00DF3241241C}" type="presParOf" srcId="{2FF2DCFD-A4B7-4345-8E2F-CCD289BD2414}" destId="{1FD64F20-4C7C-4527-8E5B-DD4FAED5F0ED}" srcOrd="13" destOrd="0" presId="urn:microsoft.com/office/officeart/2016/7/layout/RepeatingBendingProcessNew"/>
    <dgm:cxn modelId="{7512A834-7AFA-4BFA-B2BD-873A0508EC71}" type="presParOf" srcId="{1FD64F20-4C7C-4527-8E5B-DD4FAED5F0ED}" destId="{8255CC5F-5244-4ADB-AEC3-9535E4DB2137}" srcOrd="0" destOrd="0" presId="urn:microsoft.com/office/officeart/2016/7/layout/RepeatingBendingProcessNew"/>
    <dgm:cxn modelId="{37485946-AE96-4EE9-9D62-539C80BD9F19}" type="presParOf" srcId="{2FF2DCFD-A4B7-4345-8E2F-CCD289BD2414}" destId="{A08F9FD2-E15C-4DAB-BBE3-64B1C393A2ED}" srcOrd="14" destOrd="0" presId="urn:microsoft.com/office/officeart/2016/7/layout/RepeatingBendingProcessNew"/>
    <dgm:cxn modelId="{A7714ADD-5BE1-473E-B72C-F811EEB93C5D}" type="presParOf" srcId="{2FF2DCFD-A4B7-4345-8E2F-CCD289BD2414}" destId="{9855DAC2-3742-4F7A-B52B-4E5A503767A2}" srcOrd="15" destOrd="0" presId="urn:microsoft.com/office/officeart/2016/7/layout/RepeatingBendingProcessNew"/>
    <dgm:cxn modelId="{70707382-E619-48F9-980B-61B101A90248}" type="presParOf" srcId="{9855DAC2-3742-4F7A-B52B-4E5A503767A2}" destId="{D790D9EF-8F5F-408A-B67D-43EC0F226065}" srcOrd="0" destOrd="0" presId="urn:microsoft.com/office/officeart/2016/7/layout/RepeatingBendingProcessNew"/>
    <dgm:cxn modelId="{71A63A29-CCB7-414E-BECB-BD7EE4A0A73F}" type="presParOf" srcId="{2FF2DCFD-A4B7-4345-8E2F-CCD289BD2414}" destId="{FC6F2A4A-B180-4313-8A8B-26667472E992}" srcOrd="16" destOrd="0" presId="urn:microsoft.com/office/officeart/2016/7/layout/RepeatingBendingProcessNew"/>
    <dgm:cxn modelId="{296E5F82-AF87-4546-9513-52831C6B22F8}" type="presParOf" srcId="{2FF2DCFD-A4B7-4345-8E2F-CCD289BD2414}" destId="{48FBA554-770B-4EAB-A15C-D71F9DC50663}" srcOrd="17" destOrd="0" presId="urn:microsoft.com/office/officeart/2016/7/layout/RepeatingBendingProcessNew"/>
    <dgm:cxn modelId="{92D0AE44-2DF4-48E6-8168-A0D94AE00EFC}" type="presParOf" srcId="{48FBA554-770B-4EAB-A15C-D71F9DC50663}" destId="{5415A506-7EE7-4EAB-960C-3F860DF78D1F}" srcOrd="0" destOrd="0" presId="urn:microsoft.com/office/officeart/2016/7/layout/RepeatingBendingProcessNew"/>
    <dgm:cxn modelId="{09ADA9B2-70DF-4E62-837F-103C0253D186}" type="presParOf" srcId="{2FF2DCFD-A4B7-4345-8E2F-CCD289BD2414}" destId="{E8C467A1-D917-4CDF-BDD7-4D65A9C807DF}" srcOrd="18" destOrd="0" presId="urn:microsoft.com/office/officeart/2016/7/layout/RepeatingBendingProcessNew"/>
    <dgm:cxn modelId="{BEC28ADA-B555-4BFD-882F-5F9080D7BB5F}" type="presParOf" srcId="{2FF2DCFD-A4B7-4345-8E2F-CCD289BD2414}" destId="{19F3BEDE-EAE4-45D7-BB60-2E9732C22632}" srcOrd="19" destOrd="0" presId="urn:microsoft.com/office/officeart/2016/7/layout/RepeatingBendingProcessNew"/>
    <dgm:cxn modelId="{D4FBFCB3-C340-4B20-BE75-1C66C4413FED}" type="presParOf" srcId="{19F3BEDE-EAE4-45D7-BB60-2E9732C22632}" destId="{3D04D8DC-360F-4929-8F42-3163E61B1278}" srcOrd="0" destOrd="0" presId="urn:microsoft.com/office/officeart/2016/7/layout/RepeatingBendingProcessNew"/>
    <dgm:cxn modelId="{2DF66F91-B3E9-42D5-84DB-CE4CD549921E}" type="presParOf" srcId="{2FF2DCFD-A4B7-4345-8E2F-CCD289BD2414}" destId="{5C3FB6E2-B52F-4859-8A54-FBD04588490F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2FA9F3-98A3-43F0-B61B-7A7792C3AC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F430A5-B4F7-448A-A7C6-7D9688ACA023}">
      <dgm:prSet/>
      <dgm:spPr/>
      <dgm:t>
        <a:bodyPr/>
        <a:lstStyle/>
        <a:p>
          <a:r>
            <a:rPr lang="es-ES"/>
            <a:t>Por cada dólar gastado en prevención se ahorran al menos 10 en futuros problemas de salud, sociales y criminales (Spoth et al., 2006)</a:t>
          </a:r>
          <a:r>
            <a:rPr lang="es-ES_tradnl"/>
            <a:t> </a:t>
          </a:r>
          <a:endParaRPr lang="en-US"/>
        </a:p>
      </dgm:t>
    </dgm:pt>
    <dgm:pt modelId="{ECB317AA-8E6A-4923-875A-33C7E5A02BD9}" type="parTrans" cxnId="{9B8BDDC5-27A8-43EC-8C6F-FF4DF14EA13A}">
      <dgm:prSet/>
      <dgm:spPr/>
      <dgm:t>
        <a:bodyPr/>
        <a:lstStyle/>
        <a:p>
          <a:endParaRPr lang="en-US"/>
        </a:p>
      </dgm:t>
    </dgm:pt>
    <dgm:pt modelId="{87F9E0BB-CAB6-44AF-AA82-B744E3B05C6E}" type="sibTrans" cxnId="{9B8BDDC5-27A8-43EC-8C6F-FF4DF14EA13A}">
      <dgm:prSet/>
      <dgm:spPr/>
      <dgm:t>
        <a:bodyPr/>
        <a:lstStyle/>
        <a:p>
          <a:endParaRPr lang="en-US"/>
        </a:p>
      </dgm:t>
    </dgm:pt>
    <dgm:pt modelId="{F66C7116-447B-4BF2-9347-0681B7BF3E1A}">
      <dgm:prSet/>
      <dgm:spPr/>
      <dgm:t>
        <a:bodyPr/>
        <a:lstStyle/>
        <a:p>
          <a:r>
            <a:rPr lang="es-ES_tradnl" dirty="0"/>
            <a:t>El manual de evidencias en prevención del NIDA (</a:t>
          </a:r>
          <a:r>
            <a:rPr lang="es-ES_tradnl" dirty="0" err="1"/>
            <a:t>Roberston</a:t>
          </a:r>
          <a:r>
            <a:rPr lang="es-ES_tradnl" dirty="0"/>
            <a:t> y cols., 2003), indica que por cada dólar que se invierte en prevención se ahorran de 4 a 10 dólares en tratamiento.</a:t>
          </a:r>
          <a:endParaRPr lang="en-US" dirty="0"/>
        </a:p>
      </dgm:t>
    </dgm:pt>
    <dgm:pt modelId="{CD5E8609-A0C0-4052-8429-AE35613F7CED}" type="parTrans" cxnId="{CF1D6E12-C368-4275-B0D0-7BAD0B61B926}">
      <dgm:prSet/>
      <dgm:spPr/>
      <dgm:t>
        <a:bodyPr/>
        <a:lstStyle/>
        <a:p>
          <a:endParaRPr lang="en-US"/>
        </a:p>
      </dgm:t>
    </dgm:pt>
    <dgm:pt modelId="{5D842355-380C-4245-BEF5-6EC27833743B}" type="sibTrans" cxnId="{CF1D6E12-C368-4275-B0D0-7BAD0B61B926}">
      <dgm:prSet/>
      <dgm:spPr/>
      <dgm:t>
        <a:bodyPr/>
        <a:lstStyle/>
        <a:p>
          <a:endParaRPr lang="en-US"/>
        </a:p>
      </dgm:t>
    </dgm:pt>
    <dgm:pt modelId="{5681FC52-4CC9-4FBB-B68B-19A452089CB2}">
      <dgm:prSet/>
      <dgm:spPr/>
      <dgm:t>
        <a:bodyPr/>
        <a:lstStyle/>
        <a:p>
          <a:r>
            <a:rPr lang="es-ES_tradnl"/>
            <a:t>El Center for Substance Abuse Prevention (CSAP) indica que por cada dólar que se invierte en programas preventivos de drogas en la escuela se ahorran 18 dólares a lo largo de la vida. </a:t>
          </a:r>
          <a:endParaRPr lang="en-US"/>
        </a:p>
      </dgm:t>
    </dgm:pt>
    <dgm:pt modelId="{3F27D5DC-3B57-4C7D-BF72-B32405E7D9CB}" type="parTrans" cxnId="{90B92ECD-D9BC-47C7-8A7D-B4A14181F2C8}">
      <dgm:prSet/>
      <dgm:spPr/>
      <dgm:t>
        <a:bodyPr/>
        <a:lstStyle/>
        <a:p>
          <a:endParaRPr lang="en-US"/>
        </a:p>
      </dgm:t>
    </dgm:pt>
    <dgm:pt modelId="{BA59B4AC-0377-4483-BF73-CAD6F3743C1D}" type="sibTrans" cxnId="{90B92ECD-D9BC-47C7-8A7D-B4A14181F2C8}">
      <dgm:prSet/>
      <dgm:spPr/>
      <dgm:t>
        <a:bodyPr/>
        <a:lstStyle/>
        <a:p>
          <a:endParaRPr lang="en-US"/>
        </a:p>
      </dgm:t>
    </dgm:pt>
    <dgm:pt modelId="{AE8BF0E1-A3EE-43F9-8C8D-5BA98C0DFDB4}">
      <dgm:prSet/>
      <dgm:spPr/>
      <dgm:t>
        <a:bodyPr/>
        <a:lstStyle/>
        <a:p>
          <a:r>
            <a:rPr lang="es-ES_tradnl"/>
            <a:t>El análisis de los10 programas preventivos eficaces realizado por el CSAP indica que de cada dólar que se invierte se ahorran 15. </a:t>
          </a:r>
          <a:endParaRPr lang="en-US"/>
        </a:p>
      </dgm:t>
    </dgm:pt>
    <dgm:pt modelId="{28DCE09F-8A8B-4806-A837-E0F4C1159113}" type="parTrans" cxnId="{FD05B5D9-30E5-4D74-814C-EA93A505CCD0}">
      <dgm:prSet/>
      <dgm:spPr/>
      <dgm:t>
        <a:bodyPr/>
        <a:lstStyle/>
        <a:p>
          <a:endParaRPr lang="en-US"/>
        </a:p>
      </dgm:t>
    </dgm:pt>
    <dgm:pt modelId="{4C97990F-4576-4CD0-B753-8BA3129CC2FB}" type="sibTrans" cxnId="{FD05B5D9-30E5-4D74-814C-EA93A505CCD0}">
      <dgm:prSet/>
      <dgm:spPr/>
      <dgm:t>
        <a:bodyPr/>
        <a:lstStyle/>
        <a:p>
          <a:endParaRPr lang="en-US"/>
        </a:p>
      </dgm:t>
    </dgm:pt>
    <dgm:pt modelId="{F6638A64-665D-47BF-A749-F999344F9DAE}" type="pres">
      <dgm:prSet presAssocID="{E62FA9F3-98A3-43F0-B61B-7A7792C3AC7D}" presName="linear" presStyleCnt="0">
        <dgm:presLayoutVars>
          <dgm:animLvl val="lvl"/>
          <dgm:resizeHandles val="exact"/>
        </dgm:presLayoutVars>
      </dgm:prSet>
      <dgm:spPr/>
    </dgm:pt>
    <dgm:pt modelId="{0A4F723F-ADF5-40DE-97AF-4B88E5B53955}" type="pres">
      <dgm:prSet presAssocID="{A4F430A5-B4F7-448A-A7C6-7D9688ACA02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0296938-0837-4396-B4D2-2797792907DE}" type="pres">
      <dgm:prSet presAssocID="{87F9E0BB-CAB6-44AF-AA82-B744E3B05C6E}" presName="spacer" presStyleCnt="0"/>
      <dgm:spPr/>
    </dgm:pt>
    <dgm:pt modelId="{790F9B76-B850-440A-A59E-C821F084266F}" type="pres">
      <dgm:prSet presAssocID="{F66C7116-447B-4BF2-9347-0681B7BF3E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1D04FDC-700A-45D6-83C6-CA9DEF62C769}" type="pres">
      <dgm:prSet presAssocID="{5D842355-380C-4245-BEF5-6EC27833743B}" presName="spacer" presStyleCnt="0"/>
      <dgm:spPr/>
    </dgm:pt>
    <dgm:pt modelId="{58E81CA8-7C8D-4901-9C56-BD545E4532C3}" type="pres">
      <dgm:prSet presAssocID="{5681FC52-4CC9-4FBB-B68B-19A452089CB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CF44353-50E0-4C30-AFE9-F7C8E86CE15B}" type="pres">
      <dgm:prSet presAssocID="{BA59B4AC-0377-4483-BF73-CAD6F3743C1D}" presName="spacer" presStyleCnt="0"/>
      <dgm:spPr/>
    </dgm:pt>
    <dgm:pt modelId="{DF43A3A9-CA93-42DF-A96E-C5DD626D3178}" type="pres">
      <dgm:prSet presAssocID="{AE8BF0E1-A3EE-43F9-8C8D-5BA98C0DFDB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F1D6E12-C368-4275-B0D0-7BAD0B61B926}" srcId="{E62FA9F3-98A3-43F0-B61B-7A7792C3AC7D}" destId="{F66C7116-447B-4BF2-9347-0681B7BF3E1A}" srcOrd="1" destOrd="0" parTransId="{CD5E8609-A0C0-4052-8429-AE35613F7CED}" sibTransId="{5D842355-380C-4245-BEF5-6EC27833743B}"/>
    <dgm:cxn modelId="{87F0DF39-B0CA-4704-9A35-7DEC2186FFC4}" type="presOf" srcId="{E62FA9F3-98A3-43F0-B61B-7A7792C3AC7D}" destId="{F6638A64-665D-47BF-A749-F999344F9DAE}" srcOrd="0" destOrd="0" presId="urn:microsoft.com/office/officeart/2005/8/layout/vList2"/>
    <dgm:cxn modelId="{B28CD25D-9B31-4D19-B295-B53250709098}" type="presOf" srcId="{5681FC52-4CC9-4FBB-B68B-19A452089CB2}" destId="{58E81CA8-7C8D-4901-9C56-BD545E4532C3}" srcOrd="0" destOrd="0" presId="urn:microsoft.com/office/officeart/2005/8/layout/vList2"/>
    <dgm:cxn modelId="{AAACDC7D-F691-405E-937F-DA7AC1772A4B}" type="presOf" srcId="{A4F430A5-B4F7-448A-A7C6-7D9688ACA023}" destId="{0A4F723F-ADF5-40DE-97AF-4B88E5B53955}" srcOrd="0" destOrd="0" presId="urn:microsoft.com/office/officeart/2005/8/layout/vList2"/>
    <dgm:cxn modelId="{9949FF80-D620-402C-9003-7EAD593EB12B}" type="presOf" srcId="{AE8BF0E1-A3EE-43F9-8C8D-5BA98C0DFDB4}" destId="{DF43A3A9-CA93-42DF-A96E-C5DD626D3178}" srcOrd="0" destOrd="0" presId="urn:microsoft.com/office/officeart/2005/8/layout/vList2"/>
    <dgm:cxn modelId="{9B8BDDC5-27A8-43EC-8C6F-FF4DF14EA13A}" srcId="{E62FA9F3-98A3-43F0-B61B-7A7792C3AC7D}" destId="{A4F430A5-B4F7-448A-A7C6-7D9688ACA023}" srcOrd="0" destOrd="0" parTransId="{ECB317AA-8E6A-4923-875A-33C7E5A02BD9}" sibTransId="{87F9E0BB-CAB6-44AF-AA82-B744E3B05C6E}"/>
    <dgm:cxn modelId="{90B92ECD-D9BC-47C7-8A7D-B4A14181F2C8}" srcId="{E62FA9F3-98A3-43F0-B61B-7A7792C3AC7D}" destId="{5681FC52-4CC9-4FBB-B68B-19A452089CB2}" srcOrd="2" destOrd="0" parTransId="{3F27D5DC-3B57-4C7D-BF72-B32405E7D9CB}" sibTransId="{BA59B4AC-0377-4483-BF73-CAD6F3743C1D}"/>
    <dgm:cxn modelId="{FD05B5D9-30E5-4D74-814C-EA93A505CCD0}" srcId="{E62FA9F3-98A3-43F0-B61B-7A7792C3AC7D}" destId="{AE8BF0E1-A3EE-43F9-8C8D-5BA98C0DFDB4}" srcOrd="3" destOrd="0" parTransId="{28DCE09F-8A8B-4806-A837-E0F4C1159113}" sibTransId="{4C97990F-4576-4CD0-B753-8BA3129CC2FB}"/>
    <dgm:cxn modelId="{1302F7FE-4B89-4F19-989D-93C268242E5C}" type="presOf" srcId="{F66C7116-447B-4BF2-9347-0681B7BF3E1A}" destId="{790F9B76-B850-440A-A59E-C821F084266F}" srcOrd="0" destOrd="0" presId="urn:microsoft.com/office/officeart/2005/8/layout/vList2"/>
    <dgm:cxn modelId="{3777404E-80B0-4A7C-A2EB-8CDE4C9DF737}" type="presParOf" srcId="{F6638A64-665D-47BF-A749-F999344F9DAE}" destId="{0A4F723F-ADF5-40DE-97AF-4B88E5B53955}" srcOrd="0" destOrd="0" presId="urn:microsoft.com/office/officeart/2005/8/layout/vList2"/>
    <dgm:cxn modelId="{DF19A834-A673-4981-A83A-A64E4FDC001E}" type="presParOf" srcId="{F6638A64-665D-47BF-A749-F999344F9DAE}" destId="{C0296938-0837-4396-B4D2-2797792907DE}" srcOrd="1" destOrd="0" presId="urn:microsoft.com/office/officeart/2005/8/layout/vList2"/>
    <dgm:cxn modelId="{DA45E35A-7921-4F8C-935C-953F8DDE3D33}" type="presParOf" srcId="{F6638A64-665D-47BF-A749-F999344F9DAE}" destId="{790F9B76-B850-440A-A59E-C821F084266F}" srcOrd="2" destOrd="0" presId="urn:microsoft.com/office/officeart/2005/8/layout/vList2"/>
    <dgm:cxn modelId="{38E42106-2637-4E24-BDD6-CB4AF139AEA7}" type="presParOf" srcId="{F6638A64-665D-47BF-A749-F999344F9DAE}" destId="{81D04FDC-700A-45D6-83C6-CA9DEF62C769}" srcOrd="3" destOrd="0" presId="urn:microsoft.com/office/officeart/2005/8/layout/vList2"/>
    <dgm:cxn modelId="{25FA292F-FA68-4BA1-A735-A210C3643721}" type="presParOf" srcId="{F6638A64-665D-47BF-A749-F999344F9DAE}" destId="{58E81CA8-7C8D-4901-9C56-BD545E4532C3}" srcOrd="4" destOrd="0" presId="urn:microsoft.com/office/officeart/2005/8/layout/vList2"/>
    <dgm:cxn modelId="{62FF840A-FEFB-421E-8C6B-A3E4ECC27366}" type="presParOf" srcId="{F6638A64-665D-47BF-A749-F999344F9DAE}" destId="{DCF44353-50E0-4C30-AFE9-F7C8E86CE15B}" srcOrd="5" destOrd="0" presId="urn:microsoft.com/office/officeart/2005/8/layout/vList2"/>
    <dgm:cxn modelId="{AB142410-8A3E-45AA-85C2-1DB8CC072331}" type="presParOf" srcId="{F6638A64-665D-47BF-A749-F999344F9DAE}" destId="{DF43A3A9-CA93-42DF-A96E-C5DD626D317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4C08F-28FD-4220-A461-C8E70B39EF4B}">
      <dsp:nvSpPr>
        <dsp:cNvPr id="0" name=""/>
        <dsp:cNvSpPr/>
      </dsp:nvSpPr>
      <dsp:spPr>
        <a:xfrm>
          <a:off x="0" y="683332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chemeClr val="tx1"/>
              </a:solidFill>
            </a:rPr>
            <a:t>Salud</a:t>
          </a:r>
          <a:r>
            <a:rPr lang="es-ES" sz="1900" kern="1200" dirty="0"/>
            <a:t>. Un estado de completo bienestar físico, mental y social, y no solamente la ausencia de enfermedad o dolencia</a:t>
          </a:r>
          <a:endParaRPr lang="en-US" sz="1900" kern="1200" dirty="0"/>
        </a:p>
      </dsp:txBody>
      <dsp:txXfrm>
        <a:off x="0" y="683332"/>
        <a:ext cx="3286125" cy="1971675"/>
      </dsp:txXfrm>
    </dsp:sp>
    <dsp:sp modelId="{C833F4E6-7143-40DA-A801-21969A15E6A5}">
      <dsp:nvSpPr>
        <dsp:cNvPr id="0" name=""/>
        <dsp:cNvSpPr/>
      </dsp:nvSpPr>
      <dsp:spPr>
        <a:xfrm>
          <a:off x="3614737" y="683332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 err="1">
              <a:solidFill>
                <a:schemeClr val="tx1"/>
              </a:solidFill>
            </a:rPr>
            <a:t>Prerequisitos</a:t>
          </a:r>
          <a:r>
            <a:rPr lang="es-ES" sz="1900" b="1" kern="1200" dirty="0">
              <a:solidFill>
                <a:schemeClr val="tx1"/>
              </a:solidFill>
            </a:rPr>
            <a:t> para la salud</a:t>
          </a:r>
          <a:r>
            <a:rPr lang="es-ES" sz="1900" kern="1200" dirty="0"/>
            <a:t>. La paz, adecuados recursos económicos y alimenticios, vivienda, un ecosistema estable y un uso sostenible de los recursos</a:t>
          </a:r>
          <a:endParaRPr lang="en-US" sz="1900" kern="1200" dirty="0"/>
        </a:p>
      </dsp:txBody>
      <dsp:txXfrm>
        <a:off x="3614737" y="683332"/>
        <a:ext cx="3286125" cy="1971675"/>
      </dsp:txXfrm>
    </dsp:sp>
    <dsp:sp modelId="{B3A6A86B-70B8-4A30-84A0-D325E79C1297}">
      <dsp:nvSpPr>
        <dsp:cNvPr id="0" name=""/>
        <dsp:cNvSpPr/>
      </dsp:nvSpPr>
      <dsp:spPr>
        <a:xfrm>
          <a:off x="7229475" y="683332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chemeClr val="tx1"/>
              </a:solidFill>
            </a:rPr>
            <a:t>Promoción de la salud</a:t>
          </a:r>
          <a:r>
            <a:rPr lang="es-ES" sz="1900" kern="1200" dirty="0"/>
            <a:t>. Es el proceso que permite a las personas incrementar el control sobre su salud para mejorarla</a:t>
          </a:r>
          <a:endParaRPr lang="en-US" sz="1900" kern="1200" dirty="0"/>
        </a:p>
      </dsp:txBody>
      <dsp:txXfrm>
        <a:off x="7229475" y="683332"/>
        <a:ext cx="3286125" cy="1971675"/>
      </dsp:txXfrm>
    </dsp:sp>
    <dsp:sp modelId="{12948067-E8FD-42AD-A96F-0179480239A3}">
      <dsp:nvSpPr>
        <dsp:cNvPr id="0" name=""/>
        <dsp:cNvSpPr/>
      </dsp:nvSpPr>
      <dsp:spPr>
        <a:xfrm>
          <a:off x="1807368" y="2983619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chemeClr val="tx1"/>
              </a:solidFill>
            </a:rPr>
            <a:t>Salud para todos</a:t>
          </a:r>
          <a:r>
            <a:rPr lang="es-ES" sz="1900" kern="1200" dirty="0"/>
            <a:t>. La consecución de un nivel de salud que permita llevar a todas las personas una vida social y económicamente productiva</a:t>
          </a:r>
          <a:endParaRPr lang="en-US" sz="1900" kern="1200" dirty="0"/>
        </a:p>
      </dsp:txBody>
      <dsp:txXfrm>
        <a:off x="1807368" y="2983619"/>
        <a:ext cx="3286125" cy="1971675"/>
      </dsp:txXfrm>
    </dsp:sp>
    <dsp:sp modelId="{164D9773-9E8B-4C0C-8260-12721E1836DD}">
      <dsp:nvSpPr>
        <dsp:cNvPr id="0" name=""/>
        <dsp:cNvSpPr/>
      </dsp:nvSpPr>
      <dsp:spPr>
        <a:xfrm>
          <a:off x="5422106" y="2983619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chemeClr val="tx1"/>
              </a:solidFill>
            </a:rPr>
            <a:t>Salud pública</a:t>
          </a:r>
          <a:r>
            <a:rPr lang="es-ES" sz="1900" kern="1200" dirty="0"/>
            <a:t>. La ciencia y el arte de promover la salud, prevenir la enfermedad y prolonga la vida mediante esfuerzos organizados de la sociedad</a:t>
          </a:r>
          <a:endParaRPr lang="en-US" sz="1900" kern="1200" dirty="0"/>
        </a:p>
      </dsp:txBody>
      <dsp:txXfrm>
        <a:off x="5422106" y="2983619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076BD-5436-4539-B008-FE55B5498479}">
      <dsp:nvSpPr>
        <dsp:cNvPr id="0" name=""/>
        <dsp:cNvSpPr/>
      </dsp:nvSpPr>
      <dsp:spPr>
        <a:xfrm>
          <a:off x="0" y="0"/>
          <a:ext cx="4883497" cy="22419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000" b="1" kern="1200" dirty="0">
              <a:solidFill>
                <a:schemeClr val="tx1"/>
              </a:solidFill>
            </a:rPr>
            <a:t>Atención primaria de salud.  </a:t>
          </a:r>
          <a:r>
            <a:rPr lang="es-ES" altLang="es-ES" sz="2000" kern="1200" dirty="0"/>
            <a:t>Es la asistencia sanitaria esencial, accesible, a un costo que el país y la comunidad pueden soportar, realizada con métodos prácticos, científicamente fundados y socialmente aceptables</a:t>
          </a:r>
        </a:p>
      </dsp:txBody>
      <dsp:txXfrm>
        <a:off x="0" y="0"/>
        <a:ext cx="4883497" cy="2241953"/>
      </dsp:txXfrm>
    </dsp:sp>
    <dsp:sp modelId="{27014E28-95EC-4C99-8350-576DA1F4B44B}">
      <dsp:nvSpPr>
        <dsp:cNvPr id="0" name=""/>
        <dsp:cNvSpPr/>
      </dsp:nvSpPr>
      <dsp:spPr>
        <a:xfrm>
          <a:off x="5157111" y="0"/>
          <a:ext cx="5909452" cy="22419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800" b="1" kern="1200" dirty="0">
              <a:solidFill>
                <a:schemeClr val="tx1"/>
              </a:solidFill>
            </a:rPr>
            <a:t>Prevención de la enfermedad. </a:t>
          </a:r>
          <a:r>
            <a:rPr lang="es-ES" altLang="es-ES" sz="1800" kern="1200" dirty="0"/>
            <a:t>La prevención de la enfermedad abarca las medidas destinadas no solamente a prevenir la aparición de la enfermedad, tales como la reducción de los factores de riesgo, sino también a detener su avance y alternar sus consecuencias una vez establecida.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1400" kern="1200" dirty="0"/>
            <a:t>Se considera la prevención primaria, secundaria y terciaria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1400" kern="1200" dirty="0"/>
            <a:t>La prevención de la enfermedad se utiliza a veces como término complementario de la promoción de la salud</a:t>
          </a:r>
        </a:p>
      </dsp:txBody>
      <dsp:txXfrm>
        <a:off x="5157111" y="0"/>
        <a:ext cx="5909452" cy="2241953"/>
      </dsp:txXfrm>
    </dsp:sp>
    <dsp:sp modelId="{190E3B29-3589-46B2-905A-AEB21F62D9C1}">
      <dsp:nvSpPr>
        <dsp:cNvPr id="0" name=""/>
        <dsp:cNvSpPr/>
      </dsp:nvSpPr>
      <dsp:spPr>
        <a:xfrm>
          <a:off x="1908520" y="2698803"/>
          <a:ext cx="7354541" cy="25271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000" b="1" kern="1200" dirty="0">
              <a:solidFill>
                <a:schemeClr val="tx1"/>
              </a:solidFill>
            </a:rPr>
            <a:t>Educación para la salud</a:t>
          </a:r>
          <a:r>
            <a:rPr lang="es-ES" altLang="es-ES" sz="2000" kern="1200" dirty="0"/>
            <a:t>. Comprende las oportunidades de aprendizaje creadas conscientemente que suponen una forma de comunicación destinada a mejorar la alfabetización sanitaria, incluida la mejora del conocimiento de la población en relación con la salud y el desarrollo de habilidades personales que conduzcan a la salud individual y de la comunidad</a:t>
          </a:r>
        </a:p>
      </dsp:txBody>
      <dsp:txXfrm>
        <a:off x="1908520" y="2698803"/>
        <a:ext cx="7354541" cy="2527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B9FB3-4B12-4F13-A488-483994795B58}">
      <dsp:nvSpPr>
        <dsp:cNvPr id="0" name=""/>
        <dsp:cNvSpPr/>
      </dsp:nvSpPr>
      <dsp:spPr>
        <a:xfrm>
          <a:off x="0" y="83726"/>
          <a:ext cx="6172199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Establecer una pólítica pública saludable</a:t>
          </a:r>
          <a:endParaRPr lang="en-US" sz="2800" kern="1200"/>
        </a:p>
      </dsp:txBody>
      <dsp:txXfrm>
        <a:off x="54373" y="138099"/>
        <a:ext cx="6063453" cy="1005094"/>
      </dsp:txXfrm>
    </dsp:sp>
    <dsp:sp modelId="{A0CAB65F-7395-4BD9-A020-E16B384125D5}">
      <dsp:nvSpPr>
        <dsp:cNvPr id="0" name=""/>
        <dsp:cNvSpPr/>
      </dsp:nvSpPr>
      <dsp:spPr>
        <a:xfrm>
          <a:off x="0" y="1278207"/>
          <a:ext cx="6172199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Crear entornos que apoyan la salud</a:t>
          </a:r>
          <a:endParaRPr lang="en-US" sz="2800" kern="1200" dirty="0"/>
        </a:p>
      </dsp:txBody>
      <dsp:txXfrm>
        <a:off x="54373" y="1332580"/>
        <a:ext cx="6063453" cy="1005094"/>
      </dsp:txXfrm>
    </dsp:sp>
    <dsp:sp modelId="{6CD5C7F3-82A8-48F1-937C-DE8BA50F2797}">
      <dsp:nvSpPr>
        <dsp:cNvPr id="0" name=""/>
        <dsp:cNvSpPr/>
      </dsp:nvSpPr>
      <dsp:spPr>
        <a:xfrm>
          <a:off x="0" y="2472687"/>
          <a:ext cx="6172199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Fortalecer la acción comunitaria para la salud</a:t>
          </a:r>
          <a:endParaRPr lang="en-US" sz="2800" kern="1200"/>
        </a:p>
      </dsp:txBody>
      <dsp:txXfrm>
        <a:off x="54373" y="2527060"/>
        <a:ext cx="6063453" cy="1005094"/>
      </dsp:txXfrm>
    </dsp:sp>
    <dsp:sp modelId="{F67E6F80-01A3-4A6F-9422-0D0CF2B2ED7C}">
      <dsp:nvSpPr>
        <dsp:cNvPr id="0" name=""/>
        <dsp:cNvSpPr/>
      </dsp:nvSpPr>
      <dsp:spPr>
        <a:xfrm>
          <a:off x="0" y="3667167"/>
          <a:ext cx="6172199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Desarrollar las habilidades personales</a:t>
          </a:r>
          <a:endParaRPr lang="en-US" sz="2800" kern="1200"/>
        </a:p>
      </dsp:txBody>
      <dsp:txXfrm>
        <a:off x="54373" y="3721540"/>
        <a:ext cx="6063453" cy="1005094"/>
      </dsp:txXfrm>
    </dsp:sp>
    <dsp:sp modelId="{A41A00E1-A605-49B0-AD51-BDBA934FF39D}">
      <dsp:nvSpPr>
        <dsp:cNvPr id="0" name=""/>
        <dsp:cNvSpPr/>
      </dsp:nvSpPr>
      <dsp:spPr>
        <a:xfrm>
          <a:off x="0" y="4861647"/>
          <a:ext cx="6172199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Reorientar los servicios sanitarios</a:t>
          </a:r>
          <a:endParaRPr lang="en-US" sz="2800" kern="1200"/>
        </a:p>
      </dsp:txBody>
      <dsp:txXfrm>
        <a:off x="54373" y="4916020"/>
        <a:ext cx="6063453" cy="10050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69D9B-565B-4DF0-8AD3-BA3DA6897929}">
      <dsp:nvSpPr>
        <dsp:cNvPr id="0" name=""/>
        <dsp:cNvSpPr/>
      </dsp:nvSpPr>
      <dsp:spPr>
        <a:xfrm>
          <a:off x="0" y="431"/>
          <a:ext cx="10764520" cy="5946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61D4B-770D-43FE-8280-F28C222DB1BC}">
      <dsp:nvSpPr>
        <dsp:cNvPr id="0" name=""/>
        <dsp:cNvSpPr/>
      </dsp:nvSpPr>
      <dsp:spPr>
        <a:xfrm>
          <a:off x="179884" y="134230"/>
          <a:ext cx="327063" cy="3270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51645-5D02-48C7-BFF9-C2723A582DB6}">
      <dsp:nvSpPr>
        <dsp:cNvPr id="0" name=""/>
        <dsp:cNvSpPr/>
      </dsp:nvSpPr>
      <dsp:spPr>
        <a:xfrm>
          <a:off x="686832" y="431"/>
          <a:ext cx="10077687" cy="59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35" tIns="62935" rIns="62935" bIns="6293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Retrasar la edad de inicio del consumo de drogas.</a:t>
          </a:r>
          <a:endParaRPr lang="en-US" sz="1500" kern="1200"/>
        </a:p>
      </dsp:txBody>
      <dsp:txXfrm>
        <a:off x="686832" y="431"/>
        <a:ext cx="10077687" cy="594660"/>
      </dsp:txXfrm>
    </dsp:sp>
    <dsp:sp modelId="{098F5B8C-FCA3-4E63-87BF-7648CB1ADD3E}">
      <dsp:nvSpPr>
        <dsp:cNvPr id="0" name=""/>
        <dsp:cNvSpPr/>
      </dsp:nvSpPr>
      <dsp:spPr>
        <a:xfrm>
          <a:off x="0" y="743757"/>
          <a:ext cx="10764520" cy="5946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4F7CA-B357-480A-97DA-85FC57E93FF9}">
      <dsp:nvSpPr>
        <dsp:cNvPr id="0" name=""/>
        <dsp:cNvSpPr/>
      </dsp:nvSpPr>
      <dsp:spPr>
        <a:xfrm>
          <a:off x="179884" y="877555"/>
          <a:ext cx="327063" cy="3270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568AF-F09B-4D17-8110-EF8701836FB5}">
      <dsp:nvSpPr>
        <dsp:cNvPr id="0" name=""/>
        <dsp:cNvSpPr/>
      </dsp:nvSpPr>
      <dsp:spPr>
        <a:xfrm>
          <a:off x="686832" y="743757"/>
          <a:ext cx="10077687" cy="59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35" tIns="62935" rIns="62935" bIns="6293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Limitar el número y tipo de sustancias utilizadas.</a:t>
          </a:r>
          <a:endParaRPr lang="en-US" sz="1500" kern="1200"/>
        </a:p>
      </dsp:txBody>
      <dsp:txXfrm>
        <a:off x="686832" y="743757"/>
        <a:ext cx="10077687" cy="594660"/>
      </dsp:txXfrm>
    </dsp:sp>
    <dsp:sp modelId="{136F0F1A-9CD8-4DD8-ACC5-4C0D647A438F}">
      <dsp:nvSpPr>
        <dsp:cNvPr id="0" name=""/>
        <dsp:cNvSpPr/>
      </dsp:nvSpPr>
      <dsp:spPr>
        <a:xfrm>
          <a:off x="0" y="1487082"/>
          <a:ext cx="10764520" cy="5946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BF0B0-6165-40AC-838A-C9EF577DEDA9}">
      <dsp:nvSpPr>
        <dsp:cNvPr id="0" name=""/>
        <dsp:cNvSpPr/>
      </dsp:nvSpPr>
      <dsp:spPr>
        <a:xfrm>
          <a:off x="179884" y="1620881"/>
          <a:ext cx="327063" cy="3270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2B233-9C57-4674-8913-05E5B38DC59F}">
      <dsp:nvSpPr>
        <dsp:cNvPr id="0" name=""/>
        <dsp:cNvSpPr/>
      </dsp:nvSpPr>
      <dsp:spPr>
        <a:xfrm>
          <a:off x="686832" y="1487082"/>
          <a:ext cx="10077687" cy="59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35" tIns="62935" rIns="62935" bIns="6293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Evitar la transición de la prueba de sustancias al abuso y dependencia de las mismas</a:t>
          </a:r>
          <a:endParaRPr lang="en-US" sz="1500" kern="1200"/>
        </a:p>
      </dsp:txBody>
      <dsp:txXfrm>
        <a:off x="686832" y="1487082"/>
        <a:ext cx="10077687" cy="594660"/>
      </dsp:txXfrm>
    </dsp:sp>
    <dsp:sp modelId="{742021B3-A4C0-4D61-82D4-7E0A014A937C}">
      <dsp:nvSpPr>
        <dsp:cNvPr id="0" name=""/>
        <dsp:cNvSpPr/>
      </dsp:nvSpPr>
      <dsp:spPr>
        <a:xfrm>
          <a:off x="0" y="2230407"/>
          <a:ext cx="10764520" cy="5946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F5438-C6B0-4D1C-9491-268F4C6183F2}">
      <dsp:nvSpPr>
        <dsp:cNvPr id="0" name=""/>
        <dsp:cNvSpPr/>
      </dsp:nvSpPr>
      <dsp:spPr>
        <a:xfrm>
          <a:off x="179884" y="2364206"/>
          <a:ext cx="327063" cy="3270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EADA3-8800-48F3-9E5B-1B124BC8D0D5}">
      <dsp:nvSpPr>
        <dsp:cNvPr id="0" name=""/>
        <dsp:cNvSpPr/>
      </dsp:nvSpPr>
      <dsp:spPr>
        <a:xfrm>
          <a:off x="686832" y="2230407"/>
          <a:ext cx="10077687" cy="59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35" tIns="62935" rIns="62935" bIns="6293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Disminuir las consecuencias negativas del consumo en aquellos individuos que consumen drogas o que tienen problemas de abuso o dependencia de las mismas.</a:t>
          </a:r>
          <a:endParaRPr lang="en-US" sz="1500" kern="1200"/>
        </a:p>
      </dsp:txBody>
      <dsp:txXfrm>
        <a:off x="686832" y="2230407"/>
        <a:ext cx="10077687" cy="594660"/>
      </dsp:txXfrm>
    </dsp:sp>
    <dsp:sp modelId="{B3009D12-1C35-49A9-A0CC-6AD2D67F85F2}">
      <dsp:nvSpPr>
        <dsp:cNvPr id="0" name=""/>
        <dsp:cNvSpPr/>
      </dsp:nvSpPr>
      <dsp:spPr>
        <a:xfrm>
          <a:off x="0" y="2973733"/>
          <a:ext cx="10764520" cy="5946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C66A5-1EC2-4E3A-A168-F1A44197565C}">
      <dsp:nvSpPr>
        <dsp:cNvPr id="0" name=""/>
        <dsp:cNvSpPr/>
      </dsp:nvSpPr>
      <dsp:spPr>
        <a:xfrm>
          <a:off x="179884" y="3107531"/>
          <a:ext cx="327063" cy="32706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CB2D5-0E05-41F3-A5FA-98DC9DB364AF}">
      <dsp:nvSpPr>
        <dsp:cNvPr id="0" name=""/>
        <dsp:cNvSpPr/>
      </dsp:nvSpPr>
      <dsp:spPr>
        <a:xfrm>
          <a:off x="686832" y="2973733"/>
          <a:ext cx="10077687" cy="59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35" tIns="62935" rIns="62935" bIns="6293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Educar a los individuos para que sean capaces de mantener una relación madura y responsable con las drogas.</a:t>
          </a:r>
          <a:endParaRPr lang="en-US" sz="1500" kern="1200"/>
        </a:p>
      </dsp:txBody>
      <dsp:txXfrm>
        <a:off x="686832" y="2973733"/>
        <a:ext cx="10077687" cy="594660"/>
      </dsp:txXfrm>
    </dsp:sp>
    <dsp:sp modelId="{49542F4F-63E4-4FE1-801C-5C4F5E09197B}">
      <dsp:nvSpPr>
        <dsp:cNvPr id="0" name=""/>
        <dsp:cNvSpPr/>
      </dsp:nvSpPr>
      <dsp:spPr>
        <a:xfrm>
          <a:off x="0" y="3717058"/>
          <a:ext cx="10764520" cy="5946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BF757-F4A3-4924-BCD5-8F6430FC23F8}">
      <dsp:nvSpPr>
        <dsp:cNvPr id="0" name=""/>
        <dsp:cNvSpPr/>
      </dsp:nvSpPr>
      <dsp:spPr>
        <a:xfrm>
          <a:off x="179884" y="3850857"/>
          <a:ext cx="327063" cy="32706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8D2F9-66EC-4186-923E-11E7A62ACF00}">
      <dsp:nvSpPr>
        <dsp:cNvPr id="0" name=""/>
        <dsp:cNvSpPr/>
      </dsp:nvSpPr>
      <dsp:spPr>
        <a:xfrm>
          <a:off x="686832" y="3717058"/>
          <a:ext cx="10077687" cy="59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35" tIns="62935" rIns="62935" bIns="6293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Potenciar los factores de protección y disminuir los de riesgo para el consumo de drogas.</a:t>
          </a:r>
          <a:endParaRPr lang="en-US" sz="1500" kern="1200"/>
        </a:p>
      </dsp:txBody>
      <dsp:txXfrm>
        <a:off x="686832" y="3717058"/>
        <a:ext cx="10077687" cy="594660"/>
      </dsp:txXfrm>
    </dsp:sp>
    <dsp:sp modelId="{EFA936C6-EFB4-4F51-B07B-1CA2B886A3A2}">
      <dsp:nvSpPr>
        <dsp:cNvPr id="0" name=""/>
        <dsp:cNvSpPr/>
      </dsp:nvSpPr>
      <dsp:spPr>
        <a:xfrm>
          <a:off x="0" y="4460383"/>
          <a:ext cx="10764520" cy="5946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F4DE7-F4BA-4F46-BA56-E1565995585F}">
      <dsp:nvSpPr>
        <dsp:cNvPr id="0" name=""/>
        <dsp:cNvSpPr/>
      </dsp:nvSpPr>
      <dsp:spPr>
        <a:xfrm>
          <a:off x="179884" y="4594182"/>
          <a:ext cx="327063" cy="32706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38B77-67B8-4BCF-8752-7A8BD43217B7}">
      <dsp:nvSpPr>
        <dsp:cNvPr id="0" name=""/>
        <dsp:cNvSpPr/>
      </dsp:nvSpPr>
      <dsp:spPr>
        <a:xfrm>
          <a:off x="686832" y="4460383"/>
          <a:ext cx="10077687" cy="59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35" tIns="62935" rIns="62935" bIns="6293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Modificar las condiciones del entorno socio-cultural y proporcionar alternativas de vida saludables.</a:t>
          </a:r>
          <a:endParaRPr lang="en-US" sz="1500" kern="1200" dirty="0"/>
        </a:p>
      </dsp:txBody>
      <dsp:txXfrm>
        <a:off x="686832" y="4460383"/>
        <a:ext cx="10077687" cy="594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0459B-0585-4CDE-AFFC-BCB7FF0CC32F}">
      <dsp:nvSpPr>
        <dsp:cNvPr id="0" name=""/>
        <dsp:cNvSpPr/>
      </dsp:nvSpPr>
      <dsp:spPr>
        <a:xfrm>
          <a:off x="2616030" y="583772"/>
          <a:ext cx="4508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081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9402" y="627085"/>
        <a:ext cx="24070" cy="4814"/>
      </dsp:txXfrm>
    </dsp:sp>
    <dsp:sp modelId="{C4999116-3709-4891-86ED-87A7C61CA051}">
      <dsp:nvSpPr>
        <dsp:cNvPr id="0" name=""/>
        <dsp:cNvSpPr/>
      </dsp:nvSpPr>
      <dsp:spPr>
        <a:xfrm>
          <a:off x="524722" y="1560"/>
          <a:ext cx="2093107" cy="1255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564" tIns="107659" rIns="102564" bIns="10765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Información sobre las drogas y sus consecuencias.</a:t>
          </a:r>
          <a:endParaRPr lang="en-US" sz="1200" kern="1200" dirty="0"/>
        </a:p>
      </dsp:txBody>
      <dsp:txXfrm>
        <a:off x="524722" y="1560"/>
        <a:ext cx="2093107" cy="1255864"/>
      </dsp:txXfrm>
    </dsp:sp>
    <dsp:sp modelId="{C5F46314-12AE-4322-A031-27755EF5D41A}">
      <dsp:nvSpPr>
        <dsp:cNvPr id="0" name=""/>
        <dsp:cNvSpPr/>
      </dsp:nvSpPr>
      <dsp:spPr>
        <a:xfrm>
          <a:off x="5190552" y="583772"/>
          <a:ext cx="4508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081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03924" y="627085"/>
        <a:ext cx="24070" cy="4814"/>
      </dsp:txXfrm>
    </dsp:sp>
    <dsp:sp modelId="{5D425CC8-263B-4346-BC60-1B60982E0706}">
      <dsp:nvSpPr>
        <dsp:cNvPr id="0" name=""/>
        <dsp:cNvSpPr/>
      </dsp:nvSpPr>
      <dsp:spPr>
        <a:xfrm>
          <a:off x="3099245" y="1560"/>
          <a:ext cx="2093107" cy="1255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564" tIns="107659" rIns="102564" bIns="10765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Conocimiento de los factores relacionados con el inicio y mantenimiento del consumo de las distintas drogas.</a:t>
          </a:r>
          <a:endParaRPr lang="en-US" sz="1200" kern="1200"/>
        </a:p>
      </dsp:txBody>
      <dsp:txXfrm>
        <a:off x="3099245" y="1560"/>
        <a:ext cx="2093107" cy="1255864"/>
      </dsp:txXfrm>
    </dsp:sp>
    <dsp:sp modelId="{ADBF667C-96AE-49C5-A8D0-8DC8E78B18C3}">
      <dsp:nvSpPr>
        <dsp:cNvPr id="0" name=""/>
        <dsp:cNvSpPr/>
      </dsp:nvSpPr>
      <dsp:spPr>
        <a:xfrm>
          <a:off x="7765074" y="583772"/>
          <a:ext cx="4508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081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78446" y="627085"/>
        <a:ext cx="24070" cy="4814"/>
      </dsp:txXfrm>
    </dsp:sp>
    <dsp:sp modelId="{68EF10B3-25A9-4888-9832-8C82542DD9E0}">
      <dsp:nvSpPr>
        <dsp:cNvPr id="0" name=""/>
        <dsp:cNvSpPr/>
      </dsp:nvSpPr>
      <dsp:spPr>
        <a:xfrm>
          <a:off x="5673767" y="1560"/>
          <a:ext cx="2093107" cy="1255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564" tIns="107659" rIns="102564" bIns="10765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Conocer y detectar los factores de riesgo y protección para todo el grupo y para ciertos individuos del grupo.</a:t>
          </a:r>
          <a:endParaRPr lang="en-US" sz="1200" kern="1200"/>
        </a:p>
      </dsp:txBody>
      <dsp:txXfrm>
        <a:off x="5673767" y="1560"/>
        <a:ext cx="2093107" cy="1255864"/>
      </dsp:txXfrm>
    </dsp:sp>
    <dsp:sp modelId="{A43B4D6E-E6F0-4FF0-8F06-17F5E02FD2B3}">
      <dsp:nvSpPr>
        <dsp:cNvPr id="0" name=""/>
        <dsp:cNvSpPr/>
      </dsp:nvSpPr>
      <dsp:spPr>
        <a:xfrm>
          <a:off x="1571276" y="1255624"/>
          <a:ext cx="7723566" cy="450814"/>
        </a:xfrm>
        <a:custGeom>
          <a:avLst/>
          <a:gdLst/>
          <a:ahLst/>
          <a:cxnLst/>
          <a:rect l="0" t="0" r="0" b="0"/>
          <a:pathLst>
            <a:path>
              <a:moveTo>
                <a:pt x="7723566" y="0"/>
              </a:moveTo>
              <a:lnTo>
                <a:pt x="7723566" y="242507"/>
              </a:lnTo>
              <a:lnTo>
                <a:pt x="0" y="242507"/>
              </a:lnTo>
              <a:lnTo>
                <a:pt x="0" y="45081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9596" y="1478625"/>
        <a:ext cx="386927" cy="4814"/>
      </dsp:txXfrm>
    </dsp:sp>
    <dsp:sp modelId="{853D459E-B515-41F8-AC62-E34351B31DF4}">
      <dsp:nvSpPr>
        <dsp:cNvPr id="0" name=""/>
        <dsp:cNvSpPr/>
      </dsp:nvSpPr>
      <dsp:spPr>
        <a:xfrm>
          <a:off x="8248289" y="1560"/>
          <a:ext cx="2093107" cy="1255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564" tIns="107659" rIns="102564" bIns="10765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Entrenamiento en habilidades de resistencia y rechazo de las distintas drogas.</a:t>
          </a:r>
          <a:endParaRPr lang="en-US" sz="1200" kern="1200"/>
        </a:p>
      </dsp:txBody>
      <dsp:txXfrm>
        <a:off x="8248289" y="1560"/>
        <a:ext cx="2093107" cy="1255864"/>
      </dsp:txXfrm>
    </dsp:sp>
    <dsp:sp modelId="{3C60A734-AD51-425D-8016-CEE01CF1ADF1}">
      <dsp:nvSpPr>
        <dsp:cNvPr id="0" name=""/>
        <dsp:cNvSpPr/>
      </dsp:nvSpPr>
      <dsp:spPr>
        <a:xfrm>
          <a:off x="2616030" y="2321052"/>
          <a:ext cx="4508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081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9402" y="2364364"/>
        <a:ext cx="24070" cy="4814"/>
      </dsp:txXfrm>
    </dsp:sp>
    <dsp:sp modelId="{4C811619-3A3E-4524-B202-358883FD9B7F}">
      <dsp:nvSpPr>
        <dsp:cNvPr id="0" name=""/>
        <dsp:cNvSpPr/>
      </dsp:nvSpPr>
      <dsp:spPr>
        <a:xfrm>
          <a:off x="524722" y="1738839"/>
          <a:ext cx="2093107" cy="1255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564" tIns="107659" rIns="102564" bIns="10765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Entrenamiento en habilidades para la vida cotidiana.</a:t>
          </a:r>
          <a:endParaRPr lang="en-US" sz="1200" kern="1200"/>
        </a:p>
      </dsp:txBody>
      <dsp:txXfrm>
        <a:off x="524722" y="1738839"/>
        <a:ext cx="2093107" cy="1255864"/>
      </dsp:txXfrm>
    </dsp:sp>
    <dsp:sp modelId="{BA9608D2-4CD1-4C24-886C-B0DAC822D1A7}">
      <dsp:nvSpPr>
        <dsp:cNvPr id="0" name=""/>
        <dsp:cNvSpPr/>
      </dsp:nvSpPr>
      <dsp:spPr>
        <a:xfrm>
          <a:off x="5190552" y="2321052"/>
          <a:ext cx="4508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081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03924" y="2364364"/>
        <a:ext cx="24070" cy="4814"/>
      </dsp:txXfrm>
    </dsp:sp>
    <dsp:sp modelId="{9352916F-0F34-4911-BBFC-7F46D1F38F73}">
      <dsp:nvSpPr>
        <dsp:cNvPr id="0" name=""/>
        <dsp:cNvSpPr/>
      </dsp:nvSpPr>
      <dsp:spPr>
        <a:xfrm>
          <a:off x="3099245" y="1738839"/>
          <a:ext cx="2093107" cy="1255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564" tIns="107659" rIns="102564" bIns="10765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Toma de decisiones y compromiso de no consumo.</a:t>
          </a:r>
          <a:endParaRPr lang="en-US" sz="1200" kern="1200"/>
        </a:p>
      </dsp:txBody>
      <dsp:txXfrm>
        <a:off x="3099245" y="1738839"/>
        <a:ext cx="2093107" cy="1255864"/>
      </dsp:txXfrm>
    </dsp:sp>
    <dsp:sp modelId="{1FD64F20-4C7C-4527-8E5B-DD4FAED5F0ED}">
      <dsp:nvSpPr>
        <dsp:cNvPr id="0" name=""/>
        <dsp:cNvSpPr/>
      </dsp:nvSpPr>
      <dsp:spPr>
        <a:xfrm>
          <a:off x="7765074" y="2321052"/>
          <a:ext cx="4508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081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78446" y="2364364"/>
        <a:ext cx="24070" cy="4814"/>
      </dsp:txXfrm>
    </dsp:sp>
    <dsp:sp modelId="{BACC1BA8-B1B6-47D7-B3B3-BE50AA0B175F}">
      <dsp:nvSpPr>
        <dsp:cNvPr id="0" name=""/>
        <dsp:cNvSpPr/>
      </dsp:nvSpPr>
      <dsp:spPr>
        <a:xfrm>
          <a:off x="5673767" y="1738839"/>
          <a:ext cx="2093107" cy="1255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564" tIns="107659" rIns="102564" bIns="10765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Incidir en los amigos.</a:t>
          </a:r>
          <a:endParaRPr lang="en-US" sz="1200" kern="1200"/>
        </a:p>
      </dsp:txBody>
      <dsp:txXfrm>
        <a:off x="5673767" y="1738839"/>
        <a:ext cx="2093107" cy="1255864"/>
      </dsp:txXfrm>
    </dsp:sp>
    <dsp:sp modelId="{9855DAC2-3742-4F7A-B52B-4E5A503767A2}">
      <dsp:nvSpPr>
        <dsp:cNvPr id="0" name=""/>
        <dsp:cNvSpPr/>
      </dsp:nvSpPr>
      <dsp:spPr>
        <a:xfrm>
          <a:off x="1571276" y="2992904"/>
          <a:ext cx="7723566" cy="450814"/>
        </a:xfrm>
        <a:custGeom>
          <a:avLst/>
          <a:gdLst/>
          <a:ahLst/>
          <a:cxnLst/>
          <a:rect l="0" t="0" r="0" b="0"/>
          <a:pathLst>
            <a:path>
              <a:moveTo>
                <a:pt x="7723566" y="0"/>
              </a:moveTo>
              <a:lnTo>
                <a:pt x="7723566" y="242507"/>
              </a:lnTo>
              <a:lnTo>
                <a:pt x="0" y="242507"/>
              </a:lnTo>
              <a:lnTo>
                <a:pt x="0" y="45081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9596" y="3215904"/>
        <a:ext cx="386927" cy="4814"/>
      </dsp:txXfrm>
    </dsp:sp>
    <dsp:sp modelId="{A08F9FD2-E15C-4DAB-BBE3-64B1C393A2ED}">
      <dsp:nvSpPr>
        <dsp:cNvPr id="0" name=""/>
        <dsp:cNvSpPr/>
      </dsp:nvSpPr>
      <dsp:spPr>
        <a:xfrm>
          <a:off x="8248289" y="1738839"/>
          <a:ext cx="2093107" cy="1255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564" tIns="107659" rIns="102564" bIns="10765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Implicar en la medida de lo posible a la familia (las AMPAS y los padres).</a:t>
          </a:r>
          <a:endParaRPr lang="en-US" sz="1200" kern="1200"/>
        </a:p>
      </dsp:txBody>
      <dsp:txXfrm>
        <a:off x="8248289" y="1738839"/>
        <a:ext cx="2093107" cy="1255864"/>
      </dsp:txXfrm>
    </dsp:sp>
    <dsp:sp modelId="{48FBA554-770B-4EAB-A15C-D71F9DC50663}">
      <dsp:nvSpPr>
        <dsp:cNvPr id="0" name=""/>
        <dsp:cNvSpPr/>
      </dsp:nvSpPr>
      <dsp:spPr>
        <a:xfrm>
          <a:off x="2616030" y="4058331"/>
          <a:ext cx="4508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081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9402" y="4101644"/>
        <a:ext cx="24070" cy="4814"/>
      </dsp:txXfrm>
    </dsp:sp>
    <dsp:sp modelId="{FC6F2A4A-B180-4313-8A8B-26667472E992}">
      <dsp:nvSpPr>
        <dsp:cNvPr id="0" name=""/>
        <dsp:cNvSpPr/>
      </dsp:nvSpPr>
      <dsp:spPr>
        <a:xfrm>
          <a:off x="524722" y="3476119"/>
          <a:ext cx="2093107" cy="1255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564" tIns="107659" rIns="102564" bIns="10765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Promover estilos de vida saludables.</a:t>
          </a:r>
          <a:endParaRPr lang="en-US" sz="1200" kern="1200"/>
        </a:p>
      </dsp:txBody>
      <dsp:txXfrm>
        <a:off x="524722" y="3476119"/>
        <a:ext cx="2093107" cy="1255864"/>
      </dsp:txXfrm>
    </dsp:sp>
    <dsp:sp modelId="{19F3BEDE-EAE4-45D7-BB60-2E9732C22632}">
      <dsp:nvSpPr>
        <dsp:cNvPr id="0" name=""/>
        <dsp:cNvSpPr/>
      </dsp:nvSpPr>
      <dsp:spPr>
        <a:xfrm>
          <a:off x="5190552" y="4058331"/>
          <a:ext cx="4508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081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03924" y="4101644"/>
        <a:ext cx="24070" cy="4814"/>
      </dsp:txXfrm>
    </dsp:sp>
    <dsp:sp modelId="{E8C467A1-D917-4CDF-BDD7-4D65A9C807DF}">
      <dsp:nvSpPr>
        <dsp:cNvPr id="0" name=""/>
        <dsp:cNvSpPr/>
      </dsp:nvSpPr>
      <dsp:spPr>
        <a:xfrm>
          <a:off x="3099245" y="3476119"/>
          <a:ext cx="2093107" cy="1255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564" tIns="107659" rIns="102564" bIns="10765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Implicar a toda la escuela en el programa (profesores que no fumen, que no consuman otras sustancias, que promuevan estilos de vida saludables).</a:t>
          </a:r>
          <a:endParaRPr lang="en-US" sz="1200" kern="1200"/>
        </a:p>
      </dsp:txBody>
      <dsp:txXfrm>
        <a:off x="3099245" y="3476119"/>
        <a:ext cx="2093107" cy="1255864"/>
      </dsp:txXfrm>
    </dsp:sp>
    <dsp:sp modelId="{5C3FB6E2-B52F-4859-8A54-FBD04588490F}">
      <dsp:nvSpPr>
        <dsp:cNvPr id="0" name=""/>
        <dsp:cNvSpPr/>
      </dsp:nvSpPr>
      <dsp:spPr>
        <a:xfrm>
          <a:off x="5673767" y="3476119"/>
          <a:ext cx="2093107" cy="1255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564" tIns="107659" rIns="102564" bIns="10765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Más allá de la escuela: tener una comunidad que apoye la prevención y disponer de un marco regulatorio claro para el consumo de drogas.</a:t>
          </a:r>
          <a:endParaRPr lang="en-US" sz="1200" kern="1200"/>
        </a:p>
      </dsp:txBody>
      <dsp:txXfrm>
        <a:off x="5673767" y="3476119"/>
        <a:ext cx="2093107" cy="12558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F723F-ADF5-40DE-97AF-4B88E5B53955}">
      <dsp:nvSpPr>
        <dsp:cNvPr id="0" name=""/>
        <dsp:cNvSpPr/>
      </dsp:nvSpPr>
      <dsp:spPr>
        <a:xfrm>
          <a:off x="0" y="9900"/>
          <a:ext cx="10060940" cy="1148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Por cada dólar gastado en prevención se ahorran al menos 10 en futuros problemas de salud, sociales y criminales (Spoth et al., 2006)</a:t>
          </a:r>
          <a:r>
            <a:rPr lang="es-ES_tradnl" sz="2100" kern="1200"/>
            <a:t> </a:t>
          </a:r>
          <a:endParaRPr lang="en-US" sz="2100" kern="1200"/>
        </a:p>
      </dsp:txBody>
      <dsp:txXfrm>
        <a:off x="56072" y="65972"/>
        <a:ext cx="9948796" cy="1036503"/>
      </dsp:txXfrm>
    </dsp:sp>
    <dsp:sp modelId="{790F9B76-B850-440A-A59E-C821F084266F}">
      <dsp:nvSpPr>
        <dsp:cNvPr id="0" name=""/>
        <dsp:cNvSpPr/>
      </dsp:nvSpPr>
      <dsp:spPr>
        <a:xfrm>
          <a:off x="0" y="1219027"/>
          <a:ext cx="10060940" cy="1148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/>
            <a:t>El manual de evidencias en prevención del NIDA (</a:t>
          </a:r>
          <a:r>
            <a:rPr lang="es-ES_tradnl" sz="2100" kern="1200" dirty="0" err="1"/>
            <a:t>Roberston</a:t>
          </a:r>
          <a:r>
            <a:rPr lang="es-ES_tradnl" sz="2100" kern="1200" dirty="0"/>
            <a:t> y cols., 2003), indica que por cada dólar que se invierte en prevención se ahorran de 4 a 10 dólares en tratamiento.</a:t>
          </a:r>
          <a:endParaRPr lang="en-US" sz="2100" kern="1200" dirty="0"/>
        </a:p>
      </dsp:txBody>
      <dsp:txXfrm>
        <a:off x="56072" y="1275099"/>
        <a:ext cx="9948796" cy="1036503"/>
      </dsp:txXfrm>
    </dsp:sp>
    <dsp:sp modelId="{58E81CA8-7C8D-4901-9C56-BD545E4532C3}">
      <dsp:nvSpPr>
        <dsp:cNvPr id="0" name=""/>
        <dsp:cNvSpPr/>
      </dsp:nvSpPr>
      <dsp:spPr>
        <a:xfrm>
          <a:off x="0" y="2428155"/>
          <a:ext cx="10060940" cy="1148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/>
            <a:t>El Center for Substance Abuse Prevention (CSAP) indica que por cada dólar que se invierte en programas preventivos de drogas en la escuela se ahorran 18 dólares a lo largo de la vida. </a:t>
          </a:r>
          <a:endParaRPr lang="en-US" sz="2100" kern="1200"/>
        </a:p>
      </dsp:txBody>
      <dsp:txXfrm>
        <a:off x="56072" y="2484227"/>
        <a:ext cx="9948796" cy="1036503"/>
      </dsp:txXfrm>
    </dsp:sp>
    <dsp:sp modelId="{DF43A3A9-CA93-42DF-A96E-C5DD626D3178}">
      <dsp:nvSpPr>
        <dsp:cNvPr id="0" name=""/>
        <dsp:cNvSpPr/>
      </dsp:nvSpPr>
      <dsp:spPr>
        <a:xfrm>
          <a:off x="0" y="3637283"/>
          <a:ext cx="10060940" cy="1148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/>
            <a:t>El análisis de los10 programas preventivos eficaces realizado por el CSAP indica que de cada dólar que se invierte se ahorran 15. </a:t>
          </a:r>
          <a:endParaRPr lang="en-US" sz="2100" kern="1200"/>
        </a:p>
      </dsp:txBody>
      <dsp:txXfrm>
        <a:off x="56072" y="3693355"/>
        <a:ext cx="9948796" cy="1036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A378894-AA4E-4300-8B79-55F5F5C4F3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3E08A5-F1BF-492B-BF27-BB8260ACC7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12843-E4DF-409D-B381-08D9B0CEB225}" type="datetime1">
              <a:rPr lang="es-ES" smtClean="0"/>
              <a:t>14/09/2023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E6C855-A4D1-4D71-9410-B35305EE8F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E4332A-7340-4D24-9306-1D6B7E04D4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D9BAB-0E33-40C7-B758-E46852043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872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A0D20-FBC3-42BB-85EB-DAC7A2C5FD7C}" type="datetime1">
              <a:rPr lang="es-ES" smtClean="0"/>
              <a:pPr/>
              <a:t>14/09/2023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0C6A29-4676-420C-BBE3-ACC2B80F64D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067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1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419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164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304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333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745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882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15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16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952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530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16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5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12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352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947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94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3208" y="2743200"/>
            <a:ext cx="6592824" cy="2386584"/>
          </a:xfrm>
        </p:spPr>
        <p:txBody>
          <a:bodyPr rtlCol="0"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umna de compara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" name="Marcador de posición de contenido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2 imágenes de tamaño me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o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+mn-lt"/>
              </a:defRPr>
            </a:lvl1pPr>
          </a:lstStyle>
          <a:p>
            <a:pPr algn="l"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ción de contenido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o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rtlCol="0"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2 imágenes pequeñ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o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ta con imag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fecha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s-ES" noProof="0"/>
              <a:t>3/9/20XX</a:t>
            </a:r>
          </a:p>
        </p:txBody>
      </p:sp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s-ES" noProof="0"/>
              <a:t>Título de la presentación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/>
              <a:pPr rtl="0">
                <a:defRPr/>
              </a:pPr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9161" y="1910384"/>
            <a:ext cx="7663069" cy="2584174"/>
          </a:xfrm>
        </p:spPr>
        <p:txBody>
          <a:bodyPr rtlCol="0">
            <a:normAutofit/>
          </a:bodyPr>
          <a:lstStyle/>
          <a:p>
            <a:pPr rtl="0"/>
            <a:r>
              <a:rPr lang="es-ES" dirty="0">
                <a:solidFill>
                  <a:schemeClr val="bg2"/>
                </a:solidFill>
              </a:rPr>
              <a:t>EVIDENCIA                  EN LA              PREVENCIÓN ESCOLAR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129884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dirty="0">
                <a:solidFill>
                  <a:srgbClr val="FFFFFF"/>
                </a:solidFill>
              </a:rPr>
              <a:t>Dr. Elisardo Becoña Iglesias</a:t>
            </a:r>
          </a:p>
          <a:p>
            <a:pPr rtl="0"/>
            <a:r>
              <a:rPr lang="es-ES" dirty="0">
                <a:solidFill>
                  <a:srgbClr val="FFFFFF"/>
                </a:solidFill>
              </a:rPr>
              <a:t>Catedrático de Psicología Clínica</a:t>
            </a:r>
          </a:p>
          <a:p>
            <a:pPr rtl="0"/>
            <a:r>
              <a:rPr lang="es-ES" dirty="0">
                <a:solidFill>
                  <a:srgbClr val="FFFFFF"/>
                </a:solidFill>
              </a:rPr>
              <a:t>Universidad de Santiago de Compostela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54A523-17BB-D14B-093A-1EF21DB14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68" y="0"/>
            <a:ext cx="2170364" cy="1828959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F43128C-B6FE-4ED7-D708-5BB26FBCD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928" y="234564"/>
            <a:ext cx="4974767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FCDD11-FADD-180D-890C-9B92CA1F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s-ES" noProof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9A55D5-389F-D1F9-E649-B1386A42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10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C1EF79-A52A-16ED-5E53-D924B4C5D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00" t="17607" r="8037" b="21527"/>
          <a:stretch/>
        </p:blipFill>
        <p:spPr>
          <a:xfrm>
            <a:off x="335047" y="349753"/>
            <a:ext cx="2826962" cy="41741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236DB6-6A98-5C00-915A-9DA39ACB3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9" r="6582"/>
          <a:stretch/>
        </p:blipFill>
        <p:spPr>
          <a:xfrm>
            <a:off x="3162009" y="2147670"/>
            <a:ext cx="6593676" cy="48323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4B1DC12-3E0F-2953-9FB0-660CBA666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685" y="349753"/>
            <a:ext cx="2261812" cy="321287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6EBF5E8-B1A4-5821-9FC7-39BD585DF258}"/>
              </a:ext>
            </a:extLst>
          </p:cNvPr>
          <p:cNvSpPr/>
          <p:nvPr/>
        </p:nvSpPr>
        <p:spPr>
          <a:xfrm>
            <a:off x="3715473" y="468775"/>
            <a:ext cx="5550061" cy="10590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Ventajas y limitaciones</a:t>
            </a:r>
          </a:p>
        </p:txBody>
      </p:sp>
    </p:spTree>
    <p:extLst>
      <p:ext uri="{BB962C8B-B14F-4D97-AF65-F5344CB8AC3E}">
        <p14:creationId xmlns:p14="http://schemas.microsoft.com/office/powerpoint/2010/main" val="1077548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933" y="2171700"/>
            <a:ext cx="5559552" cy="251460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>
                <a:solidFill>
                  <a:srgbClr val="FFFFFF"/>
                </a:solidFill>
              </a:rPr>
              <a:t>Principios y componentes de la prevención escolar efectiva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682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ona higienizándose las manos">
            <a:extLst>
              <a:ext uri="{FF2B5EF4-FFF2-40B4-BE49-F238E27FC236}">
                <a16:creationId xmlns:a16="http://schemas.microsoft.com/office/drawing/2014/main" id="{748283A3-3B74-EC5F-D0BB-B854F363B4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08" b="9674"/>
          <a:stretch/>
        </p:blipFill>
        <p:spPr>
          <a:xfrm>
            <a:off x="20" y="1"/>
            <a:ext cx="12191980" cy="6858000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</p:spPr>
        <p:txBody>
          <a:bodyPr wrap="square" rtlCol="0" anchor="b">
            <a:normAutofit/>
          </a:bodyPr>
          <a:lstStyle/>
          <a:p>
            <a:pPr rtl="0"/>
            <a:r>
              <a:rPr lang="es-ES"/>
              <a:t>Lo que es y no es prevención</a:t>
            </a:r>
            <a:endParaRPr lang="es-E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D177487-5631-F1FE-AC5E-9270A6FE1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D82198C4-A141-68B8-EB06-79AA9FF696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es-ES" noProof="0" smtClean="0"/>
              <a:pPr rtl="0">
                <a:spcAft>
                  <a:spcPts val="600"/>
                </a:spcAft>
                <a:defRPr/>
              </a:pPr>
              <a:t>12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993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es-ES" dirty="0">
                <a:highlight>
                  <a:srgbClr val="00FF00"/>
                </a:highlight>
              </a:rPr>
              <a:t>Qué es prevención de drogas en la escuela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12557"/>
            <a:ext cx="7401911" cy="5080840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/>
              <a:t>Una acción clara con el objetivo de que con la misma no se produzca cierta conducta o reduzcamos su frecuencia de aparición, en este caso el consumo de drogas en menores de edad o en jóvenes.</a:t>
            </a:r>
          </a:p>
          <a:p>
            <a:pPr rtl="0"/>
            <a:r>
              <a:rPr lang="es-ES" sz="2000" dirty="0"/>
              <a:t>Una metodología que permita la reproducción de lo que hacemos en cualquier otro lugar.</a:t>
            </a:r>
          </a:p>
          <a:p>
            <a:pPr rtl="0"/>
            <a:r>
              <a:rPr lang="es-ES" sz="2000" dirty="0"/>
              <a:t>Un programa preventivo estructurado (con sus objetivos, acciones, temporalización, estrategias y técnicas de entrenamiento y cambio de conducta, un cierto número de sesiones para lograr la adecuada dosis, un sistema de evaluación objetivo, sesiones de refuerzo a lo largo del tiempo, etc.).</a:t>
            </a:r>
          </a:p>
          <a:p>
            <a:pPr rtl="0"/>
            <a:r>
              <a:rPr lang="es-ES" sz="2000" dirty="0"/>
              <a:t>Un sistema de evaluación que nos permita comprobar  que lo que hacemos sirve para el objetivo preventivo.</a:t>
            </a:r>
          </a:p>
          <a:p>
            <a:pPr rtl="0"/>
            <a:r>
              <a:rPr lang="es-ES" sz="2000" dirty="0"/>
              <a:t>Una adecuada cualificación o entrenamiento profesional de quien la lleva a cabo.</a:t>
            </a:r>
          </a:p>
          <a:p>
            <a:pPr rtl="0"/>
            <a:endParaRPr lang="es-ES" sz="2000" dirty="0"/>
          </a:p>
          <a:p>
            <a:pPr rtl="0"/>
            <a:endParaRPr lang="es-ES" sz="1500" dirty="0"/>
          </a:p>
        </p:txBody>
      </p:sp>
      <p:pic>
        <p:nvPicPr>
          <p:cNvPr id="32" name="Picture 21">
            <a:extLst>
              <a:ext uri="{FF2B5EF4-FFF2-40B4-BE49-F238E27FC236}">
                <a16:creationId xmlns:a16="http://schemas.microsoft.com/office/drawing/2014/main" id="{4614CD98-BC2F-7309-BC49-54FC30B2E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6" r="24900" b="-1"/>
          <a:stretch/>
        </p:blipFill>
        <p:spPr>
          <a:xfrm>
            <a:off x="8610600" y="2066659"/>
            <a:ext cx="3258207" cy="3511498"/>
          </a:xfrm>
          <a:prstGeom prst="rect">
            <a:avLst/>
          </a:prstGeom>
          <a:noFill/>
        </p:spPr>
      </p:pic>
      <p:sp>
        <p:nvSpPr>
          <p:cNvPr id="20" name="Marcador de número de diapositiva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s-ES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2628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rimer plano de paquetes de píldoras sin abrir">
            <a:extLst>
              <a:ext uri="{FF2B5EF4-FFF2-40B4-BE49-F238E27FC236}">
                <a16:creationId xmlns:a16="http://schemas.microsoft.com/office/drawing/2014/main" id="{67E51842-C3A7-D743-2880-43E45D391E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1" r="8511" b="1"/>
          <a:stretch/>
        </p:blipFill>
        <p:spPr>
          <a:xfrm>
            <a:off x="6261609" y="10"/>
            <a:ext cx="3519311" cy="300789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254752" cy="1325880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3600" dirty="0">
                <a:highlight>
                  <a:srgbClr val="00FF00"/>
                </a:highlight>
              </a:rPr>
              <a:t>Qué NO es prevención de drogas en la escuela</a:t>
            </a:r>
          </a:p>
        </p:txBody>
      </p:sp>
      <p:sp>
        <p:nvSpPr>
          <p:cNvPr id="20" name="Marcador de número de diapositiva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s-E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8394192" cy="4705109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-ES" dirty="0"/>
              <a:t>- La información sobre drogas.</a:t>
            </a:r>
          </a:p>
          <a:p>
            <a:pPr rtl="0"/>
            <a:r>
              <a:rPr lang="es-ES" dirty="0"/>
              <a:t>- La educación sobre drogas.</a:t>
            </a:r>
          </a:p>
          <a:p>
            <a:pPr rtl="0"/>
            <a:r>
              <a:rPr lang="es-ES" dirty="0"/>
              <a:t>- La sensibilización sobre los efectos </a:t>
            </a:r>
          </a:p>
          <a:p>
            <a:pPr rtl="0"/>
            <a:r>
              <a:rPr lang="es-ES" dirty="0"/>
              <a:t>negativos de las drogas.</a:t>
            </a:r>
          </a:p>
          <a:p>
            <a:pPr rtl="0"/>
            <a:r>
              <a:rPr lang="es-ES" dirty="0"/>
              <a:t>- Charlas aisladas para todos los alumnos sobre drogas o llevar adictos a que les hablen de sus efectos (</a:t>
            </a:r>
            <a:r>
              <a:rPr lang="es-ES" dirty="0" err="1"/>
              <a:t>contra-prevención</a:t>
            </a:r>
            <a:r>
              <a:rPr lang="es-ES" dirty="0"/>
              <a:t>).</a:t>
            </a:r>
          </a:p>
          <a:p>
            <a:pPr rtl="0"/>
            <a:r>
              <a:rPr lang="es-ES" dirty="0"/>
              <a:t>- La apelación al miedo debido al consumo.</a:t>
            </a:r>
          </a:p>
          <a:p>
            <a:pPr rtl="0"/>
            <a:r>
              <a:rPr lang="es-ES" dirty="0"/>
              <a:t>- La educación para la salud sobre drogas.</a:t>
            </a:r>
          </a:p>
          <a:p>
            <a:pPr rtl="0"/>
            <a:r>
              <a:rPr lang="es-ES" dirty="0"/>
              <a:t>- Las campañas informativas sobre drogas y sus consecuencias (en TV, radio, prensa, folletos, carteles o vallas).</a:t>
            </a:r>
          </a:p>
          <a:p>
            <a:pPr rtl="0"/>
            <a:r>
              <a:rPr lang="es-ES" dirty="0"/>
              <a:t>- La reducción de daños.</a:t>
            </a:r>
          </a:p>
          <a:p>
            <a:pPr rtl="0"/>
            <a:r>
              <a:rPr lang="es-ES" dirty="0"/>
              <a:t>El tratamiento de los ya adictos a drogas.</a:t>
            </a:r>
          </a:p>
          <a:p>
            <a:pPr rtl="0"/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269459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a pared pintada con una flecha y una diana">
            <a:extLst>
              <a:ext uri="{FF2B5EF4-FFF2-40B4-BE49-F238E27FC236}">
                <a16:creationId xmlns:a16="http://schemas.microsoft.com/office/drawing/2014/main" id="{B30BF2B4-69FB-7D37-7B67-FECD37EA68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73" b="11055"/>
          <a:stretch/>
        </p:blipFill>
        <p:spPr>
          <a:xfrm>
            <a:off x="20" y="1"/>
            <a:ext cx="12191980" cy="6858000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</p:spPr>
        <p:txBody>
          <a:bodyPr wrap="square" rtlCol="0" anchor="b">
            <a:normAutofit/>
          </a:bodyPr>
          <a:lstStyle/>
          <a:p>
            <a:pPr rtl="0"/>
            <a:r>
              <a:rPr lang="es-ES_tradnl" altLang="es-ES" dirty="0"/>
              <a:t>OBJETIVOS QUE SE PRETENDEN CONSEGUIR CON LA PREVENCIÓN DE LAS DROGODEPENDENCIAS</a:t>
            </a:r>
            <a:endParaRPr lang="es-E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DB54C8-A7EE-6230-A403-64E060ECE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D09ABE4C-8F82-5D7F-0623-936C15950E0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endParaRPr lang="es-ES" noProof="0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652586C-BB7C-0393-3047-73E466385A5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endParaRPr lang="es-ES" noProof="0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D6BF2096-C897-934B-61CD-9FCC451769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es-ES" noProof="0" smtClean="0"/>
              <a:pPr rtl="0">
                <a:spcAft>
                  <a:spcPts val="600"/>
                </a:spcAft>
                <a:defRPr/>
              </a:pPr>
              <a:t>15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5165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761BB52-2188-4009-82AC-73C277977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6816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_tradnl" altLang="es-ES" sz="3700" dirty="0">
                <a:solidFill>
                  <a:srgbClr val="0070C0"/>
                </a:solidFill>
              </a:rPr>
              <a:t>OBJETIVOS QUE SE PRETENDEN CONSEGUIR CON LA PREVENCIÓN DE LAS DROGODEPENDENCIAS</a:t>
            </a:r>
            <a:endParaRPr lang="es-ES" altLang="es-ES" sz="3700" dirty="0">
              <a:solidFill>
                <a:srgbClr val="0070C0"/>
              </a:solidFill>
            </a:endParaRPr>
          </a:p>
        </p:txBody>
      </p:sp>
      <p:sp>
        <p:nvSpPr>
          <p:cNvPr id="11307" name="Slide Number Placeholder 5">
            <a:extLst>
              <a:ext uri="{FF2B5EF4-FFF2-40B4-BE49-F238E27FC236}">
                <a16:creationId xmlns:a16="http://schemas.microsoft.com/office/drawing/2014/main" id="{005B9769-D37C-97D4-5F09-1CB80551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spcAft>
                  <a:spcPts val="600"/>
                </a:spcAft>
                <a:defRPr/>
              </a:pPr>
              <a:t>16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308" name="Rectangle 3">
            <a:extLst>
              <a:ext uri="{FF2B5EF4-FFF2-40B4-BE49-F238E27FC236}">
                <a16:creationId xmlns:a16="http://schemas.microsoft.com/office/drawing/2014/main" id="{1909495D-8E9F-86F2-2801-E9F9F30FD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441171"/>
              </p:ext>
            </p:extLst>
          </p:nvPr>
        </p:nvGraphicFramePr>
        <p:xfrm>
          <a:off x="838200" y="1576552"/>
          <a:ext cx="10764520" cy="5055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533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rramientas de trabajo para la construcción">
            <a:extLst>
              <a:ext uri="{FF2B5EF4-FFF2-40B4-BE49-F238E27FC236}">
                <a16:creationId xmlns:a16="http://schemas.microsoft.com/office/drawing/2014/main" id="{3B0268D8-01F0-7FC9-266A-3DD0D9D31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98" b="3933"/>
          <a:stretch/>
        </p:blipFill>
        <p:spPr>
          <a:xfrm>
            <a:off x="20" y="1"/>
            <a:ext cx="12191980" cy="6858000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</p:spPr>
        <p:txBody>
          <a:bodyPr wrap="square" rtlCol="0" anchor="b">
            <a:normAutofit/>
          </a:bodyPr>
          <a:lstStyle/>
          <a:p>
            <a:pPr rtl="0"/>
            <a:r>
              <a:rPr lang="es-ES" dirty="0"/>
              <a:t>Los factores de riesgo y de protección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9A28D-EA53-2B38-0A39-C0242733D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EF7B08C7-B5CA-23C7-25C0-DA794B5CD35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endParaRPr lang="es-ES" noProof="0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A6F05814-4700-90D5-7DB5-BB7ABA9926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endParaRPr lang="es-ES" noProof="0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6FCBB02-115E-88B6-C914-BF411A20A4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es-ES" noProof="0" smtClean="0"/>
              <a:pPr rtl="0">
                <a:spcAft>
                  <a:spcPts val="600"/>
                </a:spcAft>
                <a:defRPr/>
              </a:pPr>
              <a:t>17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56201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23B36-C732-9176-8C46-F6C65364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72" y="-45776"/>
            <a:ext cx="10515600" cy="1325563"/>
          </a:xfrm>
        </p:spPr>
        <p:txBody>
          <a:bodyPr/>
          <a:lstStyle/>
          <a:p>
            <a:r>
              <a:rPr lang="es-ES" dirty="0"/>
              <a:t>FACTORES DE RIESGO Y DE PROTECCIÓN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E4205A09-0C84-7900-1CD5-6351D9805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43" t="33550" r="26266" b="13287"/>
          <a:stretch/>
        </p:blipFill>
        <p:spPr>
          <a:xfrm>
            <a:off x="233638" y="1018572"/>
            <a:ext cx="10398715" cy="6258256"/>
          </a:xfr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75FA88-EEFE-3841-5503-6BF27DFE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18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87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23B36-C732-9176-8C46-F6C65364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1CC9394-42C1-4F76-06A2-89CD94BD5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76" t="32923" r="32762" b="8136"/>
          <a:stretch/>
        </p:blipFill>
        <p:spPr>
          <a:xfrm>
            <a:off x="1515618" y="0"/>
            <a:ext cx="8078666" cy="6834206"/>
          </a:xfr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75FA88-EEFE-3841-5503-6BF27DFE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19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2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370BA-7145-CCAA-6012-71DAC10AB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INDICE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1F7DE5-973D-E29A-C84E-4BFF1B4F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2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791E80-0132-7866-742E-8324CC7F9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769"/>
            <a:ext cx="10761324" cy="4890106"/>
          </a:xfrm>
        </p:spPr>
        <p:txBody>
          <a:bodyPr>
            <a:normAutofit lnSpcReduction="10000"/>
          </a:bodyPr>
          <a:lstStyle/>
          <a:p>
            <a:r>
              <a:rPr lang="es-ES" sz="3600" dirty="0"/>
              <a:t>¿Por qué hacer prevención en la escuela? </a:t>
            </a:r>
          </a:p>
          <a:p>
            <a:r>
              <a:rPr lang="es-ES" sz="3600" dirty="0"/>
              <a:t>El marco de la educación para la salud. Ventajas y limitaciones.</a:t>
            </a:r>
          </a:p>
          <a:p>
            <a:r>
              <a:rPr lang="es-ES" sz="3600" dirty="0"/>
              <a:t>Principios y componentes de la prevención escolar efectiva.</a:t>
            </a:r>
          </a:p>
          <a:p>
            <a:r>
              <a:rPr lang="es-ES" sz="3600" dirty="0"/>
              <a:t>La prevención en las diferentes etapas educativas</a:t>
            </a:r>
          </a:p>
          <a:p>
            <a:r>
              <a:rPr lang="es-ES" sz="3600" dirty="0"/>
              <a:t>Qué debe hacerse en prevención escolar y qué no.</a:t>
            </a:r>
          </a:p>
          <a:p>
            <a:r>
              <a:rPr lang="es-ES" sz="3600" dirty="0"/>
              <a:t>La eficacia en prevención escolar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09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23B36-C732-9176-8C46-F6C65364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FACTORES DE RIESGO Y DE PROTECCIÓN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EB007AC-C3E4-DC42-A39E-E7B77C47D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74" t="39946" r="23660" b="22558"/>
          <a:stretch/>
        </p:blipFill>
        <p:spPr>
          <a:xfrm>
            <a:off x="74824" y="1481559"/>
            <a:ext cx="11723935" cy="4650885"/>
          </a:xfr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75FA88-EEFE-3841-5503-6BF27DFE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64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23B36-C732-9176-8C46-F6C65364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34" y="-23537"/>
            <a:ext cx="10515600" cy="1325563"/>
          </a:xfrm>
        </p:spPr>
        <p:txBody>
          <a:bodyPr/>
          <a:lstStyle/>
          <a:p>
            <a:r>
              <a:rPr lang="es-ES" dirty="0"/>
              <a:t>FACTORES DE RIESGO Y DE PROTECCIÓN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75FA88-EEFE-3841-5503-6BF27DFE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9DDBA4-B054-CCBA-78DD-C8A13BD76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7" t="31884" r="25010" b="11884"/>
          <a:stretch/>
        </p:blipFill>
        <p:spPr>
          <a:xfrm>
            <a:off x="1059084" y="976370"/>
            <a:ext cx="9334794" cy="572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74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>
                <a:solidFill>
                  <a:srgbClr val="FFFFFF"/>
                </a:solidFill>
              </a:rPr>
              <a:t>Hechos bien asentados en la prevención escolar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7922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37D169AF-17A5-4783-A34A-CECB2CC85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9440" y="276796"/>
            <a:ext cx="11420283" cy="63044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s-ES" altLang="es-ES" sz="3200" dirty="0"/>
              <a:t>Principios del </a:t>
            </a:r>
            <a:r>
              <a:rPr lang="es-ES" altLang="es-ES" sz="3200" dirty="0" err="1"/>
              <a:t>National</a:t>
            </a:r>
            <a:r>
              <a:rPr lang="es-ES" altLang="es-ES" sz="3200" dirty="0"/>
              <a:t> </a:t>
            </a:r>
            <a:r>
              <a:rPr lang="es-ES" altLang="es-ES" sz="3200" dirty="0" err="1"/>
              <a:t>Institute</a:t>
            </a:r>
            <a:r>
              <a:rPr lang="es-ES" altLang="es-ES" sz="3200" dirty="0"/>
              <a:t> </a:t>
            </a:r>
            <a:r>
              <a:rPr lang="es-ES" altLang="es-ES" sz="3200" dirty="0" err="1"/>
              <a:t>on</a:t>
            </a:r>
            <a:r>
              <a:rPr lang="es-ES" altLang="es-ES" sz="3200" dirty="0"/>
              <a:t> </a:t>
            </a:r>
            <a:r>
              <a:rPr lang="es-ES" altLang="es-ES" sz="3200" dirty="0" err="1"/>
              <a:t>Drug</a:t>
            </a:r>
            <a:r>
              <a:rPr lang="es-ES" altLang="es-ES" sz="3200" dirty="0"/>
              <a:t> Abuse,                                NIDA (1997, 2003, 2008)</a:t>
            </a:r>
          </a:p>
          <a:p>
            <a:pPr>
              <a:lnSpc>
                <a:spcPct val="90000"/>
              </a:lnSpc>
            </a:pPr>
            <a:r>
              <a:rPr lang="es-ES" altLang="es-ES" sz="3200" dirty="0"/>
              <a:t>Principios del Center </a:t>
            </a:r>
            <a:r>
              <a:rPr lang="es-ES" altLang="es-ES" sz="3200" dirty="0" err="1"/>
              <a:t>for</a:t>
            </a:r>
            <a:r>
              <a:rPr lang="es-ES" altLang="es-ES" sz="3200" dirty="0"/>
              <a:t> </a:t>
            </a:r>
            <a:r>
              <a:rPr lang="es-ES" altLang="es-ES" sz="3200" dirty="0" err="1"/>
              <a:t>Substance</a:t>
            </a:r>
            <a:r>
              <a:rPr lang="es-ES" altLang="es-ES" sz="3200" dirty="0"/>
              <a:t> Abuse </a:t>
            </a:r>
            <a:r>
              <a:rPr lang="es-ES" altLang="es-ES" sz="3200" dirty="0" err="1"/>
              <a:t>Prevention</a:t>
            </a:r>
            <a:r>
              <a:rPr lang="es-ES" altLang="es-ES" sz="3200" dirty="0"/>
              <a:t>,                    CSAP (2001)</a:t>
            </a:r>
          </a:p>
          <a:p>
            <a:pPr>
              <a:lnSpc>
                <a:spcPct val="90000"/>
              </a:lnSpc>
            </a:pPr>
            <a:r>
              <a:rPr lang="es-ES" altLang="es-ES" sz="3200" dirty="0"/>
              <a:t>Oficina de Naciones Unidas para la Droga y el Crimen,              UNODC, 2018</a:t>
            </a:r>
          </a:p>
          <a:p>
            <a:pPr>
              <a:lnSpc>
                <a:spcPct val="90000"/>
              </a:lnSpc>
            </a:pPr>
            <a:r>
              <a:rPr lang="es-ES" altLang="es-ES" sz="3200" dirty="0"/>
              <a:t>Prioridades preventivas de </a:t>
            </a:r>
            <a:r>
              <a:rPr lang="es-ES" altLang="es-ES" sz="3200" dirty="0" err="1"/>
              <a:t>Irefrea</a:t>
            </a:r>
            <a:r>
              <a:rPr lang="es-ES" altLang="es-ES" sz="3200" dirty="0"/>
              <a:t> (2001, 2014)</a:t>
            </a:r>
          </a:p>
          <a:p>
            <a:pPr>
              <a:lnSpc>
                <a:spcPct val="90000"/>
              </a:lnSpc>
            </a:pPr>
            <a:r>
              <a:rPr lang="es-ES" altLang="es-ES" sz="3200" dirty="0"/>
              <a:t>Criterios de calidad en prevención, </a:t>
            </a:r>
            <a:r>
              <a:rPr lang="es-ES" altLang="es-ES" sz="3200" dirty="0" err="1"/>
              <a:t>Copolad</a:t>
            </a:r>
            <a:r>
              <a:rPr lang="es-ES" altLang="es-ES" sz="3200" dirty="0"/>
              <a:t> (2014)</a:t>
            </a:r>
          </a:p>
          <a:p>
            <a:pPr>
              <a:lnSpc>
                <a:spcPct val="90000"/>
              </a:lnSpc>
            </a:pPr>
            <a:r>
              <a:rPr lang="es-ES" altLang="es-ES" sz="3200" dirty="0"/>
              <a:t>Meta-análisis de los programas preventivos (ej., </a:t>
            </a:r>
            <a:r>
              <a:rPr lang="es-ES" altLang="es-ES" sz="3200" dirty="0" err="1"/>
              <a:t>Tobler</a:t>
            </a:r>
            <a:r>
              <a:rPr lang="es-ES" altLang="es-ES" sz="3200" dirty="0"/>
              <a:t>  et al., 2000)</a:t>
            </a:r>
          </a:p>
          <a:p>
            <a:pPr>
              <a:lnSpc>
                <a:spcPct val="90000"/>
              </a:lnSpc>
            </a:pPr>
            <a:r>
              <a:rPr lang="es-ES" altLang="es-ES" sz="3200" dirty="0"/>
              <a:t>Otras múltiples revisiones y meta-análisis (Ej., las Cochrane)</a:t>
            </a:r>
          </a:p>
          <a:p>
            <a:pPr>
              <a:lnSpc>
                <a:spcPct val="90000"/>
              </a:lnSpc>
            </a:pPr>
            <a:r>
              <a:rPr lang="es-ES" altLang="es-ES" sz="3200" dirty="0"/>
              <a:t>Criterios de calidad en prevención elaborados por los planes nacionales de drogas en distintos países, instituciones, asociaciones, etc.</a:t>
            </a:r>
          </a:p>
        </p:txBody>
      </p:sp>
      <p:pic>
        <p:nvPicPr>
          <p:cNvPr id="3" name="Picture 2" descr="Imagen 520">
            <a:extLst>
              <a:ext uri="{FF2B5EF4-FFF2-40B4-BE49-F238E27FC236}">
                <a16:creationId xmlns:a16="http://schemas.microsoft.com/office/drawing/2014/main" id="{0030063E-9F71-B196-5017-7E7CF7696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"/>
          <a:stretch/>
        </p:blipFill>
        <p:spPr bwMode="auto">
          <a:xfrm>
            <a:off x="10434889" y="0"/>
            <a:ext cx="1757111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3600" dirty="0">
                <a:highlight>
                  <a:srgbClr val="00FF00"/>
                </a:highlight>
              </a:rPr>
              <a:t>Componentes de un programa de influencia social y entrenamiento en habilidades para la vida.</a:t>
            </a:r>
          </a:p>
        </p:txBody>
      </p:sp>
      <p:sp>
        <p:nvSpPr>
          <p:cNvPr id="20" name="Marcador de número de diapositiva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3AD053F3-ADBF-CA24-9644-82EC050B8B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5070" t="35312" r="26278" b="13199"/>
          <a:stretch/>
        </p:blipFill>
        <p:spPr>
          <a:xfrm>
            <a:off x="838200" y="1154717"/>
            <a:ext cx="9362440" cy="5573502"/>
          </a:xfrm>
        </p:spPr>
      </p:pic>
    </p:spTree>
    <p:extLst>
      <p:ext uri="{BB962C8B-B14F-4D97-AF65-F5344CB8AC3E}">
        <p14:creationId xmlns:p14="http://schemas.microsoft.com/office/powerpoint/2010/main" val="1903383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32"/>
            <a:ext cx="10515600" cy="1325563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3600" dirty="0">
                <a:highlight>
                  <a:srgbClr val="00FF00"/>
                </a:highlight>
              </a:rPr>
              <a:t>Componentes de un programa de influencia social y entrenamiento en habilidades para la vida.</a:t>
            </a:r>
          </a:p>
        </p:txBody>
      </p:sp>
      <p:sp>
        <p:nvSpPr>
          <p:cNvPr id="20" name="Marcador de número de diapositiva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8B43100-C589-B69F-302B-C66EEB174F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5028" t="39463" r="25718" b="12751"/>
          <a:stretch/>
        </p:blipFill>
        <p:spPr>
          <a:xfrm>
            <a:off x="1070658" y="1337671"/>
            <a:ext cx="9865076" cy="5383804"/>
          </a:xfrm>
        </p:spPr>
      </p:pic>
    </p:spTree>
    <p:extLst>
      <p:ext uri="{BB962C8B-B14F-4D97-AF65-F5344CB8AC3E}">
        <p14:creationId xmlns:p14="http://schemas.microsoft.com/office/powerpoint/2010/main" val="1176161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616" y="136525"/>
            <a:ext cx="10515600" cy="1325563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3600" dirty="0">
                <a:highlight>
                  <a:srgbClr val="00FF00"/>
                </a:highlight>
              </a:rPr>
              <a:t>Componentes de un programa de influencia social y entrenamiento en habilidades para la vida.</a:t>
            </a:r>
          </a:p>
        </p:txBody>
      </p:sp>
      <p:sp>
        <p:nvSpPr>
          <p:cNvPr id="20" name="Marcador de número de diapositiva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2BB8E60-9341-48CA-8E42-6303BF20AC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4810" t="43525" r="26121" b="10183"/>
          <a:stretch/>
        </p:blipFill>
        <p:spPr>
          <a:xfrm>
            <a:off x="838200" y="1402184"/>
            <a:ext cx="10198500" cy="5411890"/>
          </a:xfrm>
        </p:spPr>
      </p:pic>
    </p:spTree>
    <p:extLst>
      <p:ext uri="{BB962C8B-B14F-4D97-AF65-F5344CB8AC3E}">
        <p14:creationId xmlns:p14="http://schemas.microsoft.com/office/powerpoint/2010/main" val="589866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560" y="213360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es-ES" dirty="0">
                <a:highlight>
                  <a:srgbClr val="00FF00"/>
                </a:highlight>
              </a:rPr>
              <a:t>Elementos de un programa preventivos </a:t>
            </a:r>
            <a:br>
              <a:rPr lang="es-ES" dirty="0">
                <a:highlight>
                  <a:srgbClr val="00FF00"/>
                </a:highlight>
              </a:rPr>
            </a:br>
            <a:r>
              <a:rPr lang="es-ES" dirty="0">
                <a:highlight>
                  <a:srgbClr val="00FF00"/>
                </a:highlight>
              </a:rPr>
              <a:t>eficaz en la escuela</a:t>
            </a:r>
          </a:p>
        </p:txBody>
      </p:sp>
      <p:sp>
        <p:nvSpPr>
          <p:cNvPr id="20" name="Marcador de número de diapositiva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s-ES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graphicFrame>
        <p:nvGraphicFramePr>
          <p:cNvPr id="48" name="Marcador de contenido 3">
            <a:extLst>
              <a:ext uri="{FF2B5EF4-FFF2-40B4-BE49-F238E27FC236}">
                <a16:creationId xmlns:a16="http://schemas.microsoft.com/office/drawing/2014/main" id="{510F8283-2DBC-25CE-B5A1-148114D3D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492030"/>
              </p:ext>
            </p:extLst>
          </p:nvPr>
        </p:nvGraphicFramePr>
        <p:xfrm>
          <a:off x="838200" y="1911096"/>
          <a:ext cx="10866120" cy="4733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9107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224" y="1837944"/>
            <a:ext cx="5559552" cy="251460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>
                <a:solidFill>
                  <a:srgbClr val="FFFFFF"/>
                </a:solidFill>
              </a:rPr>
              <a:t>La prevención en las distintas etapas educativas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4560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F2B48-5EA3-7B05-FF8C-ED0F77948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65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0B0F0"/>
                </a:solidFill>
              </a:rPr>
              <a:t>CUÁNDO HACER PREVENCIÓN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53BBC5-16DF-8B51-8BE9-8EA89C92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E34F24-B324-E6FC-1017-E41E061B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06D209-9190-9102-ED46-0221340F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29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1C364D-987B-984F-59A8-C6AAEB14B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809"/>
            <a:ext cx="10515600" cy="5038887"/>
          </a:xfrm>
        </p:spPr>
        <p:txBody>
          <a:bodyPr>
            <a:normAutofit/>
          </a:bodyPr>
          <a:lstStyle/>
          <a:p>
            <a:r>
              <a:rPr lang="es-ES" dirty="0"/>
              <a:t>La prevención de drogas y de otras conductas problema puede hacerse en todas las edades, desde el nacimiento hasta las últimas etapas de la vida</a:t>
            </a:r>
          </a:p>
          <a:p>
            <a:r>
              <a:rPr lang="es-ES" dirty="0"/>
              <a:t>El mayor riesgo está en torno al inicio del consumo de drogas</a:t>
            </a:r>
          </a:p>
          <a:p>
            <a:r>
              <a:rPr lang="es-ES" dirty="0"/>
              <a:t>Por la alta prevalencia del consumo en jóvenes, y por estar escolarizados, es en la escuela e instituto donde se realiza</a:t>
            </a:r>
          </a:p>
          <a:p>
            <a:r>
              <a:rPr lang="es-ES" dirty="0"/>
              <a:t>La mayoría de los programas preventivos se llevan a cabo de los 12 a los 16 años</a:t>
            </a:r>
          </a:p>
          <a:p>
            <a:r>
              <a:rPr lang="es-ES" dirty="0"/>
              <a:t>Conveniencia de que los programas preventivos sean adecuados a la edad, aplicados con suficiente intensidad y con sesiones de recuerdo en los siguientes años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725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5" y="365124"/>
            <a:ext cx="7153391" cy="1325880"/>
          </a:xfrm>
        </p:spPr>
        <p:txBody>
          <a:bodyPr rtlCol="0">
            <a:normAutofit/>
          </a:bodyPr>
          <a:lstStyle/>
          <a:p>
            <a:pPr rtl="0"/>
            <a:r>
              <a:rPr lang="es-ES" dirty="0">
                <a:solidFill>
                  <a:srgbClr val="0070C0"/>
                </a:solidFill>
              </a:rPr>
              <a:t>¿Por qué hacer prevención de drogas en la escuela?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5" y="2003806"/>
            <a:ext cx="6417896" cy="4489070"/>
          </a:xfrm>
        </p:spPr>
        <p:txBody>
          <a:bodyPr rtlCol="0">
            <a:normAutofit lnSpcReduction="10000"/>
          </a:bodyPr>
          <a:lstStyle/>
          <a:p>
            <a:pPr marL="342900" indent="-342900" rtl="0">
              <a:buFontTx/>
              <a:buChar char="-"/>
            </a:pPr>
            <a:r>
              <a:rPr lang="es-ES" dirty="0"/>
              <a:t>Es el periodo de inicio al consumo de drogas</a:t>
            </a:r>
          </a:p>
          <a:p>
            <a:pPr marL="342900" indent="-342900" rtl="0">
              <a:buFontTx/>
              <a:buChar char="-"/>
            </a:pPr>
            <a:r>
              <a:rPr lang="es-ES" dirty="0"/>
              <a:t>Alta disponibilidad de drogas en nuestra sociedad </a:t>
            </a:r>
            <a:r>
              <a:rPr lang="es-ES" dirty="0">
                <a:sym typeface="Wingdings" panose="05000000000000000000" pitchFamily="2" charset="2"/>
              </a:rPr>
              <a:t> alto nivel de prevalencia</a:t>
            </a:r>
            <a:endParaRPr lang="es-ES" dirty="0"/>
          </a:p>
          <a:p>
            <a:pPr marL="342900" indent="-342900" rtl="0">
              <a:buFontTx/>
              <a:buChar char="-"/>
            </a:pPr>
            <a:r>
              <a:rPr lang="es-ES" dirty="0"/>
              <a:t>Consecuencias negativas del consumo</a:t>
            </a:r>
          </a:p>
          <a:p>
            <a:pPr marL="342900" indent="-342900" rtl="0">
              <a:buFontTx/>
              <a:buChar char="-"/>
            </a:pPr>
            <a:r>
              <a:rPr lang="es-ES" dirty="0"/>
              <a:t>La educación a veces no es suficiente; hay que dar un paso más: la prevención</a:t>
            </a:r>
          </a:p>
          <a:p>
            <a:pPr marL="342900" indent="-342900" rtl="0">
              <a:buFontTx/>
              <a:buChar char="-"/>
            </a:pPr>
            <a:r>
              <a:rPr lang="es-ES" dirty="0"/>
              <a:t>Disponemos de programas preventivos eficaces en la escuela</a:t>
            </a:r>
          </a:p>
          <a:p>
            <a:pPr marL="342900" indent="-342900" rtl="0">
              <a:buFontTx/>
              <a:buChar char="-"/>
            </a:pPr>
            <a:r>
              <a:rPr lang="es-ES" dirty="0"/>
              <a:t>Porque la prevención es coste-eficiente</a:t>
            </a:r>
          </a:p>
        </p:txBody>
      </p:sp>
      <p:pic>
        <p:nvPicPr>
          <p:cNvPr id="11" name="Marcador de posición de imagen 10" descr="chico mira un mapa en la pared">
            <a:extLst>
              <a:ext uri="{FF2B5EF4-FFF2-40B4-BE49-F238E27FC236}">
                <a16:creationId xmlns:a16="http://schemas.microsoft.com/office/drawing/2014/main" id="{759DD474-D676-41A6-A2FB-30B2078418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72" b="72"/>
          <a:stretch/>
        </p:blipFill>
        <p:spPr/>
      </p:pic>
      <p:pic>
        <p:nvPicPr>
          <p:cNvPr id="13" name="Marcador de posición de imagen 12" descr="chico juega con juguetes de naves">
            <a:extLst>
              <a:ext uri="{FF2B5EF4-FFF2-40B4-BE49-F238E27FC236}">
                <a16:creationId xmlns:a16="http://schemas.microsoft.com/office/drawing/2014/main" id="{D624A4F8-65E3-4A17-A439-FE80714CDE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/>
          <a:stretch/>
        </p:blipFill>
        <p:spPr/>
      </p:pic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124" y="1612236"/>
            <a:ext cx="6083538" cy="2739843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>
                <a:solidFill>
                  <a:srgbClr val="FFFFFF"/>
                </a:solidFill>
              </a:rPr>
              <a:t>Eficacia de los programas preventivos escolares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1654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73057D4-C846-E98F-2ABD-60D13EA7C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219" t="31413" r="26662" b="25674"/>
          <a:stretch/>
        </p:blipFill>
        <p:spPr>
          <a:xfrm>
            <a:off x="252854" y="283931"/>
            <a:ext cx="8442538" cy="5935894"/>
          </a:xfrm>
        </p:spPr>
      </p:pic>
      <p:pic>
        <p:nvPicPr>
          <p:cNvPr id="9" name="Marcador de posición de imagen 8" descr="chico juega con juguetes de naves">
            <a:extLst>
              <a:ext uri="{FF2B5EF4-FFF2-40B4-BE49-F238E27FC236}">
                <a16:creationId xmlns:a16="http://schemas.microsoft.com/office/drawing/2014/main" id="{BB00A97C-4C32-42DA-9838-F3D341AB0D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20" r="20"/>
          <a:stretch/>
        </p:blipFill>
        <p:spPr>
          <a:xfrm>
            <a:off x="8303769" y="283931"/>
            <a:ext cx="3519311" cy="3007909"/>
          </a:xfrm>
        </p:spPr>
      </p:pic>
      <p:pic>
        <p:nvPicPr>
          <p:cNvPr id="11" name="Marcador de posición de imagen 10" descr="niña pequeña lee un libro sentada en unos escalones">
            <a:extLst>
              <a:ext uri="{FF2B5EF4-FFF2-40B4-BE49-F238E27FC236}">
                <a16:creationId xmlns:a16="http://schemas.microsoft.com/office/drawing/2014/main" id="{89C83A94-9400-40DF-9CE0-AFEB3C742B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rcRect t="23" b="23"/>
          <a:stretch/>
        </p:blipFill>
        <p:spPr>
          <a:xfrm>
            <a:off x="8772265" y="3566160"/>
            <a:ext cx="3419734" cy="3291840"/>
          </a:xfrm>
        </p:spPr>
      </p:pic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DC4D09A1-D96F-4BFC-8475-2F079EA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066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3B143C1-F92E-E4AB-E6AE-F548DA74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programas</a:t>
            </a:r>
            <a:r>
              <a:rPr lang="en-US" dirty="0"/>
              <a:t> </a:t>
            </a:r>
            <a:r>
              <a:rPr lang="en-US" dirty="0" err="1"/>
              <a:t>preventivos</a:t>
            </a:r>
            <a:r>
              <a:rPr lang="en-US" dirty="0"/>
              <a:t> son </a:t>
            </a:r>
            <a:r>
              <a:rPr lang="en-US" dirty="0" err="1"/>
              <a:t>eficaces</a:t>
            </a:r>
            <a:r>
              <a:rPr lang="en-US" dirty="0"/>
              <a:t> para: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23B7D1-B237-4EBE-E7C6-6E4676EF9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155" y="1399032"/>
            <a:ext cx="4601862" cy="3931920"/>
          </a:xfrm>
          <a:prstGeom prst="rect">
            <a:avLst/>
          </a:prstGeo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653791-236F-B36E-8F7E-DB09DCC1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spcAft>
                  <a:spcPts val="600"/>
                </a:spcAft>
                <a:defRPr/>
              </a:pPr>
              <a:t>32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F862F6-5F51-40CB-72F4-B5608EDB3B10}"/>
              </a:ext>
            </a:extLst>
          </p:cNvPr>
          <p:cNvSpPr txBox="1"/>
          <p:nvPr/>
        </p:nvSpPr>
        <p:spPr>
          <a:xfrm>
            <a:off x="5459393" y="1575411"/>
            <a:ext cx="60969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2800" dirty="0"/>
              <a:t>- Incrementar el conocimiento sobre las drogas y sus consecuencias</a:t>
            </a:r>
          </a:p>
          <a:p>
            <a:pPr>
              <a:lnSpc>
                <a:spcPct val="90000"/>
              </a:lnSpc>
            </a:pPr>
            <a:r>
              <a:rPr lang="es-ES_tradnl" sz="2800" dirty="0"/>
              <a:t>- Reforzar las normas sociales contrarias al abuso de drogas</a:t>
            </a:r>
          </a:p>
          <a:p>
            <a:pPr>
              <a:lnSpc>
                <a:spcPct val="90000"/>
              </a:lnSpc>
            </a:pPr>
            <a:r>
              <a:rPr lang="es-ES_tradnl" sz="2800" dirty="0"/>
              <a:t>- Modificar la percepción de la aceptación social de las mismas</a:t>
            </a:r>
          </a:p>
          <a:p>
            <a:pPr>
              <a:lnSpc>
                <a:spcPct val="90000"/>
              </a:lnSpc>
            </a:pPr>
            <a:r>
              <a:rPr lang="es-ES_tradnl" sz="2800" dirty="0"/>
              <a:t>- Incrementar las habilidades de resistencia</a:t>
            </a:r>
          </a:p>
          <a:p>
            <a:pPr>
              <a:lnSpc>
                <a:spcPct val="90000"/>
              </a:lnSpc>
            </a:pPr>
            <a:r>
              <a:rPr lang="es-ES_tradnl" sz="2800" dirty="0"/>
              <a:t>- Disminuir el uso con respecto al que podría esperarse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360346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23B36-C732-9176-8C46-F6C65364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EFECTOS IATROGÉNICOS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EA8E4561-7CBB-4D74-992E-35B1EC180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3606"/>
            <a:ext cx="6457122" cy="4849270"/>
          </a:xfrm>
        </p:spPr>
        <p:txBody>
          <a:bodyPr>
            <a:normAutofit fontScale="85000" lnSpcReduction="10000"/>
          </a:bodyPr>
          <a:lstStyle/>
          <a:p>
            <a:r>
              <a:rPr lang="es-ES" sz="3200" dirty="0"/>
              <a:t>El programa (ineficaz)</a:t>
            </a:r>
          </a:p>
          <a:p>
            <a:r>
              <a:rPr lang="es-ES" sz="3200" dirty="0"/>
              <a:t>Los aplicadores (falta de preparación, son consumidores activos de drogas, desmotivación)</a:t>
            </a:r>
          </a:p>
          <a:p>
            <a:r>
              <a:rPr lang="es-ES" sz="3200" dirty="0"/>
              <a:t>El tiempo de aplicación (insuficiente)</a:t>
            </a:r>
          </a:p>
          <a:p>
            <a:r>
              <a:rPr lang="es-ES" sz="3200" dirty="0"/>
              <a:t>Adicción ya consolidada (necesidad de derivarlo)</a:t>
            </a:r>
          </a:p>
          <a:p>
            <a:r>
              <a:rPr lang="es-ES" sz="3200" dirty="0"/>
              <a:t>Problemas de salud mental (comorbilidad)</a:t>
            </a:r>
          </a:p>
          <a:p>
            <a:r>
              <a:rPr lang="es-ES" sz="3200" dirty="0"/>
              <a:t>Otros de tipo social (inasistencia escolar, pobreza, aislamiento, problemas familiares, etc.)</a:t>
            </a:r>
          </a:p>
        </p:txBody>
      </p:sp>
      <p:pic>
        <p:nvPicPr>
          <p:cNvPr id="24" name="Picture 7" descr="Piezas de rompecabezas">
            <a:extLst>
              <a:ext uri="{FF2B5EF4-FFF2-40B4-BE49-F238E27FC236}">
                <a16:creationId xmlns:a16="http://schemas.microsoft.com/office/drawing/2014/main" id="{7C757655-0F90-D33B-C786-E4B3367F1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58" r="6551" b="-3"/>
          <a:stretch/>
        </p:blipFill>
        <p:spPr>
          <a:xfrm>
            <a:off x="7692888" y="1825625"/>
            <a:ext cx="3660912" cy="4351338"/>
          </a:xfrm>
          <a:prstGeom prst="rect">
            <a:avLst/>
          </a:prstGeom>
          <a:noFill/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75FA88-EEFE-3841-5503-6BF27DFE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spcAft>
                  <a:spcPts val="600"/>
                </a:spcAft>
                <a:defRPr/>
              </a:pPr>
              <a:t>33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46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2500" y="84454"/>
            <a:ext cx="8420100" cy="1112838"/>
          </a:xfrm>
        </p:spPr>
        <p:txBody>
          <a:bodyPr anchor="b">
            <a:normAutofit/>
          </a:bodyPr>
          <a:lstStyle/>
          <a:p>
            <a:r>
              <a:rPr lang="es-ES" altLang="es-ES" sz="4000" dirty="0">
                <a:solidFill>
                  <a:srgbClr val="0070C0"/>
                </a:solidFill>
              </a:rPr>
              <a:t>LA PREVENCIÓN ES COSTE-EFICIENTE</a:t>
            </a:r>
            <a:endParaRPr lang="es-ES" sz="4000" dirty="0">
              <a:solidFill>
                <a:srgbClr val="0070C0"/>
              </a:solidFill>
            </a:endParaRP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3993F029-2E4C-D28A-9A25-E403AB17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spcAft>
                  <a:spcPts val="600"/>
                </a:spcAft>
                <a:defRPr/>
              </a:pPr>
              <a:t>34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8" name="Marcador de contenido 2">
            <a:extLst>
              <a:ext uri="{FF2B5EF4-FFF2-40B4-BE49-F238E27FC236}">
                <a16:creationId xmlns:a16="http://schemas.microsoft.com/office/drawing/2014/main" id="{5773E6C7-D4C0-281E-20E0-BD9CE9AB7B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171060"/>
              </p:ext>
            </p:extLst>
          </p:nvPr>
        </p:nvGraphicFramePr>
        <p:xfrm>
          <a:off x="952500" y="1421296"/>
          <a:ext cx="10060940" cy="479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472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45C6405-9D6C-48F5-9EFB-4CF1F319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254752" cy="1473550"/>
          </a:xfrm>
        </p:spPr>
        <p:txBody>
          <a:bodyPr rtlCol="0">
            <a:normAutofit/>
          </a:bodyPr>
          <a:lstStyle/>
          <a:p>
            <a:pPr rtl="0"/>
            <a:r>
              <a:rPr lang="es-ES" sz="4900" dirty="0">
                <a:highlight>
                  <a:srgbClr val="00FF00"/>
                </a:highlight>
              </a:rPr>
              <a:t>CONCLUSIÓN</a:t>
            </a:r>
            <a:br>
              <a:rPr lang="es-ES" dirty="0"/>
            </a:b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2E3A3A9-5E96-4CDD-A971-9C272EFD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64198"/>
            <a:ext cx="5363465" cy="5002288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400" dirty="0"/>
              <a:t>La prevención funciona</a:t>
            </a:r>
          </a:p>
          <a:p>
            <a:pPr>
              <a:lnSpc>
                <a:spcPct val="90000"/>
              </a:lnSpc>
            </a:pPr>
            <a:r>
              <a:rPr lang="es-ES" sz="2400" dirty="0"/>
              <a:t>La prevención es eficaz</a:t>
            </a:r>
          </a:p>
          <a:p>
            <a:pPr>
              <a:lnSpc>
                <a:spcPct val="90000"/>
              </a:lnSpc>
            </a:pPr>
            <a:r>
              <a:rPr lang="es-ES" sz="2400" dirty="0"/>
              <a:t>La prevención es útil</a:t>
            </a:r>
          </a:p>
          <a:p>
            <a:pPr>
              <a:lnSpc>
                <a:spcPct val="90000"/>
              </a:lnSpc>
            </a:pPr>
            <a:r>
              <a:rPr lang="es-ES" sz="2400" dirty="0"/>
              <a:t>La prevención es coste-eficiente</a:t>
            </a:r>
          </a:p>
          <a:p>
            <a:pPr>
              <a:lnSpc>
                <a:spcPct val="90000"/>
              </a:lnSpc>
              <a:buNone/>
            </a:pPr>
            <a:endParaRPr lang="es-ES" sz="2400" dirty="0"/>
          </a:p>
          <a:p>
            <a:pPr>
              <a:lnSpc>
                <a:spcPct val="90000"/>
              </a:lnSpc>
            </a:pPr>
            <a:r>
              <a:rPr lang="es-ES" sz="2400" dirty="0"/>
              <a:t>Y, lo más importante</a:t>
            </a:r>
          </a:p>
          <a:p>
            <a:pPr>
              <a:lnSpc>
                <a:spcPct val="90000"/>
              </a:lnSpc>
            </a:pPr>
            <a:endParaRPr lang="es-ES" sz="2400" dirty="0">
              <a:solidFill>
                <a:srgbClr val="66FF99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es-ES" sz="2400" dirty="0">
                <a:solidFill>
                  <a:srgbClr val="0070C0"/>
                </a:solidFill>
              </a:rPr>
              <a:t>      </a:t>
            </a:r>
            <a:r>
              <a:rPr lang="es-ES" sz="3600" dirty="0">
                <a:solidFill>
                  <a:srgbClr val="0070C0"/>
                </a:solidFill>
              </a:rPr>
              <a:t>la prevención ayuda a salvar muchas vidas humanas</a:t>
            </a:r>
          </a:p>
          <a:p>
            <a:pPr rtl="0"/>
            <a:endParaRPr lang="es-ES" dirty="0"/>
          </a:p>
        </p:txBody>
      </p:sp>
      <p:pic>
        <p:nvPicPr>
          <p:cNvPr id="9" name="Marcador de posición de imagen 8" descr="chico juega con juguetes de naves">
            <a:extLst>
              <a:ext uri="{FF2B5EF4-FFF2-40B4-BE49-F238E27FC236}">
                <a16:creationId xmlns:a16="http://schemas.microsoft.com/office/drawing/2014/main" id="{BB00A97C-4C32-42DA-9838-F3D341AB0D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0" r="20"/>
          <a:stretch/>
        </p:blipFill>
        <p:spPr/>
      </p:pic>
      <p:pic>
        <p:nvPicPr>
          <p:cNvPr id="11" name="Marcador de posición de imagen 10" descr="niña pequeña lee un libro sentada en unos escalones">
            <a:extLst>
              <a:ext uri="{FF2B5EF4-FFF2-40B4-BE49-F238E27FC236}">
                <a16:creationId xmlns:a16="http://schemas.microsoft.com/office/drawing/2014/main" id="{89C83A94-9400-40DF-9CE0-AFEB3C742B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23" b="23"/>
          <a:stretch/>
        </p:blipFill>
        <p:spPr/>
      </p:pic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DC4D09A1-D96F-4BFC-8475-2F079EA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9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777" y="1386217"/>
            <a:ext cx="3569734" cy="4417078"/>
          </a:xfrm>
        </p:spPr>
        <p:txBody>
          <a:bodyPr rtlCol="0" anchor="ctr">
            <a:normAutofit/>
          </a:bodyPr>
          <a:lstStyle/>
          <a:p>
            <a:pPr rtl="0"/>
            <a:r>
              <a:rPr lang="es-ES"/>
              <a:t>Gracias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lvl="0" rtl="0">
              <a:spcAft>
                <a:spcPts val="600"/>
              </a:spcAft>
            </a:pPr>
            <a:fld id="{D76B855D-E9CC-4FF8-AD85-6CDC7B89A0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lvl="0" rtl="0">
                <a:spcAft>
                  <a:spcPts val="600"/>
                </a:spcAft>
              </a:pPr>
              <a:t>36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4FA9B7-6ECD-A4DF-8EFE-394EF461E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3668111"/>
            <a:ext cx="3028645" cy="254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9DC37-FDE5-C589-C378-1BA880AF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89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LA RELACIÓN ENTRE EL CONSUMO DE DROGAS Y EL DESARROLLO CEREBRAL (Mora, 2006)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49D7E-359B-4406-4AD1-2ACB0F41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4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FEAB3B-3208-E82E-0EE2-B607BE2B0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089"/>
            <a:ext cx="10515600" cy="5259386"/>
          </a:xfrm>
        </p:spPr>
        <p:txBody>
          <a:bodyPr>
            <a:normAutofit fontScale="55000" lnSpcReduction="20000"/>
          </a:bodyPr>
          <a:lstStyle/>
          <a:p>
            <a:r>
              <a:rPr lang="es-ES" sz="4700" dirty="0"/>
              <a:t>	La corteza prefrontal, si no esencial, de los circuitos de recompensa cerebrales responsables de la conducta moral del individuo, de la inhibición de las conductas inapropiadas y de la toma de decisiones y configuración de planes para el futuro, no termina de madurar y reorganizarse hasta bien entrados los 25-27 años. No es antes de esa edad que termina la inervación de esa área del cerebro por ciertos neurotransmisores y la mielinización de sus neuronas, es decir, el aislamiento y cableado de conexiones. Es por ello por lo que la droga en estos periodos puede producir un desarrollo incompleto e incluso aberrante de esas conexiones y, como consecuencia, una conducta cognitiva y emocional alterada que puede acompañar al individuo durante toda su vida.</a:t>
            </a:r>
          </a:p>
          <a:p>
            <a:r>
              <a:rPr lang="es-ES" sz="4700" dirty="0"/>
              <a:t>	De lo dicho se deduce que las drogas consumidas a edades tempranas provocan cambios en el cerebro que pueden resultar dramáticos. Y con ello alterar también la percepción del mundo e incluso cambiar y hacer diferente, tal vez para siempre, la percepción de uno mismo.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910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D2C64-9978-E389-3523-AE4F1C66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-38721"/>
            <a:ext cx="11155680" cy="1325563"/>
          </a:xfrm>
        </p:spPr>
        <p:txBody>
          <a:bodyPr/>
          <a:lstStyle/>
          <a:p>
            <a:r>
              <a:rPr lang="es-ES" dirty="0">
                <a:solidFill>
                  <a:srgbClr val="00B0F0"/>
                </a:solidFill>
              </a:rPr>
              <a:t>EL MARCO DE LA EDUCACIÓN PARA LA SALUD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E085FA-D27F-8072-FF2B-61568A0B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5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4D19230-DA64-A657-27B1-8327E6DF5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038363"/>
            <a:ext cx="10725647" cy="4537489"/>
          </a:xfrm>
        </p:spPr>
        <p:txBody>
          <a:bodyPr>
            <a:normAutofit fontScale="92500" lnSpcReduction="10000"/>
          </a:bodyPr>
          <a:lstStyle/>
          <a:p>
            <a:pPr marL="360000"/>
            <a:r>
              <a:rPr lang="es-ES" dirty="0"/>
              <a:t>Basado en el modelo de promoción de la salud de la OMS</a:t>
            </a:r>
          </a:p>
          <a:p>
            <a:pPr marL="360000" eaLnBrk="1" hangingPunct="1">
              <a:lnSpc>
                <a:spcPct val="80000"/>
              </a:lnSpc>
            </a:pPr>
            <a:r>
              <a:rPr lang="es-ES" altLang="es-ES" sz="2800" dirty="0"/>
              <a:t>Es un modelo de salud pública (es uno de los modelos más comprensivos del modelo médico)</a:t>
            </a:r>
          </a:p>
          <a:p>
            <a:pPr marL="360000" eaLnBrk="1" hangingPunct="1">
              <a:lnSpc>
                <a:spcPct val="80000"/>
              </a:lnSpc>
            </a:pPr>
            <a:r>
              <a:rPr lang="es-ES" altLang="es-ES" sz="2800" dirty="0"/>
              <a:t>Da gran relevancia a la asistencia sanitaria, cómo mejorarla y a los factores culturales, económicos, sociales, políticos y organizativos que inciden en dicha asistencia</a:t>
            </a:r>
          </a:p>
          <a:p>
            <a:pPr marL="360000" eaLnBrk="1" hangingPunct="1">
              <a:lnSpc>
                <a:spcPct val="80000"/>
              </a:lnSpc>
            </a:pPr>
            <a:r>
              <a:rPr lang="es-ES" altLang="es-ES" sz="2800" dirty="0"/>
              <a:t>Tiene una comprensión holística de la salud. Se considera a la salud un derecho humano fundamental</a:t>
            </a:r>
          </a:p>
          <a:p>
            <a:pPr marL="360000" eaLnBrk="1" hangingPunct="1">
              <a:lnSpc>
                <a:spcPct val="80000"/>
              </a:lnSpc>
            </a:pPr>
            <a:r>
              <a:rPr lang="es-ES" altLang="es-ES" sz="2800" dirty="0"/>
              <a:t>Modelo de “salud para todos”  (“La salud es un derecho humano básico e indispensable para el desarrollo social y económico”, Declaración de Yakarta, 1997)</a:t>
            </a:r>
          </a:p>
          <a:p>
            <a:pPr marL="360000" eaLnBrk="1" hangingPunct="1">
              <a:lnSpc>
                <a:spcPct val="80000"/>
              </a:lnSpc>
            </a:pPr>
            <a:r>
              <a:rPr lang="es-ES" altLang="es-ES" sz="2800" dirty="0"/>
              <a:t>Pretende ser un modelo universal para la mejora de la salud para toda la humanidad</a:t>
            </a: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5A8C43-E630-1ACE-BCB8-8DF165DF5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5146584"/>
            <a:ext cx="3974937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3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18436" descr="Gráfico en un documento con un bolígrafo">
            <a:extLst>
              <a:ext uri="{FF2B5EF4-FFF2-40B4-BE49-F238E27FC236}">
                <a16:creationId xmlns:a16="http://schemas.microsoft.com/office/drawing/2014/main" id="{42A0B76A-5951-A1DC-A56D-3B5E6ABC4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0" r="4094" b="4"/>
          <a:stretch/>
        </p:blipFill>
        <p:spPr>
          <a:xfrm>
            <a:off x="6261609" y="10"/>
            <a:ext cx="3519311" cy="300789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  <a:noFill/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4A6AD195-31E8-B565-4A00-0CA026B6C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s-ES" altLang="es-ES" sz="4000" dirty="0">
                <a:solidFill>
                  <a:srgbClr val="00B0F0"/>
                </a:solidFill>
              </a:rPr>
              <a:t>REQUISITOS </a:t>
            </a:r>
            <a:br>
              <a:rPr lang="es-ES" altLang="es-ES" sz="4000" dirty="0">
                <a:solidFill>
                  <a:srgbClr val="00B0F0"/>
                </a:solidFill>
              </a:rPr>
            </a:br>
            <a:r>
              <a:rPr lang="es-ES" altLang="es-ES" sz="4000" dirty="0">
                <a:solidFill>
                  <a:srgbClr val="00B0F0"/>
                </a:solidFill>
              </a:rPr>
              <a:t>PARA LA SALUD</a:t>
            </a:r>
          </a:p>
        </p:txBody>
      </p:sp>
      <p:sp>
        <p:nvSpPr>
          <p:cNvPr id="18447" name="Slide Number Placeholder 6">
            <a:extLst>
              <a:ext uri="{FF2B5EF4-FFF2-40B4-BE49-F238E27FC236}">
                <a16:creationId xmlns:a16="http://schemas.microsoft.com/office/drawing/2014/main" id="{80900731-CCFF-9239-5CC7-58D369DC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spcAft>
                  <a:spcPts val="600"/>
                </a:spcAft>
                <a:defRPr/>
              </a:pPr>
              <a:t>6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5E3048E-B400-85B2-1F77-12107AABC7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1248" y="1828800"/>
            <a:ext cx="5498592" cy="4663440"/>
          </a:xfrm>
        </p:spPr>
        <p:txBody>
          <a:bodyPr>
            <a:normAutofit lnSpcReduction="10000"/>
          </a:bodyPr>
          <a:lstStyle/>
          <a:p>
            <a:pPr lvl="1" eaLnBrk="1" hangingPunct="1"/>
            <a:r>
              <a:rPr lang="es-ES" altLang="es-ES" sz="1800" dirty="0"/>
              <a:t>Paz</a:t>
            </a:r>
          </a:p>
          <a:p>
            <a:pPr lvl="1" eaLnBrk="1" hangingPunct="1"/>
            <a:r>
              <a:rPr lang="es-ES" altLang="es-ES" sz="1800" dirty="0"/>
              <a:t>Vivienda</a:t>
            </a:r>
          </a:p>
          <a:p>
            <a:pPr lvl="1" eaLnBrk="1" hangingPunct="1"/>
            <a:r>
              <a:rPr lang="es-ES" altLang="es-ES" sz="1800" dirty="0"/>
              <a:t>Educación</a:t>
            </a:r>
          </a:p>
          <a:p>
            <a:pPr lvl="1" eaLnBrk="1" hangingPunct="1"/>
            <a:r>
              <a:rPr lang="es-ES" altLang="es-ES" sz="1800" dirty="0"/>
              <a:t>Seguridad social</a:t>
            </a:r>
          </a:p>
          <a:p>
            <a:pPr lvl="1" eaLnBrk="1" hangingPunct="1"/>
            <a:r>
              <a:rPr lang="es-ES" altLang="es-ES" sz="1800" dirty="0"/>
              <a:t>Relaciones sociales</a:t>
            </a:r>
          </a:p>
          <a:p>
            <a:pPr lvl="1" eaLnBrk="1" hangingPunct="1"/>
            <a:r>
              <a:rPr lang="es-ES" altLang="es-ES" sz="1800" dirty="0"/>
              <a:t>Alimentación</a:t>
            </a:r>
          </a:p>
          <a:p>
            <a:pPr lvl="1" eaLnBrk="1" hangingPunct="1"/>
            <a:r>
              <a:rPr lang="es-ES" altLang="es-ES" sz="1800" dirty="0"/>
              <a:t>Ingresos</a:t>
            </a:r>
          </a:p>
          <a:p>
            <a:pPr lvl="1" eaLnBrk="1" hangingPunct="1"/>
            <a:r>
              <a:rPr lang="es-ES" altLang="es-ES" sz="1800" dirty="0"/>
              <a:t>Control sobre las decisiones y acciones que afectan a la salud de la mujer</a:t>
            </a:r>
          </a:p>
          <a:p>
            <a:pPr lvl="1" eaLnBrk="1" hangingPunct="1"/>
            <a:r>
              <a:rPr lang="es-ES" altLang="es-ES" sz="1800" dirty="0"/>
              <a:t>Ecosistema estable</a:t>
            </a:r>
          </a:p>
          <a:p>
            <a:pPr lvl="1" eaLnBrk="1" hangingPunct="1"/>
            <a:r>
              <a:rPr lang="es-ES" altLang="es-ES" sz="1800" dirty="0"/>
              <a:t>Uso sostenible de los recursos</a:t>
            </a:r>
          </a:p>
          <a:p>
            <a:pPr lvl="1" eaLnBrk="1" hangingPunct="1"/>
            <a:r>
              <a:rPr lang="es-ES" altLang="es-ES" sz="1800" dirty="0"/>
              <a:t>Justicia social</a:t>
            </a:r>
          </a:p>
          <a:p>
            <a:pPr lvl="1" eaLnBrk="1" hangingPunct="1"/>
            <a:r>
              <a:rPr lang="es-ES" altLang="es-ES" sz="1800" dirty="0"/>
              <a:t>Respeto a los derechos humanos</a:t>
            </a:r>
          </a:p>
          <a:p>
            <a:pPr lvl="1" eaLnBrk="1" hangingPunct="1"/>
            <a:r>
              <a:rPr lang="es-ES" altLang="es-ES" sz="1800" dirty="0"/>
              <a:t>Equidad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s-ES" altLang="es-ES" sz="1800" dirty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s-ES" altLang="es-ES" sz="1800" dirty="0"/>
              <a:t>La pobreza es la mayor amenaza para la salud</a:t>
            </a: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B51F56FC-EC89-5951-14D7-631B6A2300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7136" t="14150" r="27136"/>
          <a:stretch/>
        </p:blipFill>
        <p:spPr>
          <a:xfrm>
            <a:off x="7901259" y="3312160"/>
            <a:ext cx="4290740" cy="35458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1A53D13-0BBC-E74B-2484-0C7846C7C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s-ES" altLang="es-ES" dirty="0">
                <a:solidFill>
                  <a:srgbClr val="00B0F0"/>
                </a:solidFill>
              </a:rPr>
              <a:t>CONCEPTOS FUNDAMENTALES</a:t>
            </a:r>
          </a:p>
        </p:txBody>
      </p:sp>
      <p:sp>
        <p:nvSpPr>
          <p:cNvPr id="19478" name="Slide Number Placeholder 4">
            <a:extLst>
              <a:ext uri="{FF2B5EF4-FFF2-40B4-BE49-F238E27FC236}">
                <a16:creationId xmlns:a16="http://schemas.microsoft.com/office/drawing/2014/main" id="{D90B7FF2-DFB9-7489-4956-023B6C5A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spcAft>
                  <a:spcPts val="600"/>
                </a:spcAft>
                <a:defRPr/>
              </a:pPr>
              <a:t>7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9479" name="Rectangle 3">
            <a:extLst>
              <a:ext uri="{FF2B5EF4-FFF2-40B4-BE49-F238E27FC236}">
                <a16:creationId xmlns:a16="http://schemas.microsoft.com/office/drawing/2014/main" id="{5E3208E0-0ACF-75F1-0095-202FF2D8A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466582"/>
              </p:ext>
            </p:extLst>
          </p:nvPr>
        </p:nvGraphicFramePr>
        <p:xfrm>
          <a:off x="838200" y="1219372"/>
          <a:ext cx="10515600" cy="563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1A53D13-0BBC-E74B-2484-0C7846C7C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s-ES" altLang="es-ES" dirty="0">
                <a:solidFill>
                  <a:srgbClr val="00B0F0"/>
                </a:solidFill>
              </a:rPr>
              <a:t>CONCEPTOS FUNDAMENTALES</a:t>
            </a:r>
          </a:p>
        </p:txBody>
      </p:sp>
      <p:sp>
        <p:nvSpPr>
          <p:cNvPr id="19478" name="Slide Number Placeholder 4">
            <a:extLst>
              <a:ext uri="{FF2B5EF4-FFF2-40B4-BE49-F238E27FC236}">
                <a16:creationId xmlns:a16="http://schemas.microsoft.com/office/drawing/2014/main" id="{D90B7FF2-DFB9-7489-4956-023B6C5A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spcAft>
                  <a:spcPts val="600"/>
                </a:spcAft>
                <a:defRPr/>
              </a:pPr>
              <a:t>8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9479" name="Rectangle 3">
            <a:extLst>
              <a:ext uri="{FF2B5EF4-FFF2-40B4-BE49-F238E27FC236}">
                <a16:creationId xmlns:a16="http://schemas.microsoft.com/office/drawing/2014/main" id="{5E3208E0-0ACF-75F1-0095-202FF2D8A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681105"/>
              </p:ext>
            </p:extLst>
          </p:nvPr>
        </p:nvGraphicFramePr>
        <p:xfrm>
          <a:off x="536713" y="1462087"/>
          <a:ext cx="11171583" cy="5309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68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DE922-E23D-37A7-8D24-17111011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57200"/>
            <a:ext cx="4482333" cy="1600200"/>
          </a:xfrm>
        </p:spPr>
        <p:txBody>
          <a:bodyPr anchor="b">
            <a:normAutofit/>
          </a:bodyPr>
          <a:lstStyle/>
          <a:p>
            <a:r>
              <a:rPr lang="es-ES" sz="3000" dirty="0">
                <a:solidFill>
                  <a:srgbClr val="00B0F0"/>
                </a:solidFill>
              </a:rPr>
              <a:t>ESTRATEGIAS BÁSICAS PARA LA </a:t>
            </a:r>
            <a:br>
              <a:rPr lang="es-ES" sz="3000" dirty="0">
                <a:solidFill>
                  <a:srgbClr val="00B0F0"/>
                </a:solidFill>
              </a:rPr>
            </a:br>
            <a:r>
              <a:rPr lang="es-ES" sz="3000" dirty="0">
                <a:solidFill>
                  <a:srgbClr val="00B0F0"/>
                </a:solidFill>
              </a:rPr>
              <a:t>PROMOCIÓN DE LA SALUD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2945B62-5429-177F-5FF0-A98E2FB70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E79B61-8269-A3C2-8B67-411E18B1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spcAft>
                  <a:spcPts val="600"/>
                </a:spcAft>
                <a:defRPr/>
              </a:pPr>
              <a:t>9</a:t>
            </a:fld>
            <a:endParaRPr lang="es-ES" noProof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8" name="Marcador de contenido 2">
            <a:extLst>
              <a:ext uri="{FF2B5EF4-FFF2-40B4-BE49-F238E27FC236}">
                <a16:creationId xmlns:a16="http://schemas.microsoft.com/office/drawing/2014/main" id="{5E71941F-4C3B-6863-7757-436E6750C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80232"/>
              </p:ext>
            </p:extLst>
          </p:nvPr>
        </p:nvGraphicFramePr>
        <p:xfrm>
          <a:off x="5524500" y="479698"/>
          <a:ext cx="6172200" cy="6059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F154BE46-A575-3404-DA91-9403F3E23F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088" y="3332023"/>
            <a:ext cx="3974937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594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35_TF78504181_Win32" id="{5D374B88-5411-4C44-829A-7183F655D19C}" vid="{6DABD57F-DD9C-4887-92D2-023DC65F0F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DEF148-1770-458F-8F5B-C3D0A278AA97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16c05727-aa75-4e4a-9b5f-8a80a1165891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{EB3F723E-98AD-447E-A050-762F8A9CEBA3}tf78504181_win32</Template>
  <TotalTime>275</TotalTime>
  <Words>2035</Words>
  <Application>Microsoft Office PowerPoint</Application>
  <PresentationFormat>Panorámica</PresentationFormat>
  <Paragraphs>204</Paragraphs>
  <Slides>36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Avenir Next LT Pro</vt:lpstr>
      <vt:lpstr>Calibri</vt:lpstr>
      <vt:lpstr>Tw Cen MT</vt:lpstr>
      <vt:lpstr>Wingdings</vt:lpstr>
      <vt:lpstr>ShapesVTI</vt:lpstr>
      <vt:lpstr>EVIDENCIA                  EN LA              PREVENCIÓN ESCOLAR</vt:lpstr>
      <vt:lpstr>INDICE</vt:lpstr>
      <vt:lpstr>¿Por qué hacer prevención de drogas en la escuela?</vt:lpstr>
      <vt:lpstr>LA RELACIÓN ENTRE EL CONSUMO DE DROGAS Y EL DESARROLLO CEREBRAL (Mora, 2006)</vt:lpstr>
      <vt:lpstr>EL MARCO DE LA EDUCACIÓN PARA LA SALUD</vt:lpstr>
      <vt:lpstr>REQUISITOS  PARA LA SALUD</vt:lpstr>
      <vt:lpstr>CONCEPTOS FUNDAMENTALES</vt:lpstr>
      <vt:lpstr>CONCEPTOS FUNDAMENTALES</vt:lpstr>
      <vt:lpstr>ESTRATEGIAS BÁSICAS PARA LA  PROMOCIÓN DE LA SALUD</vt:lpstr>
      <vt:lpstr>Presentación de PowerPoint</vt:lpstr>
      <vt:lpstr>Principios y componentes de la prevención escolar efectiva</vt:lpstr>
      <vt:lpstr>Lo que es y no es prevención</vt:lpstr>
      <vt:lpstr>Qué es prevención de drogas en la escuela</vt:lpstr>
      <vt:lpstr>Qué NO es prevención de drogas en la escuela</vt:lpstr>
      <vt:lpstr>OBJETIVOS QUE SE PRETENDEN CONSEGUIR CON LA PREVENCIÓN DE LAS DROGODEPENDENCIAS</vt:lpstr>
      <vt:lpstr>OBJETIVOS QUE SE PRETENDEN CONSEGUIR CON LA PREVENCIÓN DE LAS DROGODEPENDENCIAS</vt:lpstr>
      <vt:lpstr>Los factores de riesgo y de protección</vt:lpstr>
      <vt:lpstr>FACTORES DE RIESGO Y DE PROTECCIÓN</vt:lpstr>
      <vt:lpstr>Presentación de PowerPoint</vt:lpstr>
      <vt:lpstr>FACTORES DE RIESGO Y DE PROTECCIÓN</vt:lpstr>
      <vt:lpstr>FACTORES DE RIESGO Y DE PROTECCIÓN</vt:lpstr>
      <vt:lpstr>Hechos bien asentados en la prevención escolar</vt:lpstr>
      <vt:lpstr>Presentación de PowerPoint</vt:lpstr>
      <vt:lpstr>Componentes de un programa de influencia social y entrenamiento en habilidades para la vida.</vt:lpstr>
      <vt:lpstr>Componentes de un programa de influencia social y entrenamiento en habilidades para la vida.</vt:lpstr>
      <vt:lpstr>Componentes de un programa de influencia social y entrenamiento en habilidades para la vida.</vt:lpstr>
      <vt:lpstr>Elementos de un programa preventivos  eficaz en la escuela</vt:lpstr>
      <vt:lpstr>La prevención en las distintas etapas educativas</vt:lpstr>
      <vt:lpstr>CUÁNDO HACER PREVENCIÓN</vt:lpstr>
      <vt:lpstr>Eficacia de los programas preventivos escolares</vt:lpstr>
      <vt:lpstr>Presentación de PowerPoint</vt:lpstr>
      <vt:lpstr>Los programas preventivos son eficaces para:</vt:lpstr>
      <vt:lpstr>EFECTOS IATROGÉNICOS</vt:lpstr>
      <vt:lpstr>LA PREVENCIÓN ES COSTE-EFICIENTE</vt:lpstr>
      <vt:lpstr>CONCLUSIÓN 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PREVENCIÓN EN EL ENTORNO EDUCATIVO</dc:title>
  <dc:creator>BECOÑA IGLESIAS ELISARDO</dc:creator>
  <cp:lastModifiedBy>BECOÑA IGLESIAS ELISARDO</cp:lastModifiedBy>
  <cp:revision>7</cp:revision>
  <dcterms:created xsi:type="dcterms:W3CDTF">2022-05-28T10:58:25Z</dcterms:created>
  <dcterms:modified xsi:type="dcterms:W3CDTF">2023-09-14T14:43:55Z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