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0070B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70B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70B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70B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2784" y="1552373"/>
            <a:ext cx="3475354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0070B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4150" y="2364771"/>
            <a:ext cx="5998845" cy="417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31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Relationship Id="rId4" Type="http://schemas.openxmlformats.org/officeDocument/2006/relationships/image" Target="../media/image4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772668"/>
            <a:ext cx="10692765" cy="6014085"/>
          </a:xfrm>
          <a:custGeom>
            <a:avLst/>
            <a:gdLst/>
            <a:ahLst/>
            <a:cxnLst/>
            <a:rect l="l" t="t" r="r" b="b"/>
            <a:pathLst>
              <a:path w="10692765" h="6014084">
                <a:moveTo>
                  <a:pt x="10692384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6013703"/>
                </a:lnTo>
                <a:close/>
              </a:path>
            </a:pathLst>
          </a:custGeom>
          <a:solidFill>
            <a:srgbClr val="1F4D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615" y="1131884"/>
            <a:ext cx="5158740" cy="2046605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ts val="5375"/>
              </a:lnSpc>
              <a:spcBef>
                <a:spcPts val="140"/>
              </a:spcBef>
            </a:pPr>
            <a:r>
              <a:rPr dirty="0" sz="4700" spc="150">
                <a:solidFill>
                  <a:srgbClr val="FFFFFF"/>
                </a:solidFill>
              </a:rPr>
              <a:t>LA</a:t>
            </a:r>
            <a:r>
              <a:rPr dirty="0" sz="4700" spc="155">
                <a:solidFill>
                  <a:srgbClr val="FFFFFF"/>
                </a:solidFill>
              </a:rPr>
              <a:t> </a:t>
            </a:r>
            <a:r>
              <a:rPr dirty="0" sz="4700" spc="295">
                <a:solidFill>
                  <a:srgbClr val="FFFFFF"/>
                </a:solidFill>
              </a:rPr>
              <a:t>PREVECIÓN</a:t>
            </a:r>
            <a:endParaRPr sz="4700"/>
          </a:p>
          <a:p>
            <a:pPr marL="1339850" marR="5080" indent="42545">
              <a:lnSpc>
                <a:spcPts val="5110"/>
              </a:lnSpc>
              <a:spcBef>
                <a:spcPts val="345"/>
              </a:spcBef>
            </a:pPr>
            <a:r>
              <a:rPr dirty="0" sz="4700" spc="370">
                <a:solidFill>
                  <a:srgbClr val="FFFFFF"/>
                </a:solidFill>
              </a:rPr>
              <a:t>ADICCIONES </a:t>
            </a:r>
            <a:r>
              <a:rPr dirty="0" sz="4700" spc="705">
                <a:solidFill>
                  <a:srgbClr val="FFFFFF"/>
                </a:solidFill>
              </a:rPr>
              <a:t>O</a:t>
            </a:r>
            <a:r>
              <a:rPr dirty="0" sz="4700" spc="90">
                <a:solidFill>
                  <a:srgbClr val="FFFFFF"/>
                </a:solidFill>
              </a:rPr>
              <a:t> </a:t>
            </a:r>
            <a:r>
              <a:rPr dirty="0" sz="4700" spc="360">
                <a:solidFill>
                  <a:srgbClr val="FFFFFF"/>
                </a:solidFill>
              </a:rPr>
              <a:t>CIENCIA</a:t>
            </a:r>
            <a:endParaRPr sz="4700"/>
          </a:p>
        </p:txBody>
      </p:sp>
      <p:sp>
        <p:nvSpPr>
          <p:cNvPr id="4" name="object 4" descr=""/>
          <p:cNvSpPr txBox="1"/>
          <p:nvPr/>
        </p:nvSpPr>
        <p:spPr>
          <a:xfrm>
            <a:off x="1446162" y="1826514"/>
            <a:ext cx="2121535" cy="304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96520">
              <a:lnSpc>
                <a:spcPts val="5160"/>
              </a:lnSpc>
            </a:pPr>
            <a:r>
              <a:rPr dirty="0" sz="4700" spc="29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dirty="0" sz="4700" spc="130">
                <a:solidFill>
                  <a:srgbClr val="FFFFFF"/>
                </a:solidFill>
                <a:latin typeface="Cambria"/>
                <a:cs typeface="Cambria"/>
              </a:rPr>
              <a:t> LAS</a:t>
            </a:r>
            <a:endParaRPr sz="4700">
              <a:latin typeface="Cambria"/>
              <a:cs typeface="Cambria"/>
            </a:endParaRPr>
          </a:p>
          <a:p>
            <a:pPr algn="r">
              <a:lnSpc>
                <a:spcPts val="5375"/>
              </a:lnSpc>
            </a:pPr>
            <a:r>
              <a:rPr dirty="0" sz="4700" spc="625">
                <a:solidFill>
                  <a:srgbClr val="FFFFFF"/>
                </a:solidFill>
                <a:latin typeface="Cambria"/>
                <a:cs typeface="Cambria"/>
              </a:rPr>
              <a:t>COM</a:t>
            </a:r>
            <a:endParaRPr sz="4700">
              <a:latin typeface="Cambria"/>
              <a:cs typeface="Cambria"/>
            </a:endParaRPr>
          </a:p>
          <a:p>
            <a:pPr marL="1074420" marR="34925" indent="272415">
              <a:lnSpc>
                <a:spcPct val="125200"/>
              </a:lnSpc>
              <a:spcBef>
                <a:spcPts val="4004"/>
              </a:spcBef>
            </a:pPr>
            <a:r>
              <a:rPr dirty="0" sz="2100" spc="-70">
                <a:solidFill>
                  <a:srgbClr val="FFFFFF"/>
                </a:solidFill>
                <a:latin typeface="Tahoma"/>
                <a:cs typeface="Tahoma"/>
              </a:rPr>
              <a:t>Dr.</a:t>
            </a:r>
            <a:r>
              <a:rPr dirty="0" sz="21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Tahoma"/>
                <a:cs typeface="Tahoma"/>
              </a:rPr>
              <a:t>Eli 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Catedrát</a:t>
            </a:r>
            <a:endParaRPr sz="2100">
              <a:latin typeface="Tahoma"/>
              <a:cs typeface="Tahoma"/>
            </a:endParaRPr>
          </a:p>
          <a:p>
            <a:pPr marL="626110">
              <a:lnSpc>
                <a:spcPct val="100000"/>
              </a:lnSpc>
              <a:spcBef>
                <a:spcPts val="625"/>
              </a:spcBef>
            </a:pP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Universidad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334767" y="3604259"/>
            <a:ext cx="4310380" cy="0"/>
          </a:xfrm>
          <a:custGeom>
            <a:avLst/>
            <a:gdLst/>
            <a:ahLst/>
            <a:cxnLst/>
            <a:rect l="l" t="t" r="r" b="b"/>
            <a:pathLst>
              <a:path w="4310380" h="0">
                <a:moveTo>
                  <a:pt x="0" y="0"/>
                </a:moveTo>
                <a:lnTo>
                  <a:pt x="4309871" y="0"/>
                </a:lnTo>
              </a:path>
            </a:pathLst>
          </a:custGeom>
          <a:ln w="1676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458157" y="3660092"/>
            <a:ext cx="2856230" cy="1226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7945" marR="5080" indent="-55880">
              <a:lnSpc>
                <a:spcPct val="125000"/>
              </a:lnSpc>
              <a:spcBef>
                <a:spcPts val="105"/>
              </a:spcBef>
            </a:pP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sardo</a:t>
            </a:r>
            <a:r>
              <a:rPr dirty="0" sz="21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Becoña 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Iglesias 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ico</a:t>
            </a:r>
            <a:r>
              <a:rPr dirty="0" sz="21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1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Psicología</a:t>
            </a:r>
            <a:r>
              <a:rPr dirty="0" sz="21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Clínica 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21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-5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46224" y="4553552"/>
            <a:ext cx="2700655" cy="32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antiago de 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Compostela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66900"/>
            <a:ext cx="3496056" cy="4919471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128515" y="772668"/>
            <a:ext cx="6563995" cy="6014085"/>
            <a:chOff x="4128515" y="772668"/>
            <a:chExt cx="6563995" cy="601408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8515" y="4468368"/>
              <a:ext cx="3275075" cy="23180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8079" y="772668"/>
              <a:ext cx="3194304" cy="310895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6164579" y="5340096"/>
            <a:ext cx="4352925" cy="1303020"/>
          </a:xfrm>
          <a:prstGeom prst="rect">
            <a:avLst/>
          </a:prstGeom>
          <a:solidFill>
            <a:srgbClr val="4472C3"/>
          </a:solidFill>
          <a:ln w="10667">
            <a:solidFill>
              <a:srgbClr val="162B50"/>
            </a:solidFill>
          </a:ln>
        </p:spPr>
        <p:txBody>
          <a:bodyPr wrap="square" lIns="0" tIns="103505" rIns="0" bIns="0" rtlCol="0" vert="horz">
            <a:spAutoFit/>
          </a:bodyPr>
          <a:lstStyle/>
          <a:p>
            <a:pPr algn="ctr" marL="1333500" marR="1327150">
              <a:lnSpc>
                <a:spcPct val="100000"/>
              </a:lnSpc>
              <a:spcBef>
                <a:spcPts val="815"/>
              </a:spcBef>
            </a:pPr>
            <a:r>
              <a:rPr dirty="0" sz="1750">
                <a:solidFill>
                  <a:srgbClr val="FFBF00"/>
                </a:solidFill>
                <a:latin typeface="Calibri"/>
                <a:cs typeface="Calibri"/>
              </a:rPr>
              <a:t>Curso</a:t>
            </a:r>
            <a:r>
              <a:rPr dirty="0" sz="1750" spc="-55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BF00"/>
                </a:solidFill>
                <a:latin typeface="Calibri"/>
                <a:cs typeface="Calibri"/>
              </a:rPr>
              <a:t>online </a:t>
            </a:r>
            <a:r>
              <a:rPr dirty="0" sz="1750">
                <a:solidFill>
                  <a:srgbClr val="FFBF00"/>
                </a:solidFill>
                <a:latin typeface="Calibri"/>
                <a:cs typeface="Calibri"/>
              </a:rPr>
              <a:t>Actualización</a:t>
            </a:r>
            <a:r>
              <a:rPr dirty="0" sz="1750" spc="-1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BF00"/>
                </a:solidFill>
                <a:latin typeface="Calibri"/>
                <a:cs typeface="Calibri"/>
              </a:rPr>
              <a:t>de</a:t>
            </a:r>
            <a:r>
              <a:rPr dirty="0" sz="1750" spc="-15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FFBF00"/>
                </a:solidFill>
                <a:latin typeface="Calibri"/>
                <a:cs typeface="Calibri"/>
              </a:rPr>
              <a:t>la</a:t>
            </a:r>
            <a:endParaRPr sz="1750">
              <a:latin typeface="Calibri"/>
              <a:cs typeface="Calibri"/>
            </a:endParaRPr>
          </a:p>
          <a:p>
            <a:pPr algn="ctr" marL="796925" marR="790575">
              <a:lnSpc>
                <a:spcPts val="2110"/>
              </a:lnSpc>
              <a:spcBef>
                <a:spcPts val="65"/>
              </a:spcBef>
            </a:pPr>
            <a:r>
              <a:rPr dirty="0" sz="1750">
                <a:solidFill>
                  <a:srgbClr val="FFBF00"/>
                </a:solidFill>
                <a:latin typeface="Calibri"/>
                <a:cs typeface="Calibri"/>
              </a:rPr>
              <a:t>prevención</a:t>
            </a:r>
            <a:r>
              <a:rPr dirty="0" sz="1750" spc="-4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BF00"/>
                </a:solidFill>
                <a:latin typeface="Calibri"/>
                <a:cs typeface="Calibri"/>
              </a:rPr>
              <a:t>de</a:t>
            </a:r>
            <a:r>
              <a:rPr dirty="0" sz="1750" spc="-5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BF00"/>
                </a:solidFill>
                <a:latin typeface="Calibri"/>
                <a:cs typeface="Calibri"/>
              </a:rPr>
              <a:t>adicciones</a:t>
            </a:r>
            <a:r>
              <a:rPr dirty="0" sz="1750" spc="-1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FFBF00"/>
                </a:solidFill>
                <a:latin typeface="Calibri"/>
                <a:cs typeface="Calibri"/>
              </a:rPr>
              <a:t>local </a:t>
            </a:r>
            <a:r>
              <a:rPr dirty="0" sz="1750">
                <a:solidFill>
                  <a:srgbClr val="FFBF00"/>
                </a:solidFill>
                <a:latin typeface="Calibri"/>
                <a:cs typeface="Calibri"/>
              </a:rPr>
              <a:t>Programa</a:t>
            </a:r>
            <a:r>
              <a:rPr dirty="0" sz="1750" spc="-95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FFBF00"/>
                </a:solidFill>
                <a:latin typeface="Calibri"/>
                <a:cs typeface="Calibri"/>
              </a:rPr>
              <a:t>ARGOS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99959" y="3732276"/>
            <a:ext cx="1911095" cy="16123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2668"/>
            <a:ext cx="10692765" cy="6014085"/>
            <a:chOff x="0" y="772668"/>
            <a:chExt cx="10692765" cy="60140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2668"/>
              <a:ext cx="10692384" cy="601370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56972" y="861059"/>
              <a:ext cx="10535920" cy="2969260"/>
            </a:xfrm>
            <a:custGeom>
              <a:avLst/>
              <a:gdLst/>
              <a:ahLst/>
              <a:cxnLst/>
              <a:rect l="l" t="t" r="r" b="b"/>
              <a:pathLst>
                <a:path w="10535920" h="2969260">
                  <a:moveTo>
                    <a:pt x="2310384" y="658368"/>
                  </a:moveTo>
                  <a:lnTo>
                    <a:pt x="0" y="658368"/>
                  </a:lnTo>
                  <a:lnTo>
                    <a:pt x="0" y="2968752"/>
                  </a:lnTo>
                  <a:lnTo>
                    <a:pt x="2310384" y="2968752"/>
                  </a:lnTo>
                  <a:lnTo>
                    <a:pt x="2310384" y="658368"/>
                  </a:lnTo>
                  <a:close/>
                </a:path>
                <a:path w="10535920" h="2969260">
                  <a:moveTo>
                    <a:pt x="3765791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3765791" y="624840"/>
                  </a:lnTo>
                  <a:lnTo>
                    <a:pt x="3765791" y="0"/>
                  </a:lnTo>
                  <a:close/>
                </a:path>
                <a:path w="10535920" h="2969260">
                  <a:moveTo>
                    <a:pt x="10535412" y="0"/>
                  </a:moveTo>
                  <a:lnTo>
                    <a:pt x="3765804" y="0"/>
                  </a:lnTo>
                  <a:lnTo>
                    <a:pt x="3765804" y="624840"/>
                  </a:lnTo>
                  <a:lnTo>
                    <a:pt x="10535412" y="624840"/>
                  </a:lnTo>
                  <a:lnTo>
                    <a:pt x="10535412" y="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7356" y="1502663"/>
              <a:ext cx="8225028" cy="23271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6971" y="3829811"/>
              <a:ext cx="2310765" cy="2956560"/>
            </a:xfrm>
            <a:custGeom>
              <a:avLst/>
              <a:gdLst/>
              <a:ahLst/>
              <a:cxnLst/>
              <a:rect l="l" t="t" r="r" b="b"/>
              <a:pathLst>
                <a:path w="2310765" h="2956559">
                  <a:moveTo>
                    <a:pt x="2310384" y="2956559"/>
                  </a:moveTo>
                  <a:lnTo>
                    <a:pt x="0" y="2956559"/>
                  </a:lnTo>
                  <a:lnTo>
                    <a:pt x="0" y="0"/>
                  </a:lnTo>
                  <a:lnTo>
                    <a:pt x="2310384" y="0"/>
                  </a:lnTo>
                  <a:lnTo>
                    <a:pt x="2310384" y="295655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7356" y="3829811"/>
              <a:ext cx="8225028" cy="295655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1638" y="854963"/>
              <a:ext cx="10541000" cy="5931535"/>
            </a:xfrm>
            <a:custGeom>
              <a:avLst/>
              <a:gdLst/>
              <a:ahLst/>
              <a:cxnLst/>
              <a:rect l="l" t="t" r="r" b="b"/>
              <a:pathLst>
                <a:path w="10541000" h="5931534">
                  <a:moveTo>
                    <a:pt x="10540746" y="0"/>
                  </a:moveTo>
                  <a:lnTo>
                    <a:pt x="10535412" y="0"/>
                  </a:lnTo>
                  <a:lnTo>
                    <a:pt x="10535412" y="762"/>
                  </a:lnTo>
                  <a:lnTo>
                    <a:pt x="10535412" y="11430"/>
                  </a:lnTo>
                  <a:lnTo>
                    <a:pt x="10535412" y="5927610"/>
                  </a:lnTo>
                  <a:lnTo>
                    <a:pt x="3776472" y="5927610"/>
                  </a:lnTo>
                  <a:lnTo>
                    <a:pt x="3776472" y="4798326"/>
                  </a:lnTo>
                  <a:lnTo>
                    <a:pt x="10535412" y="4798326"/>
                  </a:lnTo>
                  <a:lnTo>
                    <a:pt x="10535412" y="4787658"/>
                  </a:lnTo>
                  <a:lnTo>
                    <a:pt x="3776472" y="4787658"/>
                  </a:lnTo>
                  <a:lnTo>
                    <a:pt x="3776472" y="3659898"/>
                  </a:lnTo>
                  <a:lnTo>
                    <a:pt x="10535412" y="3659898"/>
                  </a:lnTo>
                  <a:lnTo>
                    <a:pt x="10535412" y="3649230"/>
                  </a:lnTo>
                  <a:lnTo>
                    <a:pt x="3776472" y="3649230"/>
                  </a:lnTo>
                  <a:lnTo>
                    <a:pt x="3776472" y="2980182"/>
                  </a:lnTo>
                  <a:lnTo>
                    <a:pt x="10535412" y="2980182"/>
                  </a:lnTo>
                  <a:lnTo>
                    <a:pt x="10535412" y="2969514"/>
                  </a:lnTo>
                  <a:lnTo>
                    <a:pt x="3776472" y="2969514"/>
                  </a:lnTo>
                  <a:lnTo>
                    <a:pt x="3776472" y="2300490"/>
                  </a:lnTo>
                  <a:lnTo>
                    <a:pt x="10535412" y="2300490"/>
                  </a:lnTo>
                  <a:lnTo>
                    <a:pt x="10535412" y="2289822"/>
                  </a:lnTo>
                  <a:lnTo>
                    <a:pt x="3776472" y="2289822"/>
                  </a:lnTo>
                  <a:lnTo>
                    <a:pt x="3776472" y="1331226"/>
                  </a:lnTo>
                  <a:lnTo>
                    <a:pt x="10535412" y="1331226"/>
                  </a:lnTo>
                  <a:lnTo>
                    <a:pt x="10535412" y="1320558"/>
                  </a:lnTo>
                  <a:lnTo>
                    <a:pt x="3776472" y="1320558"/>
                  </a:lnTo>
                  <a:lnTo>
                    <a:pt x="3776472" y="664464"/>
                  </a:lnTo>
                  <a:lnTo>
                    <a:pt x="10535412" y="664464"/>
                  </a:lnTo>
                  <a:lnTo>
                    <a:pt x="10535412" y="630936"/>
                  </a:lnTo>
                  <a:lnTo>
                    <a:pt x="3776472" y="630936"/>
                  </a:lnTo>
                  <a:lnTo>
                    <a:pt x="3776472" y="11430"/>
                  </a:lnTo>
                  <a:lnTo>
                    <a:pt x="10535412" y="11430"/>
                  </a:lnTo>
                  <a:lnTo>
                    <a:pt x="10535412" y="762"/>
                  </a:lnTo>
                  <a:lnTo>
                    <a:pt x="3776472" y="762"/>
                  </a:lnTo>
                  <a:lnTo>
                    <a:pt x="3776472" y="0"/>
                  </a:lnTo>
                  <a:lnTo>
                    <a:pt x="3765804" y="0"/>
                  </a:lnTo>
                  <a:lnTo>
                    <a:pt x="3765804" y="5927610"/>
                  </a:lnTo>
                  <a:lnTo>
                    <a:pt x="2321052" y="5927610"/>
                  </a:lnTo>
                  <a:lnTo>
                    <a:pt x="2321052" y="4798326"/>
                  </a:lnTo>
                  <a:lnTo>
                    <a:pt x="3765804" y="4798326"/>
                  </a:lnTo>
                  <a:lnTo>
                    <a:pt x="3765804" y="4787658"/>
                  </a:lnTo>
                  <a:lnTo>
                    <a:pt x="2321052" y="4787658"/>
                  </a:lnTo>
                  <a:lnTo>
                    <a:pt x="2321052" y="3659898"/>
                  </a:lnTo>
                  <a:lnTo>
                    <a:pt x="3765804" y="3659898"/>
                  </a:lnTo>
                  <a:lnTo>
                    <a:pt x="3765804" y="3649230"/>
                  </a:lnTo>
                  <a:lnTo>
                    <a:pt x="2321052" y="3649230"/>
                  </a:lnTo>
                  <a:lnTo>
                    <a:pt x="2321052" y="2980182"/>
                  </a:lnTo>
                  <a:lnTo>
                    <a:pt x="3765804" y="2980182"/>
                  </a:lnTo>
                  <a:lnTo>
                    <a:pt x="3765804" y="2969514"/>
                  </a:lnTo>
                  <a:lnTo>
                    <a:pt x="2321052" y="2969514"/>
                  </a:lnTo>
                  <a:lnTo>
                    <a:pt x="2321052" y="2300490"/>
                  </a:lnTo>
                  <a:lnTo>
                    <a:pt x="3765804" y="2300490"/>
                  </a:lnTo>
                  <a:lnTo>
                    <a:pt x="3765804" y="2289822"/>
                  </a:lnTo>
                  <a:lnTo>
                    <a:pt x="2321052" y="2289822"/>
                  </a:lnTo>
                  <a:lnTo>
                    <a:pt x="2321052" y="1331226"/>
                  </a:lnTo>
                  <a:lnTo>
                    <a:pt x="3765804" y="1331226"/>
                  </a:lnTo>
                  <a:lnTo>
                    <a:pt x="3765804" y="1320558"/>
                  </a:lnTo>
                  <a:lnTo>
                    <a:pt x="2321052" y="1320558"/>
                  </a:lnTo>
                  <a:lnTo>
                    <a:pt x="2321052" y="664464"/>
                  </a:lnTo>
                  <a:lnTo>
                    <a:pt x="3765804" y="664464"/>
                  </a:lnTo>
                  <a:lnTo>
                    <a:pt x="3765804" y="630936"/>
                  </a:lnTo>
                  <a:lnTo>
                    <a:pt x="2321052" y="630936"/>
                  </a:lnTo>
                  <a:lnTo>
                    <a:pt x="2321052" y="11430"/>
                  </a:lnTo>
                  <a:lnTo>
                    <a:pt x="3765804" y="11430"/>
                  </a:lnTo>
                  <a:lnTo>
                    <a:pt x="3765804" y="762"/>
                  </a:lnTo>
                  <a:lnTo>
                    <a:pt x="2321052" y="762"/>
                  </a:lnTo>
                  <a:lnTo>
                    <a:pt x="2321052" y="0"/>
                  </a:lnTo>
                  <a:lnTo>
                    <a:pt x="2310384" y="0"/>
                  </a:lnTo>
                  <a:lnTo>
                    <a:pt x="2310384" y="1320558"/>
                  </a:lnTo>
                  <a:lnTo>
                    <a:pt x="2309622" y="1320558"/>
                  </a:lnTo>
                  <a:lnTo>
                    <a:pt x="2309622" y="1331226"/>
                  </a:lnTo>
                  <a:lnTo>
                    <a:pt x="2310384" y="1331226"/>
                  </a:lnTo>
                  <a:lnTo>
                    <a:pt x="2310384" y="2289822"/>
                  </a:lnTo>
                  <a:lnTo>
                    <a:pt x="2309622" y="2289822"/>
                  </a:lnTo>
                  <a:lnTo>
                    <a:pt x="2309622" y="2300490"/>
                  </a:lnTo>
                  <a:lnTo>
                    <a:pt x="2310384" y="2300490"/>
                  </a:lnTo>
                  <a:lnTo>
                    <a:pt x="2310384" y="2969514"/>
                  </a:lnTo>
                  <a:lnTo>
                    <a:pt x="2310384" y="2980182"/>
                  </a:lnTo>
                  <a:lnTo>
                    <a:pt x="2310384" y="3649230"/>
                  </a:lnTo>
                  <a:lnTo>
                    <a:pt x="2309622" y="3649230"/>
                  </a:lnTo>
                  <a:lnTo>
                    <a:pt x="2309622" y="3659898"/>
                  </a:lnTo>
                  <a:lnTo>
                    <a:pt x="2310384" y="3659898"/>
                  </a:lnTo>
                  <a:lnTo>
                    <a:pt x="2310384" y="4787658"/>
                  </a:lnTo>
                  <a:lnTo>
                    <a:pt x="2309622" y="4787658"/>
                  </a:lnTo>
                  <a:lnTo>
                    <a:pt x="2309622" y="4798326"/>
                  </a:lnTo>
                  <a:lnTo>
                    <a:pt x="2310384" y="4798326"/>
                  </a:lnTo>
                  <a:lnTo>
                    <a:pt x="2310384" y="5927610"/>
                  </a:lnTo>
                  <a:lnTo>
                    <a:pt x="10668" y="5927610"/>
                  </a:lnTo>
                  <a:lnTo>
                    <a:pt x="10668" y="2980182"/>
                  </a:lnTo>
                  <a:lnTo>
                    <a:pt x="2310384" y="2980182"/>
                  </a:lnTo>
                  <a:lnTo>
                    <a:pt x="2310384" y="2969514"/>
                  </a:lnTo>
                  <a:lnTo>
                    <a:pt x="10668" y="2969514"/>
                  </a:lnTo>
                  <a:lnTo>
                    <a:pt x="10668" y="664464"/>
                  </a:lnTo>
                  <a:lnTo>
                    <a:pt x="2310384" y="664464"/>
                  </a:lnTo>
                  <a:lnTo>
                    <a:pt x="2310384" y="630936"/>
                  </a:lnTo>
                  <a:lnTo>
                    <a:pt x="10668" y="630936"/>
                  </a:lnTo>
                  <a:lnTo>
                    <a:pt x="10668" y="11430"/>
                  </a:lnTo>
                  <a:lnTo>
                    <a:pt x="2310384" y="11430"/>
                  </a:lnTo>
                  <a:lnTo>
                    <a:pt x="2310384" y="762"/>
                  </a:lnTo>
                  <a:lnTo>
                    <a:pt x="10668" y="762"/>
                  </a:lnTo>
                  <a:lnTo>
                    <a:pt x="10668" y="0"/>
                  </a:lnTo>
                  <a:lnTo>
                    <a:pt x="0" y="0"/>
                  </a:lnTo>
                  <a:lnTo>
                    <a:pt x="0" y="5931408"/>
                  </a:lnTo>
                  <a:lnTo>
                    <a:pt x="762" y="5931408"/>
                  </a:lnTo>
                  <a:lnTo>
                    <a:pt x="10668" y="5931408"/>
                  </a:lnTo>
                  <a:lnTo>
                    <a:pt x="10540746" y="5931408"/>
                  </a:lnTo>
                  <a:lnTo>
                    <a:pt x="10540746" y="5927610"/>
                  </a:lnTo>
                  <a:lnTo>
                    <a:pt x="10540746" y="762"/>
                  </a:lnTo>
                  <a:lnTo>
                    <a:pt x="105407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954234" y="840702"/>
            <a:ext cx="96139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Definición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97312" y="822732"/>
            <a:ext cx="1052830" cy="595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Tipos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prevención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88509" y="840702"/>
            <a:ext cx="2047239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Conceptualización</a:t>
            </a:r>
            <a:r>
              <a:rPr dirty="0" sz="175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de: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54234" y="1464386"/>
            <a:ext cx="6008370" cy="595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</a:pPr>
            <a:r>
              <a:rPr dirty="0" sz="1750">
                <a:latin typeface="Calibri"/>
                <a:cs typeface="Calibri"/>
              </a:rPr>
              <a:t>Se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interviene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antes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que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surja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problema.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Tiene como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objetivo </a:t>
            </a:r>
            <a:r>
              <a:rPr dirty="0" sz="1750">
                <a:latin typeface="Calibri"/>
                <a:cs typeface="Calibri"/>
              </a:rPr>
              <a:t>impedir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 surgimiento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del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problema.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97312" y="1482356"/>
            <a:ext cx="79121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latin typeface="Calibri"/>
                <a:cs typeface="Calibri"/>
              </a:rPr>
              <a:t>Primaria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8509" y="1482356"/>
            <a:ext cx="129667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Caplan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(1980)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954234" y="2144065"/>
            <a:ext cx="6511925" cy="595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</a:pPr>
            <a:r>
              <a:rPr dirty="0" sz="1750">
                <a:latin typeface="Calibri"/>
                <a:cs typeface="Calibri"/>
              </a:rPr>
              <a:t>El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objetivo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es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localizar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y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tratar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lo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antes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posible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problema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cuya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génesis </a:t>
            </a:r>
            <a:r>
              <a:rPr dirty="0" sz="1750">
                <a:latin typeface="Calibri"/>
                <a:cs typeface="Calibri"/>
              </a:rPr>
              <a:t>no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ha podido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ser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impedida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con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las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medidas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prevención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primaria.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497312" y="2162035"/>
            <a:ext cx="102870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latin typeface="Calibri"/>
                <a:cs typeface="Calibri"/>
              </a:rPr>
              <a:t>Secundaria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954234" y="3113391"/>
            <a:ext cx="6280785" cy="595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</a:pPr>
            <a:r>
              <a:rPr dirty="0" sz="1750">
                <a:latin typeface="Calibri"/>
                <a:cs typeface="Calibri"/>
              </a:rPr>
              <a:t>Se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lleva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cabo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una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vez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que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problema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ha aparecido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y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su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objetivo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es </a:t>
            </a:r>
            <a:r>
              <a:rPr dirty="0" sz="1750">
                <a:latin typeface="Calibri"/>
                <a:cs typeface="Calibri"/>
              </a:rPr>
              <a:t>evitar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complicaciones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y</a:t>
            </a:r>
            <a:r>
              <a:rPr dirty="0" sz="1750" spc="-10">
                <a:latin typeface="Calibri"/>
                <a:cs typeface="Calibri"/>
              </a:rPr>
              <a:t> recaídas.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497312" y="3131361"/>
            <a:ext cx="78867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20">
                <a:latin typeface="Calibri"/>
                <a:cs typeface="Calibri"/>
              </a:rPr>
              <a:t>Terciaria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954234" y="3793070"/>
            <a:ext cx="6527800" cy="595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</a:pPr>
            <a:r>
              <a:rPr dirty="0" sz="1750">
                <a:latin typeface="Calibri"/>
                <a:cs typeface="Calibri"/>
              </a:rPr>
              <a:t>Es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aquella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que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dirigida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todo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grupo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diana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sin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distinción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(ej.,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chicos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12 a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14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años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edad).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497312" y="3811040"/>
            <a:ext cx="86677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latin typeface="Calibri"/>
                <a:cs typeface="Calibri"/>
              </a:rPr>
              <a:t>Universal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88509" y="3811040"/>
            <a:ext cx="136080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Gordon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(1987)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954234" y="4471229"/>
            <a:ext cx="6669405" cy="882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7100"/>
              </a:lnSpc>
              <a:spcBef>
                <a:spcPts val="95"/>
              </a:spcBef>
            </a:pPr>
            <a:r>
              <a:rPr dirty="0" sz="1750">
                <a:latin typeface="Calibri"/>
                <a:cs typeface="Calibri"/>
              </a:rPr>
              <a:t>Es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aquella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que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dirigida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un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subgrupo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población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diana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que</a:t>
            </a:r>
            <a:r>
              <a:rPr dirty="0" sz="1750" spc="-10">
                <a:latin typeface="Calibri"/>
                <a:cs typeface="Calibri"/>
              </a:rPr>
              <a:t> tienen </a:t>
            </a:r>
            <a:r>
              <a:rPr dirty="0" sz="1750">
                <a:latin typeface="Calibri"/>
                <a:cs typeface="Calibri"/>
              </a:rPr>
              <a:t>un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riesgo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mayor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ser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consumidores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que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promedio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las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personas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35">
                <a:latin typeface="Calibri"/>
                <a:cs typeface="Calibri"/>
              </a:rPr>
              <a:t>de </a:t>
            </a:r>
            <a:r>
              <a:rPr dirty="0" sz="1750">
                <a:latin typeface="Calibri"/>
                <a:cs typeface="Calibri"/>
              </a:rPr>
              <a:t>esa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edad.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dirige,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por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tanto,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grupos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 </a:t>
            </a:r>
            <a:r>
              <a:rPr dirty="0" sz="1750" spc="-10">
                <a:latin typeface="Calibri"/>
                <a:cs typeface="Calibri"/>
              </a:rPr>
              <a:t>riesgo.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497312" y="4489199"/>
            <a:ext cx="826769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latin typeface="Calibri"/>
                <a:cs typeface="Calibri"/>
              </a:rPr>
              <a:t>Selectiva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954234" y="5611018"/>
            <a:ext cx="6450965" cy="8826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90"/>
              </a:spcBef>
            </a:pPr>
            <a:r>
              <a:rPr dirty="0" sz="1750">
                <a:latin typeface="Calibri"/>
                <a:cs typeface="Calibri"/>
              </a:rPr>
              <a:t>Es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aquella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que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va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dirigida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 un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subgrupo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concreto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comunidad</a:t>
            </a:r>
            <a:r>
              <a:rPr dirty="0" sz="1750" spc="-25">
                <a:latin typeface="Calibri"/>
                <a:cs typeface="Calibri"/>
              </a:rPr>
              <a:t> que </a:t>
            </a:r>
            <a:r>
              <a:rPr dirty="0" sz="1750">
                <a:latin typeface="Calibri"/>
                <a:cs typeface="Calibri"/>
              </a:rPr>
              <a:t>suelen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ser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consumidores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drogas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que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tienen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problemas</a:t>
            </a:r>
            <a:r>
              <a:rPr dirty="0" sz="1750" spc="-25">
                <a:latin typeface="Calibri"/>
                <a:cs typeface="Calibri"/>
              </a:rPr>
              <a:t> de </a:t>
            </a:r>
            <a:r>
              <a:rPr dirty="0" sz="1750">
                <a:latin typeface="Calibri"/>
                <a:cs typeface="Calibri"/>
              </a:rPr>
              <a:t>comportamiento.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Se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dirige,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por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tanto,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individuos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alto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riesgo.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497312" y="5629097"/>
            <a:ext cx="79311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latin typeface="Calibri"/>
                <a:cs typeface="Calibri"/>
              </a:rPr>
              <a:t>Indicada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828" y="1352743"/>
            <a:ext cx="614489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100">
                <a:solidFill>
                  <a:srgbClr val="1F4D79"/>
                </a:solidFill>
              </a:rPr>
              <a:t>LA</a:t>
            </a:r>
            <a:r>
              <a:rPr dirty="0" sz="3500" spc="110">
                <a:solidFill>
                  <a:srgbClr val="1F4D79"/>
                </a:solidFill>
              </a:rPr>
              <a:t> </a:t>
            </a:r>
            <a:r>
              <a:rPr dirty="0" sz="3500" spc="200">
                <a:solidFill>
                  <a:srgbClr val="1F4D79"/>
                </a:solidFill>
              </a:rPr>
              <a:t>PREVENCIÓN</a:t>
            </a:r>
            <a:r>
              <a:rPr dirty="0" sz="3500" spc="105">
                <a:solidFill>
                  <a:srgbClr val="1F4D79"/>
                </a:solidFill>
              </a:rPr>
              <a:t> </a:t>
            </a:r>
            <a:r>
              <a:rPr dirty="0" sz="3500" spc="55">
                <a:solidFill>
                  <a:srgbClr val="1F4D79"/>
                </a:solidFill>
              </a:rPr>
              <a:t>AMBIENTAL</a:t>
            </a:r>
            <a:endParaRPr sz="3500"/>
          </a:p>
        </p:txBody>
      </p:sp>
      <p:sp>
        <p:nvSpPr>
          <p:cNvPr id="3" name="object 3" descr=""/>
          <p:cNvSpPr txBox="1"/>
          <p:nvPr/>
        </p:nvSpPr>
        <p:spPr>
          <a:xfrm>
            <a:off x="622807" y="2212293"/>
            <a:ext cx="7469505" cy="426656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13360" marR="5080" indent="-201295">
              <a:lnSpc>
                <a:spcPct val="80900"/>
              </a:lnSpc>
              <a:spcBef>
                <a:spcPts val="7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Las</a:t>
            </a:r>
            <a:r>
              <a:rPr dirty="0" sz="2600" spc="2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estrategias</a:t>
            </a:r>
            <a:r>
              <a:rPr dirty="0" sz="2600" spc="2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de</a:t>
            </a:r>
            <a:r>
              <a:rPr dirty="0" sz="2600" spc="1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prevención</a:t>
            </a:r>
            <a:r>
              <a:rPr dirty="0" sz="2600" spc="2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ambiental</a:t>
            </a:r>
            <a:r>
              <a:rPr dirty="0" sz="2600" spc="3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tienen</a:t>
            </a:r>
            <a:r>
              <a:rPr dirty="0" sz="2600" spc="1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001F60"/>
                </a:solidFill>
                <a:latin typeface="Calibri"/>
                <a:cs typeface="Calibri"/>
              </a:rPr>
              <a:t>por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objeto</a:t>
            </a:r>
            <a:r>
              <a:rPr dirty="0" sz="2600" spc="4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cambiar</a:t>
            </a:r>
            <a:r>
              <a:rPr dirty="0" sz="2600" spc="5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el</a:t>
            </a:r>
            <a:r>
              <a:rPr dirty="0" sz="2600" spc="1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entorno</a:t>
            </a:r>
            <a:r>
              <a:rPr dirty="0" sz="2600" spc="5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cultural,</a:t>
            </a:r>
            <a:r>
              <a:rPr dirty="0" sz="2600" spc="2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social,</a:t>
            </a:r>
            <a:r>
              <a:rPr dirty="0" sz="2600" spc="4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físico</a:t>
            </a:r>
            <a:r>
              <a:rPr dirty="0" sz="2600" spc="2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001F60"/>
                </a:solidFill>
                <a:latin typeface="Calibri"/>
                <a:cs typeface="Calibri"/>
              </a:rPr>
              <a:t>y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económico</a:t>
            </a:r>
            <a:r>
              <a:rPr dirty="0" sz="2600" spc="4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en</a:t>
            </a:r>
            <a:r>
              <a:rPr dirty="0" sz="2600" spc="2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el</a:t>
            </a:r>
            <a:r>
              <a:rPr dirty="0" sz="2600" spc="4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que</a:t>
            </a:r>
            <a:r>
              <a:rPr dirty="0" sz="2600" spc="2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las</a:t>
            </a:r>
            <a:r>
              <a:rPr dirty="0" sz="2600" spc="3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personas</a:t>
            </a:r>
            <a:r>
              <a:rPr dirty="0" sz="2600" spc="6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toman</a:t>
            </a:r>
            <a:r>
              <a:rPr dirty="0" sz="2600" spc="5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001F60"/>
                </a:solidFill>
                <a:latin typeface="Calibri"/>
                <a:cs typeface="Calibri"/>
              </a:rPr>
              <a:t>sus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decisiones</a:t>
            </a:r>
            <a:r>
              <a:rPr dirty="0" sz="2600" spc="3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sobre</a:t>
            </a:r>
            <a:r>
              <a:rPr dirty="0" sz="2600" spc="5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el</a:t>
            </a:r>
            <a:r>
              <a:rPr dirty="0" sz="2600" spc="2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consumo</a:t>
            </a:r>
            <a:r>
              <a:rPr dirty="0" sz="2600" spc="5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de</a:t>
            </a:r>
            <a:r>
              <a:rPr dirty="0" sz="2600" spc="2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drogas.</a:t>
            </a:r>
            <a:r>
              <a:rPr dirty="0" sz="2600" spc="6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01F60"/>
                </a:solidFill>
                <a:latin typeface="Calibri"/>
                <a:cs typeface="Calibri"/>
              </a:rPr>
              <a:t>Incluyen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medidas</a:t>
            </a:r>
            <a:r>
              <a:rPr dirty="0" sz="2600" spc="7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como</a:t>
            </a:r>
            <a:r>
              <a:rPr dirty="0" sz="2600" spc="3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la</a:t>
            </a:r>
            <a:r>
              <a:rPr dirty="0" sz="2600" spc="2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fijación</a:t>
            </a:r>
            <a:r>
              <a:rPr dirty="0" sz="2600" spc="6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de</a:t>
            </a:r>
            <a:r>
              <a:rPr dirty="0" sz="2600" spc="3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los</a:t>
            </a:r>
            <a:r>
              <a:rPr dirty="0" sz="2600" spc="4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precios</a:t>
            </a:r>
            <a:r>
              <a:rPr dirty="0" sz="2600" spc="4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del</a:t>
            </a:r>
            <a:r>
              <a:rPr dirty="0" sz="2600" spc="2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alcohol</a:t>
            </a:r>
            <a:r>
              <a:rPr dirty="0" sz="2600" spc="5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 spc="-50">
                <a:solidFill>
                  <a:srgbClr val="001F60"/>
                </a:solidFill>
                <a:latin typeface="Calibri"/>
                <a:cs typeface="Calibri"/>
              </a:rPr>
              <a:t>y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las</a:t>
            </a:r>
            <a:r>
              <a:rPr dirty="0" sz="2600" spc="2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prohibiciones</a:t>
            </a:r>
            <a:r>
              <a:rPr dirty="0" sz="2600" spc="8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de</a:t>
            </a:r>
            <a:r>
              <a:rPr dirty="0" sz="2600" spc="3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la</a:t>
            </a:r>
            <a:r>
              <a:rPr dirty="0" sz="2600" spc="3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publicidad</a:t>
            </a:r>
            <a:r>
              <a:rPr dirty="0" sz="2600" spc="7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y</a:t>
            </a:r>
            <a:r>
              <a:rPr dirty="0" sz="2600" spc="2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el</a:t>
            </a:r>
            <a:r>
              <a:rPr dirty="0" sz="2600" spc="5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consumo</a:t>
            </a:r>
            <a:r>
              <a:rPr dirty="0" sz="2600" spc="6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001F60"/>
                </a:solidFill>
                <a:latin typeface="Calibri"/>
                <a:cs typeface="Calibri"/>
              </a:rPr>
              <a:t>de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tabaco,</a:t>
            </a:r>
            <a:r>
              <a:rPr dirty="0" sz="2600" spc="2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de</a:t>
            </a:r>
            <a:r>
              <a:rPr dirty="0" sz="2600" spc="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cuya</a:t>
            </a:r>
            <a:r>
              <a:rPr dirty="0" sz="2600" spc="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eficacia hay</a:t>
            </a:r>
            <a:r>
              <a:rPr dirty="0" sz="2600" spc="2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pruebas</a:t>
            </a:r>
            <a:r>
              <a:rPr dirty="0" sz="2600" spc="2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claras.</a:t>
            </a:r>
            <a:r>
              <a:rPr dirty="0" sz="2600" spc="2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01F60"/>
                </a:solidFill>
                <a:latin typeface="Calibri"/>
                <a:cs typeface="Calibri"/>
              </a:rPr>
              <a:t>Otras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estrategias</a:t>
            </a:r>
            <a:r>
              <a:rPr dirty="0" sz="2600" spc="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aspiran a</a:t>
            </a:r>
            <a:r>
              <a:rPr dirty="0" sz="2600" spc="1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proporcionar</a:t>
            </a:r>
            <a:r>
              <a:rPr dirty="0" sz="2600" spc="7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entornos</a:t>
            </a:r>
            <a:r>
              <a:rPr dirty="0" sz="2600" spc="4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01F60"/>
                </a:solidFill>
                <a:latin typeface="Calibri"/>
                <a:cs typeface="Calibri"/>
              </a:rPr>
              <a:t>escolares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protectores,</a:t>
            </a:r>
            <a:r>
              <a:rPr dirty="0" sz="2600" spc="4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por</a:t>
            </a:r>
            <a:r>
              <a:rPr dirty="0" sz="2600" spc="5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ejemplo</a:t>
            </a:r>
            <a:r>
              <a:rPr dirty="0" sz="2600" spc="3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promoviendo</a:t>
            </a:r>
            <a:r>
              <a:rPr dirty="0" sz="2600" spc="8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un</a:t>
            </a:r>
            <a:r>
              <a:rPr dirty="0" sz="2600" spc="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01F60"/>
                </a:solidFill>
                <a:latin typeface="Calibri"/>
                <a:cs typeface="Calibri"/>
              </a:rPr>
              <a:t>ambiente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de</a:t>
            </a:r>
            <a:r>
              <a:rPr dirty="0" sz="2600" spc="3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aprendizaje</a:t>
            </a:r>
            <a:r>
              <a:rPr dirty="0" sz="2600" spc="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positivo</a:t>
            </a:r>
            <a:r>
              <a:rPr dirty="0" sz="2600" spc="3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y</a:t>
            </a:r>
            <a:r>
              <a:rPr dirty="0" sz="2600" spc="1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comprensivo,</a:t>
            </a:r>
            <a:r>
              <a:rPr dirty="0" sz="2600" spc="2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y</a:t>
            </a:r>
            <a:r>
              <a:rPr dirty="0" sz="2600" spc="1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01F60"/>
                </a:solidFill>
                <a:latin typeface="Calibri"/>
                <a:cs typeface="Calibri"/>
              </a:rPr>
              <a:t>enseñando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normas</a:t>
            </a:r>
            <a:r>
              <a:rPr dirty="0" sz="2600" spc="3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y</a:t>
            </a:r>
            <a:r>
              <a:rPr dirty="0" sz="2600" spc="3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valores</a:t>
            </a:r>
            <a:r>
              <a:rPr dirty="0" sz="2600" spc="3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1F60"/>
                </a:solidFill>
                <a:latin typeface="Calibri"/>
                <a:cs typeface="Calibri"/>
              </a:rPr>
              <a:t>de</a:t>
            </a:r>
            <a:r>
              <a:rPr dirty="0" sz="2600" spc="1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01F60"/>
                </a:solidFill>
                <a:latin typeface="Calibri"/>
                <a:cs typeface="Calibri"/>
              </a:rPr>
              <a:t>civismo.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1650" spc="-20">
                <a:solidFill>
                  <a:srgbClr val="001F60"/>
                </a:solidFill>
                <a:latin typeface="Calibri"/>
                <a:cs typeface="Calibri"/>
              </a:rPr>
              <a:t>OEDT,</a:t>
            </a:r>
            <a:r>
              <a:rPr dirty="0" sz="1650" spc="-65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dirty="0" sz="1650" spc="-20">
                <a:solidFill>
                  <a:srgbClr val="001F60"/>
                </a:solidFill>
                <a:latin typeface="Calibri"/>
                <a:cs typeface="Calibri"/>
              </a:rPr>
              <a:t>2017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301228" y="772668"/>
            <a:ext cx="2391410" cy="6014085"/>
            <a:chOff x="8301228" y="772668"/>
            <a:chExt cx="2391410" cy="6014085"/>
          </a:xfrm>
        </p:grpSpPr>
        <p:sp>
          <p:nvSpPr>
            <p:cNvPr id="5" name="object 5" descr=""/>
            <p:cNvSpPr/>
            <p:nvPr/>
          </p:nvSpPr>
          <p:spPr>
            <a:xfrm>
              <a:off x="8673083" y="772668"/>
              <a:ext cx="2019300" cy="6014085"/>
            </a:xfrm>
            <a:custGeom>
              <a:avLst/>
              <a:gdLst/>
              <a:ahLst/>
              <a:cxnLst/>
              <a:rect l="l" t="t" r="r" b="b"/>
              <a:pathLst>
                <a:path w="2019300" h="6014084">
                  <a:moveTo>
                    <a:pt x="0" y="6013703"/>
                  </a:moveTo>
                  <a:lnTo>
                    <a:pt x="2019300" y="6013703"/>
                  </a:lnTo>
                  <a:lnTo>
                    <a:pt x="2019300" y="0"/>
                  </a:lnTo>
                  <a:lnTo>
                    <a:pt x="0" y="0"/>
                  </a:lnTo>
                  <a:lnTo>
                    <a:pt x="0" y="6013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42376" y="772668"/>
              <a:ext cx="128270" cy="6014085"/>
            </a:xfrm>
            <a:custGeom>
              <a:avLst/>
              <a:gdLst/>
              <a:ahLst/>
              <a:cxnLst/>
              <a:rect l="l" t="t" r="r" b="b"/>
              <a:pathLst>
                <a:path w="128270" h="6014084">
                  <a:moveTo>
                    <a:pt x="128016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28016" y="0"/>
                  </a:lnTo>
                  <a:lnTo>
                    <a:pt x="128016" y="601370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470392" y="772668"/>
              <a:ext cx="86995" cy="6014085"/>
            </a:xfrm>
            <a:custGeom>
              <a:avLst/>
              <a:gdLst/>
              <a:ahLst/>
              <a:cxnLst/>
              <a:rect l="l" t="t" r="r" b="b"/>
              <a:pathLst>
                <a:path w="86995" h="6014084">
                  <a:moveTo>
                    <a:pt x="86867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86867" y="0"/>
                  </a:lnTo>
                  <a:lnTo>
                    <a:pt x="86867" y="601370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557260" y="772668"/>
              <a:ext cx="116205" cy="6014085"/>
            </a:xfrm>
            <a:custGeom>
              <a:avLst/>
              <a:gdLst/>
              <a:ahLst/>
              <a:cxnLst/>
              <a:rect l="l" t="t" r="r" b="b"/>
              <a:pathLst>
                <a:path w="116204" h="6014084">
                  <a:moveTo>
                    <a:pt x="115823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15823" y="0"/>
                  </a:lnTo>
                  <a:lnTo>
                    <a:pt x="115823" y="601370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557260" y="772668"/>
              <a:ext cx="44450" cy="6014085"/>
            </a:xfrm>
            <a:custGeom>
              <a:avLst/>
              <a:gdLst/>
              <a:ahLst/>
              <a:cxnLst/>
              <a:rect l="l" t="t" r="r" b="b"/>
              <a:pathLst>
                <a:path w="44450" h="6014084">
                  <a:moveTo>
                    <a:pt x="44195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44195" y="0"/>
                  </a:lnTo>
                  <a:lnTo>
                    <a:pt x="44195" y="6013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1228" y="3637788"/>
              <a:ext cx="2391156" cy="31485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480" y="1008888"/>
            <a:ext cx="8177783" cy="54863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325100" cy="18135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9615" y="1078505"/>
            <a:ext cx="8091170" cy="1066800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marL="12700" marR="5080">
              <a:lnSpc>
                <a:spcPts val="3879"/>
              </a:lnSpc>
              <a:spcBef>
                <a:spcPts val="595"/>
              </a:spcBef>
            </a:pPr>
            <a:r>
              <a:rPr dirty="0" sz="3600" spc="75"/>
              <a:t>PRINCIPALES</a:t>
            </a:r>
            <a:r>
              <a:rPr dirty="0" sz="3600" spc="135"/>
              <a:t> </a:t>
            </a:r>
            <a:r>
              <a:rPr dirty="0" sz="3600" spc="120"/>
              <a:t>ESTRATEGIAS</a:t>
            </a:r>
            <a:r>
              <a:rPr dirty="0" sz="3600" spc="100"/>
              <a:t> </a:t>
            </a:r>
            <a:r>
              <a:rPr dirty="0" sz="3600" spc="195"/>
              <a:t>QUE </a:t>
            </a:r>
            <a:r>
              <a:rPr dirty="0" sz="3600"/>
              <a:t>UTILIZA</a:t>
            </a:r>
            <a:r>
              <a:rPr dirty="0" sz="3600" spc="185"/>
              <a:t> </a:t>
            </a:r>
            <a:r>
              <a:rPr dirty="0" sz="3600" spc="100"/>
              <a:t>LA</a:t>
            </a:r>
            <a:r>
              <a:rPr dirty="0" sz="3600" spc="155"/>
              <a:t> </a:t>
            </a:r>
            <a:r>
              <a:rPr dirty="0" sz="3600" spc="200"/>
              <a:t>PREVENCIÓN</a:t>
            </a:r>
            <a:r>
              <a:rPr dirty="0" sz="3600" spc="145"/>
              <a:t> </a:t>
            </a:r>
            <a:r>
              <a:rPr dirty="0" sz="3600" spc="55"/>
              <a:t>AMBIENTAL</a:t>
            </a:r>
            <a:endParaRPr sz="3600"/>
          </a:p>
        </p:txBody>
      </p:sp>
      <p:sp>
        <p:nvSpPr>
          <p:cNvPr id="4" name="object 4" descr=""/>
          <p:cNvSpPr txBox="1"/>
          <p:nvPr/>
        </p:nvSpPr>
        <p:spPr>
          <a:xfrm>
            <a:off x="1066281" y="2613132"/>
            <a:ext cx="6228080" cy="36480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Legislación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Impuestos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Restricción</a:t>
            </a:r>
            <a:r>
              <a:rPr dirty="0" sz="2450" spc="-6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en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los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locales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ts val="2935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Control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de</a:t>
            </a:r>
            <a:r>
              <a:rPr dirty="0" sz="2450" spc="-6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la</a:t>
            </a:r>
            <a:r>
              <a:rPr dirty="0" sz="2450" spc="-10">
                <a:latin typeface="Calibri"/>
                <a:cs typeface="Calibri"/>
              </a:rPr>
              <a:t> publicidad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ts val="2935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Control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de</a:t>
            </a:r>
            <a:r>
              <a:rPr dirty="0" sz="2450" spc="-5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la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edad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de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venta</a:t>
            </a:r>
            <a:r>
              <a:rPr dirty="0" sz="2450" spc="-5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menores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Reducir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los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puntos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de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venta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Etiquetado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Incidir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en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los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dueños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de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los</a:t>
            </a:r>
            <a:r>
              <a:rPr dirty="0" sz="2450" spc="1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locales</a:t>
            </a:r>
            <a:endParaRPr sz="2450">
              <a:latin typeface="Calibri"/>
              <a:cs typeface="Calibri"/>
            </a:endParaRPr>
          </a:p>
          <a:p>
            <a:pPr marL="213360" marR="5080" indent="-201295">
              <a:lnSpc>
                <a:spcPct val="702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Otras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medidas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que</a:t>
            </a:r>
            <a:r>
              <a:rPr dirty="0" sz="2450" spc="-6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lleven</a:t>
            </a:r>
            <a:r>
              <a:rPr dirty="0" sz="2450" spc="-6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cabo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para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reducir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la </a:t>
            </a:r>
            <a:r>
              <a:rPr dirty="0" sz="2450">
                <a:latin typeface="Calibri"/>
                <a:cs typeface="Calibri"/>
              </a:rPr>
              <a:t>disponibilidad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de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la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sustancia</a:t>
            </a:r>
            <a:endParaRPr sz="245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3732" y="6213348"/>
            <a:ext cx="5978652" cy="57302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7872983" y="2581656"/>
            <a:ext cx="1533525" cy="3299460"/>
            <a:chOff x="7872983" y="2581656"/>
            <a:chExt cx="1533525" cy="3299460"/>
          </a:xfrm>
        </p:grpSpPr>
        <p:sp>
          <p:nvSpPr>
            <p:cNvPr id="7" name="object 7" descr=""/>
            <p:cNvSpPr/>
            <p:nvPr/>
          </p:nvSpPr>
          <p:spPr>
            <a:xfrm>
              <a:off x="7967459" y="2581655"/>
              <a:ext cx="1231900" cy="3254375"/>
            </a:xfrm>
            <a:custGeom>
              <a:avLst/>
              <a:gdLst/>
              <a:ahLst/>
              <a:cxnLst/>
              <a:rect l="l" t="t" r="r" b="b"/>
              <a:pathLst>
                <a:path w="1231900" h="3254375">
                  <a:moveTo>
                    <a:pt x="47256" y="0"/>
                  </a:moveTo>
                  <a:lnTo>
                    <a:pt x="0" y="0"/>
                  </a:lnTo>
                  <a:lnTo>
                    <a:pt x="0" y="3253752"/>
                  </a:lnTo>
                  <a:lnTo>
                    <a:pt x="47256" y="3253752"/>
                  </a:lnTo>
                  <a:lnTo>
                    <a:pt x="47256" y="0"/>
                  </a:lnTo>
                  <a:close/>
                </a:path>
                <a:path w="1231900" h="3254375">
                  <a:moveTo>
                    <a:pt x="1231404" y="0"/>
                  </a:moveTo>
                  <a:lnTo>
                    <a:pt x="109740" y="0"/>
                  </a:lnTo>
                  <a:lnTo>
                    <a:pt x="109740" y="3253752"/>
                  </a:lnTo>
                  <a:lnTo>
                    <a:pt x="1231404" y="3253752"/>
                  </a:lnTo>
                  <a:lnTo>
                    <a:pt x="1231404" y="0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898892" y="2581656"/>
              <a:ext cx="68580" cy="3253740"/>
            </a:xfrm>
            <a:custGeom>
              <a:avLst/>
              <a:gdLst/>
              <a:ahLst/>
              <a:cxnLst/>
              <a:rect l="l" t="t" r="r" b="b"/>
              <a:pathLst>
                <a:path w="68579" h="3253740">
                  <a:moveTo>
                    <a:pt x="68579" y="3253740"/>
                  </a:moveTo>
                  <a:lnTo>
                    <a:pt x="0" y="3253740"/>
                  </a:lnTo>
                  <a:lnTo>
                    <a:pt x="0" y="0"/>
                  </a:lnTo>
                  <a:lnTo>
                    <a:pt x="68579" y="0"/>
                  </a:lnTo>
                  <a:lnTo>
                    <a:pt x="68579" y="3253740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967471" y="2581656"/>
              <a:ext cx="47625" cy="3253740"/>
            </a:xfrm>
            <a:custGeom>
              <a:avLst/>
              <a:gdLst/>
              <a:ahLst/>
              <a:cxnLst/>
              <a:rect l="l" t="t" r="r" b="b"/>
              <a:pathLst>
                <a:path w="47625" h="3253740">
                  <a:moveTo>
                    <a:pt x="47244" y="3253740"/>
                  </a:moveTo>
                  <a:lnTo>
                    <a:pt x="0" y="3253740"/>
                  </a:lnTo>
                  <a:lnTo>
                    <a:pt x="0" y="0"/>
                  </a:lnTo>
                  <a:lnTo>
                    <a:pt x="47244" y="0"/>
                  </a:lnTo>
                  <a:lnTo>
                    <a:pt x="47244" y="3253740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014715" y="2581656"/>
              <a:ext cx="62865" cy="3253740"/>
            </a:xfrm>
            <a:custGeom>
              <a:avLst/>
              <a:gdLst/>
              <a:ahLst/>
              <a:cxnLst/>
              <a:rect l="l" t="t" r="r" b="b"/>
              <a:pathLst>
                <a:path w="62865" h="3253740">
                  <a:moveTo>
                    <a:pt x="62483" y="3253740"/>
                  </a:moveTo>
                  <a:lnTo>
                    <a:pt x="0" y="3253740"/>
                  </a:lnTo>
                  <a:lnTo>
                    <a:pt x="0" y="0"/>
                  </a:lnTo>
                  <a:lnTo>
                    <a:pt x="62483" y="0"/>
                  </a:lnTo>
                  <a:lnTo>
                    <a:pt x="62483" y="3253740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014715" y="2581656"/>
              <a:ext cx="24765" cy="3253740"/>
            </a:xfrm>
            <a:custGeom>
              <a:avLst/>
              <a:gdLst/>
              <a:ahLst/>
              <a:cxnLst/>
              <a:rect l="l" t="t" r="r" b="b"/>
              <a:pathLst>
                <a:path w="24765" h="3253740">
                  <a:moveTo>
                    <a:pt x="24383" y="3253740"/>
                  </a:moveTo>
                  <a:lnTo>
                    <a:pt x="0" y="3253740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3253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2983" y="4126992"/>
              <a:ext cx="1533144" cy="1754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828" y="1191297"/>
            <a:ext cx="6081395" cy="1041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995"/>
              </a:lnSpc>
              <a:spcBef>
                <a:spcPts val="100"/>
              </a:spcBef>
            </a:pPr>
            <a:r>
              <a:rPr dirty="0" sz="3500" spc="190"/>
              <a:t>PREVENCIÓN</a:t>
            </a:r>
            <a:endParaRPr sz="3500"/>
          </a:p>
          <a:p>
            <a:pPr marL="12700">
              <a:lnSpc>
                <a:spcPts val="3995"/>
              </a:lnSpc>
            </a:pPr>
            <a:r>
              <a:rPr dirty="0" sz="3500" spc="195"/>
              <a:t>ESPECÍFICA</a:t>
            </a:r>
            <a:r>
              <a:rPr dirty="0" sz="3500" spc="110"/>
              <a:t> </a:t>
            </a:r>
            <a:r>
              <a:rPr dirty="0" sz="3500" spc="160"/>
              <a:t>E</a:t>
            </a:r>
            <a:r>
              <a:rPr dirty="0" sz="3500" spc="85"/>
              <a:t> </a:t>
            </a:r>
            <a:r>
              <a:rPr dirty="0" sz="3500" spc="155"/>
              <a:t>INESPECIFICA</a:t>
            </a:r>
            <a:endParaRPr sz="3500"/>
          </a:p>
        </p:txBody>
      </p:sp>
      <p:sp>
        <p:nvSpPr>
          <p:cNvPr id="3" name="object 3" descr=""/>
          <p:cNvSpPr/>
          <p:nvPr/>
        </p:nvSpPr>
        <p:spPr>
          <a:xfrm>
            <a:off x="739140" y="2735580"/>
            <a:ext cx="2931160" cy="376555"/>
          </a:xfrm>
          <a:custGeom>
            <a:avLst/>
            <a:gdLst/>
            <a:ahLst/>
            <a:cxnLst/>
            <a:rect l="l" t="t" r="r" b="b"/>
            <a:pathLst>
              <a:path w="2931160" h="376555">
                <a:moveTo>
                  <a:pt x="2930652" y="376427"/>
                </a:moveTo>
                <a:lnTo>
                  <a:pt x="0" y="376427"/>
                </a:lnTo>
                <a:lnTo>
                  <a:pt x="0" y="0"/>
                </a:lnTo>
                <a:lnTo>
                  <a:pt x="2930652" y="0"/>
                </a:lnTo>
                <a:lnTo>
                  <a:pt x="2930652" y="37642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39140" y="4530852"/>
            <a:ext cx="3175000" cy="376555"/>
          </a:xfrm>
          <a:custGeom>
            <a:avLst/>
            <a:gdLst/>
            <a:ahLst/>
            <a:cxnLst/>
            <a:rect l="l" t="t" r="r" b="b"/>
            <a:pathLst>
              <a:path w="3175000" h="376554">
                <a:moveTo>
                  <a:pt x="3174492" y="376428"/>
                </a:moveTo>
                <a:lnTo>
                  <a:pt x="0" y="376428"/>
                </a:lnTo>
                <a:lnTo>
                  <a:pt x="0" y="0"/>
                </a:lnTo>
                <a:lnTo>
                  <a:pt x="3174492" y="0"/>
                </a:lnTo>
                <a:lnTo>
                  <a:pt x="3174492" y="37642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26867" y="2724340"/>
            <a:ext cx="7183755" cy="354139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3360" marR="5080" indent="-20129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Prevención</a:t>
            </a:r>
            <a:r>
              <a:rPr dirty="0" sz="2450" spc="-6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específica.</a:t>
            </a:r>
            <a:r>
              <a:rPr dirty="0" sz="2450" spc="-5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Son</a:t>
            </a:r>
            <a:r>
              <a:rPr dirty="0" sz="245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aquellas</a:t>
            </a:r>
            <a:r>
              <a:rPr dirty="0" sz="2450" spc="-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 spc="-10">
                <a:solidFill>
                  <a:srgbClr val="1F4D79"/>
                </a:solidFill>
                <a:latin typeface="Tahoma"/>
                <a:cs typeface="Tahoma"/>
              </a:rPr>
              <a:t>actuaciones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que</a:t>
            </a:r>
            <a:r>
              <a:rPr dirty="0" sz="2450" spc="-3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245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una</a:t>
            </a:r>
            <a:r>
              <a:rPr dirty="0" sz="245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forma</a:t>
            </a:r>
            <a:r>
              <a:rPr dirty="0" sz="245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clara,</a:t>
            </a:r>
            <a:r>
              <a:rPr dirty="0" sz="2450" spc="-3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concreta</a:t>
            </a:r>
            <a:r>
              <a:rPr dirty="0" sz="2450" spc="-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y</a:t>
            </a:r>
            <a:r>
              <a:rPr dirty="0" sz="245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explícita</a:t>
            </a:r>
            <a:r>
              <a:rPr dirty="0" sz="2450" spc="-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 spc="-10">
                <a:solidFill>
                  <a:srgbClr val="1F4D79"/>
                </a:solidFill>
                <a:latin typeface="Tahoma"/>
                <a:cs typeface="Tahoma"/>
              </a:rPr>
              <a:t>tratan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245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influir</a:t>
            </a:r>
            <a:r>
              <a:rPr dirty="0" sz="245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en</a:t>
            </a:r>
            <a:r>
              <a:rPr dirty="0" sz="245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el</a:t>
            </a:r>
            <a:r>
              <a:rPr dirty="0" sz="245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consumo</a:t>
            </a:r>
            <a:r>
              <a:rPr dirty="0" sz="245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245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drogas.</a:t>
            </a:r>
            <a:r>
              <a:rPr dirty="0" sz="245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Suele</a:t>
            </a:r>
            <a:r>
              <a:rPr dirty="0" sz="2450" spc="-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 spc="-10">
                <a:solidFill>
                  <a:srgbClr val="1F4D79"/>
                </a:solidFill>
                <a:latin typeface="Tahoma"/>
                <a:cs typeface="Tahoma"/>
              </a:rPr>
              <a:t>hacerse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a</a:t>
            </a:r>
            <a:r>
              <a:rPr dirty="0" sz="2450" spc="-6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través</a:t>
            </a:r>
            <a:r>
              <a:rPr dirty="0" sz="2450" spc="-6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2450" spc="-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programas</a:t>
            </a:r>
            <a:r>
              <a:rPr dirty="0" sz="2450" spc="-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preventivos</a:t>
            </a:r>
            <a:r>
              <a:rPr dirty="0" sz="2450" spc="-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 spc="-10">
                <a:solidFill>
                  <a:srgbClr val="1F4D79"/>
                </a:solidFill>
                <a:latin typeface="Tahoma"/>
                <a:cs typeface="Tahoma"/>
              </a:rPr>
              <a:t>específicos,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evaluados</a:t>
            </a:r>
            <a:r>
              <a:rPr dirty="0" sz="2450" spc="-6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y</a:t>
            </a:r>
            <a:r>
              <a:rPr dirty="0" sz="245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eficaces</a:t>
            </a:r>
            <a:r>
              <a:rPr dirty="0" sz="2450" spc="-7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para</a:t>
            </a:r>
            <a:r>
              <a:rPr dirty="0" sz="245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prevenir</a:t>
            </a:r>
            <a:r>
              <a:rPr dirty="0" sz="2450" spc="-3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dicho</a:t>
            </a:r>
            <a:r>
              <a:rPr dirty="0" sz="2450" spc="-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 spc="-10">
                <a:solidFill>
                  <a:srgbClr val="1F4D79"/>
                </a:solidFill>
                <a:latin typeface="Tahoma"/>
                <a:cs typeface="Tahoma"/>
              </a:rPr>
              <a:t>consumo</a:t>
            </a:r>
            <a:endParaRPr sz="2450">
              <a:latin typeface="Tahoma"/>
              <a:cs typeface="Tahoma"/>
            </a:endParaRPr>
          </a:p>
          <a:p>
            <a:pPr marL="213360" marR="179070" indent="-201295">
              <a:lnSpc>
                <a:spcPct val="90100"/>
              </a:lnSpc>
              <a:spcBef>
                <a:spcPts val="844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Prevención</a:t>
            </a:r>
            <a:r>
              <a:rPr dirty="0" sz="2450" spc="-5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inespecífica.</a:t>
            </a:r>
            <a:r>
              <a:rPr dirty="0" sz="2450" spc="-6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Es</a:t>
            </a:r>
            <a:r>
              <a:rPr dirty="0" sz="245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245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que</a:t>
            </a:r>
            <a:r>
              <a:rPr dirty="0" sz="245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trata</a:t>
            </a:r>
            <a:r>
              <a:rPr dirty="0" sz="245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245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 spc="-10">
                <a:solidFill>
                  <a:srgbClr val="1F4D79"/>
                </a:solidFill>
                <a:latin typeface="Tahoma"/>
                <a:cs typeface="Tahoma"/>
              </a:rPr>
              <a:t>alterar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los</a:t>
            </a:r>
            <a:r>
              <a:rPr dirty="0" sz="245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consumos</a:t>
            </a:r>
            <a:r>
              <a:rPr dirty="0" sz="245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indirectamente,</a:t>
            </a:r>
            <a:r>
              <a:rPr dirty="0" sz="2450" spc="-6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a</a:t>
            </a:r>
            <a:r>
              <a:rPr dirty="0" sz="2450" spc="-5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través</a:t>
            </a:r>
            <a:r>
              <a:rPr dirty="0" sz="2450" spc="-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 spc="-25">
                <a:solidFill>
                  <a:srgbClr val="1F4D79"/>
                </a:solidFill>
                <a:latin typeface="Tahoma"/>
                <a:cs typeface="Tahoma"/>
              </a:rPr>
              <a:t>de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programas,</a:t>
            </a:r>
            <a:r>
              <a:rPr dirty="0" sz="245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actuaciones</a:t>
            </a:r>
            <a:r>
              <a:rPr dirty="0" sz="2450" spc="-5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o</a:t>
            </a:r>
            <a:r>
              <a:rPr dirty="0" sz="2450" spc="-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ámbitos</a:t>
            </a:r>
            <a:r>
              <a:rPr dirty="0" sz="2450" spc="-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 spc="-20">
                <a:solidFill>
                  <a:srgbClr val="1F4D79"/>
                </a:solidFill>
                <a:latin typeface="Tahoma"/>
                <a:cs typeface="Tahoma"/>
              </a:rPr>
              <a:t>nada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conectados</a:t>
            </a:r>
            <a:r>
              <a:rPr dirty="0" sz="2450" spc="-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en</a:t>
            </a:r>
            <a:r>
              <a:rPr dirty="0" sz="2450" spc="-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principio</a:t>
            </a:r>
            <a:r>
              <a:rPr dirty="0" sz="245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con</a:t>
            </a:r>
            <a:r>
              <a:rPr dirty="0" sz="245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el</a:t>
            </a:r>
            <a:r>
              <a:rPr dirty="0" sz="2450" spc="-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consumo </a:t>
            </a:r>
            <a:r>
              <a:rPr dirty="0" sz="2450" spc="-25">
                <a:solidFill>
                  <a:srgbClr val="1F4D79"/>
                </a:solidFill>
                <a:latin typeface="Tahoma"/>
                <a:cs typeface="Tahoma"/>
              </a:rPr>
              <a:t>de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drogas.</a:t>
            </a:r>
            <a:r>
              <a:rPr dirty="0" sz="2450" spc="-3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Desconocemos</a:t>
            </a:r>
            <a:r>
              <a:rPr dirty="0" sz="2450" spc="-5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>
                <a:solidFill>
                  <a:srgbClr val="1F4D79"/>
                </a:solidFill>
                <a:latin typeface="Tahoma"/>
                <a:cs typeface="Tahoma"/>
              </a:rPr>
              <a:t>su</a:t>
            </a:r>
            <a:r>
              <a:rPr dirty="0" sz="245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450" spc="-10">
                <a:solidFill>
                  <a:srgbClr val="1F4D79"/>
                </a:solidFill>
                <a:latin typeface="Tahoma"/>
                <a:cs typeface="Tahoma"/>
              </a:rPr>
              <a:t>eficacia.</a:t>
            </a:r>
            <a:endParaRPr sz="245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534400" y="772668"/>
            <a:ext cx="2158365" cy="6014085"/>
            <a:chOff x="8534400" y="772668"/>
            <a:chExt cx="2158365" cy="6014085"/>
          </a:xfrm>
        </p:grpSpPr>
        <p:sp>
          <p:nvSpPr>
            <p:cNvPr id="7" name="object 7" descr=""/>
            <p:cNvSpPr/>
            <p:nvPr/>
          </p:nvSpPr>
          <p:spPr>
            <a:xfrm>
              <a:off x="8831580" y="772668"/>
              <a:ext cx="1861185" cy="6014085"/>
            </a:xfrm>
            <a:custGeom>
              <a:avLst/>
              <a:gdLst/>
              <a:ahLst/>
              <a:cxnLst/>
              <a:rect l="l" t="t" r="r" b="b"/>
              <a:pathLst>
                <a:path w="1861184" h="6014084">
                  <a:moveTo>
                    <a:pt x="0" y="6013703"/>
                  </a:moveTo>
                  <a:lnTo>
                    <a:pt x="1860804" y="6013703"/>
                  </a:lnTo>
                  <a:lnTo>
                    <a:pt x="1860804" y="0"/>
                  </a:lnTo>
                  <a:lnTo>
                    <a:pt x="0" y="0"/>
                  </a:lnTo>
                  <a:lnTo>
                    <a:pt x="0" y="6013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534400" y="772668"/>
              <a:ext cx="114300" cy="6014085"/>
            </a:xfrm>
            <a:custGeom>
              <a:avLst/>
              <a:gdLst/>
              <a:ahLst/>
              <a:cxnLst/>
              <a:rect l="l" t="t" r="r" b="b"/>
              <a:pathLst>
                <a:path w="114300" h="6014084">
                  <a:moveTo>
                    <a:pt x="114300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14300" y="0"/>
                  </a:lnTo>
                  <a:lnTo>
                    <a:pt x="114300" y="601370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648700" y="772668"/>
              <a:ext cx="79375" cy="6014085"/>
            </a:xfrm>
            <a:custGeom>
              <a:avLst/>
              <a:gdLst/>
              <a:ahLst/>
              <a:cxnLst/>
              <a:rect l="l" t="t" r="r" b="b"/>
              <a:pathLst>
                <a:path w="79375" h="6014084">
                  <a:moveTo>
                    <a:pt x="79248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79248" y="0"/>
                  </a:lnTo>
                  <a:lnTo>
                    <a:pt x="79248" y="601370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727948" y="772668"/>
              <a:ext cx="104139" cy="6014085"/>
            </a:xfrm>
            <a:custGeom>
              <a:avLst/>
              <a:gdLst/>
              <a:ahLst/>
              <a:cxnLst/>
              <a:rect l="l" t="t" r="r" b="b"/>
              <a:pathLst>
                <a:path w="104140" h="6014084">
                  <a:moveTo>
                    <a:pt x="103632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03632" y="0"/>
                  </a:lnTo>
                  <a:lnTo>
                    <a:pt x="103632" y="601370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727948" y="772668"/>
              <a:ext cx="40005" cy="6014085"/>
            </a:xfrm>
            <a:custGeom>
              <a:avLst/>
              <a:gdLst/>
              <a:ahLst/>
              <a:cxnLst/>
              <a:rect l="l" t="t" r="r" b="b"/>
              <a:pathLst>
                <a:path w="40004" h="6014084">
                  <a:moveTo>
                    <a:pt x="39623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39623" y="0"/>
                  </a:lnTo>
                  <a:lnTo>
                    <a:pt x="39623" y="6013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4148" y="4415027"/>
              <a:ext cx="1888236" cy="23713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40" y="961204"/>
            <a:ext cx="5081905" cy="1223010"/>
          </a:xfrm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algn="just" marL="12700" marR="5080">
              <a:lnSpc>
                <a:spcPct val="90200"/>
              </a:lnSpc>
              <a:spcBef>
                <a:spcPts val="434"/>
              </a:spcBef>
            </a:pPr>
            <a:r>
              <a:rPr dirty="0" sz="2800" spc="190"/>
              <a:t>¿DÓNDE</a:t>
            </a:r>
            <a:r>
              <a:rPr dirty="0" sz="2800" spc="75"/>
              <a:t> </a:t>
            </a:r>
            <a:r>
              <a:rPr dirty="0" sz="2800" spc="145"/>
              <a:t>DEBEMOS</a:t>
            </a:r>
            <a:r>
              <a:rPr dirty="0" sz="2800" spc="60"/>
              <a:t> </a:t>
            </a:r>
            <a:r>
              <a:rPr dirty="0" sz="2800" spc="165"/>
              <a:t>HACER</a:t>
            </a:r>
            <a:r>
              <a:rPr dirty="0" sz="2800" spc="105"/>
              <a:t> </a:t>
            </a:r>
            <a:r>
              <a:rPr dirty="0" sz="2800" spc="50"/>
              <a:t>LA </a:t>
            </a:r>
            <a:r>
              <a:rPr dirty="0" sz="2800" spc="160"/>
              <a:t>PREVENCIÒN</a:t>
            </a:r>
            <a:r>
              <a:rPr dirty="0" sz="2800" spc="70"/>
              <a:t> </a:t>
            </a:r>
            <a:r>
              <a:rPr dirty="0" sz="2800" spc="90"/>
              <a:t>DEL</a:t>
            </a:r>
            <a:r>
              <a:rPr dirty="0" sz="2800" spc="95"/>
              <a:t> </a:t>
            </a:r>
            <a:r>
              <a:rPr dirty="0" sz="2800" spc="245"/>
              <a:t>CONSUMO </a:t>
            </a:r>
            <a:r>
              <a:rPr dirty="0" sz="2800" spc="155"/>
              <a:t>DE</a:t>
            </a:r>
            <a:r>
              <a:rPr dirty="0" sz="2800" spc="70"/>
              <a:t> </a:t>
            </a:r>
            <a:r>
              <a:rPr dirty="0" sz="2800" spc="195"/>
              <a:t>DROGAS?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1307" y="772668"/>
            <a:ext cx="1022603" cy="5532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36091" y="2394204"/>
            <a:ext cx="1620520" cy="972819"/>
          </a:xfrm>
          <a:prstGeom prst="rect">
            <a:avLst/>
          </a:prstGeom>
          <a:solidFill>
            <a:srgbClr val="4472C3"/>
          </a:solidFill>
        </p:spPr>
        <p:txBody>
          <a:bodyPr wrap="square" lIns="0" tIns="159385" rIns="0" bIns="0" rtlCol="0" vert="horz">
            <a:spAutoFit/>
          </a:bodyPr>
          <a:lstStyle/>
          <a:p>
            <a:pPr algn="ctr" marL="294005" marR="284480">
              <a:lnSpc>
                <a:spcPct val="94100"/>
              </a:lnSpc>
              <a:spcBef>
                <a:spcPts val="1255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escuela,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instituto</a:t>
            </a:r>
            <a:r>
              <a:rPr dirty="0" sz="1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universidad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17648" y="2394204"/>
            <a:ext cx="1620520" cy="972819"/>
          </a:xfrm>
          <a:prstGeom prst="rect">
            <a:avLst/>
          </a:prstGeom>
          <a:solidFill>
            <a:srgbClr val="4472C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107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familia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99203" y="2394204"/>
            <a:ext cx="1620520" cy="972819"/>
          </a:xfrm>
          <a:prstGeom prst="rect">
            <a:avLst/>
          </a:prstGeom>
          <a:solidFill>
            <a:srgbClr val="4472C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76530">
              <a:lnSpc>
                <a:spcPct val="100000"/>
              </a:lnSpc>
              <a:spcBef>
                <a:spcPts val="107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comunidad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36091" y="3528059"/>
            <a:ext cx="1620520" cy="972819"/>
          </a:xfrm>
          <a:prstGeom prst="rect">
            <a:avLst/>
          </a:prstGeom>
          <a:solidFill>
            <a:srgbClr val="4472C3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535940" marR="284480" indent="-244475">
              <a:lnSpc>
                <a:spcPts val="1639"/>
              </a:lnSpc>
              <a:spcBef>
                <a:spcPts val="5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lugar</a:t>
            </a:r>
            <a:r>
              <a:rPr dirty="0" sz="1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trabajo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517648" y="3528059"/>
            <a:ext cx="1620520" cy="972819"/>
          </a:xfrm>
          <a:prstGeom prst="rect">
            <a:avLst/>
          </a:prstGeom>
          <a:solidFill>
            <a:srgbClr val="4472C3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461645" marR="368300" indent="-83820">
              <a:lnSpc>
                <a:spcPts val="1639"/>
              </a:lnSpc>
              <a:spcBef>
                <a:spcPts val="5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ocio</a:t>
            </a:r>
            <a:r>
              <a:rPr dirty="0" sz="1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diversión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99203" y="3528059"/>
            <a:ext cx="1620520" cy="972819"/>
          </a:xfrm>
          <a:prstGeom prst="rect">
            <a:avLst/>
          </a:prstGeom>
          <a:solidFill>
            <a:srgbClr val="4472C3"/>
          </a:solidFill>
        </p:spPr>
        <p:txBody>
          <a:bodyPr wrap="square" lIns="0" tIns="159385" rIns="0" bIns="0" rtlCol="0" vert="horz">
            <a:spAutoFit/>
          </a:bodyPr>
          <a:lstStyle/>
          <a:p>
            <a:pPr algn="ctr" marL="260350" marR="252095" indent="-635">
              <a:lnSpc>
                <a:spcPct val="94100"/>
              </a:lnSpc>
              <a:spcBef>
                <a:spcPts val="1255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dirty="0" sz="1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régimen</a:t>
            </a:r>
            <a:r>
              <a:rPr dirty="0" sz="1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internamiento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6091" y="4661915"/>
            <a:ext cx="1620520" cy="972819"/>
          </a:xfrm>
          <a:prstGeom prst="rect">
            <a:avLst/>
          </a:prstGeom>
          <a:solidFill>
            <a:srgbClr val="4472C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59385">
              <a:lnSpc>
                <a:spcPct val="100000"/>
              </a:lnSpc>
              <a:spcBef>
                <a:spcPts val="107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Grupos</a:t>
            </a:r>
            <a:r>
              <a:rPr dirty="0" sz="1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riesgo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517648" y="4661915"/>
            <a:ext cx="1620520" cy="972819"/>
          </a:xfrm>
          <a:prstGeom prst="rect">
            <a:avLst/>
          </a:prstGeom>
          <a:solidFill>
            <a:srgbClr val="4472C3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281305" marR="154940" indent="-119380">
              <a:lnSpc>
                <a:spcPts val="1639"/>
              </a:lnSpc>
              <a:spcBef>
                <a:spcPts val="5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1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medios</a:t>
            </a:r>
            <a:r>
              <a:rPr dirty="0" sz="1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comunicación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299203" y="4661915"/>
            <a:ext cx="1620520" cy="972819"/>
          </a:xfrm>
          <a:prstGeom prst="rect">
            <a:avLst/>
          </a:prstGeom>
          <a:solidFill>
            <a:srgbClr val="4472C3"/>
          </a:solidFill>
        </p:spPr>
        <p:txBody>
          <a:bodyPr wrap="square" lIns="0" tIns="55880" rIns="0" bIns="0" rtlCol="0" vert="horz">
            <a:spAutoFit/>
          </a:bodyPr>
          <a:lstStyle/>
          <a:p>
            <a:pPr algn="ctr" marL="103505" marR="96520">
              <a:lnSpc>
                <a:spcPct val="94000"/>
              </a:lnSpc>
              <a:spcBef>
                <a:spcPts val="44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través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leyes</a:t>
            </a:r>
            <a:r>
              <a:rPr dirty="0" sz="1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normas (prevención ambiental)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517648" y="5795771"/>
            <a:ext cx="1620520" cy="972819"/>
          </a:xfrm>
          <a:prstGeom prst="rect">
            <a:avLst/>
          </a:prstGeom>
          <a:solidFill>
            <a:srgbClr val="4472C3"/>
          </a:solidFill>
        </p:spPr>
        <p:txBody>
          <a:bodyPr wrap="square" lIns="0" tIns="160655" rIns="0" bIns="0" rtlCol="0" vert="horz">
            <a:spAutoFit/>
          </a:bodyPr>
          <a:lstStyle/>
          <a:p>
            <a:pPr algn="ctr" marL="63500" marR="53340" indent="-2540">
              <a:lnSpc>
                <a:spcPct val="94100"/>
              </a:lnSpc>
              <a:spcBef>
                <a:spcPts val="1265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Otros</a:t>
            </a:r>
            <a:r>
              <a:rPr dirty="0" sz="1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lugares</a:t>
            </a:r>
            <a:r>
              <a:rPr dirty="0" sz="1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grupos</a:t>
            </a:r>
            <a:r>
              <a:rPr dirty="0" sz="1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donde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1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viable</a:t>
            </a:r>
            <a:r>
              <a:rPr dirty="0" sz="1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realizarla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971032" y="3776471"/>
            <a:ext cx="474345" cy="474345"/>
          </a:xfrm>
          <a:custGeom>
            <a:avLst/>
            <a:gdLst/>
            <a:ahLst/>
            <a:cxnLst/>
            <a:rect l="l" t="t" r="r" b="b"/>
            <a:pathLst>
              <a:path w="474345" h="474345">
                <a:moveTo>
                  <a:pt x="0" y="236219"/>
                </a:moveTo>
                <a:lnTo>
                  <a:pt x="4839" y="188440"/>
                </a:lnTo>
                <a:lnTo>
                  <a:pt x="18716" y="144017"/>
                </a:lnTo>
                <a:lnTo>
                  <a:pt x="40665" y="103882"/>
                </a:lnTo>
                <a:lnTo>
                  <a:pt x="69722" y="68960"/>
                </a:lnTo>
                <a:lnTo>
                  <a:pt x="104923" y="40183"/>
                </a:lnTo>
                <a:lnTo>
                  <a:pt x="145303" y="18478"/>
                </a:lnTo>
                <a:lnTo>
                  <a:pt x="189898" y="4774"/>
                </a:lnTo>
                <a:lnTo>
                  <a:pt x="237743" y="0"/>
                </a:lnTo>
                <a:lnTo>
                  <a:pt x="285523" y="4774"/>
                </a:lnTo>
                <a:lnTo>
                  <a:pt x="329945" y="18478"/>
                </a:lnTo>
                <a:lnTo>
                  <a:pt x="370081" y="40183"/>
                </a:lnTo>
                <a:lnTo>
                  <a:pt x="405002" y="68960"/>
                </a:lnTo>
                <a:lnTo>
                  <a:pt x="433780" y="103882"/>
                </a:lnTo>
                <a:lnTo>
                  <a:pt x="455485" y="144017"/>
                </a:lnTo>
                <a:lnTo>
                  <a:pt x="469189" y="188440"/>
                </a:lnTo>
                <a:lnTo>
                  <a:pt x="473963" y="236219"/>
                </a:lnTo>
                <a:lnTo>
                  <a:pt x="469189" y="284065"/>
                </a:lnTo>
                <a:lnTo>
                  <a:pt x="455485" y="328660"/>
                </a:lnTo>
                <a:lnTo>
                  <a:pt x="433780" y="369040"/>
                </a:lnTo>
                <a:lnTo>
                  <a:pt x="405002" y="404240"/>
                </a:lnTo>
                <a:lnTo>
                  <a:pt x="370081" y="433298"/>
                </a:lnTo>
                <a:lnTo>
                  <a:pt x="329945" y="455247"/>
                </a:lnTo>
                <a:lnTo>
                  <a:pt x="285523" y="469124"/>
                </a:lnTo>
                <a:lnTo>
                  <a:pt x="237743" y="473963"/>
                </a:lnTo>
                <a:lnTo>
                  <a:pt x="189898" y="469124"/>
                </a:lnTo>
                <a:lnTo>
                  <a:pt x="145303" y="455247"/>
                </a:lnTo>
                <a:lnTo>
                  <a:pt x="104923" y="433298"/>
                </a:lnTo>
                <a:lnTo>
                  <a:pt x="69722" y="404240"/>
                </a:lnTo>
                <a:lnTo>
                  <a:pt x="40665" y="369040"/>
                </a:lnTo>
                <a:lnTo>
                  <a:pt x="18716" y="328660"/>
                </a:lnTo>
                <a:lnTo>
                  <a:pt x="4839" y="284065"/>
                </a:lnTo>
                <a:lnTo>
                  <a:pt x="0" y="236219"/>
                </a:lnTo>
              </a:path>
            </a:pathLst>
          </a:custGeom>
          <a:ln w="111252">
            <a:solidFill>
              <a:srgbClr val="5B9A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919215" y="772668"/>
            <a:ext cx="1812925" cy="1423670"/>
          </a:xfrm>
          <a:custGeom>
            <a:avLst/>
            <a:gdLst/>
            <a:ahLst/>
            <a:cxnLst/>
            <a:rect l="l" t="t" r="r" b="b"/>
            <a:pathLst>
              <a:path w="1812925" h="1423670">
                <a:moveTo>
                  <a:pt x="54864" y="1423416"/>
                </a:moveTo>
                <a:lnTo>
                  <a:pt x="33432" y="1419129"/>
                </a:lnTo>
                <a:lnTo>
                  <a:pt x="16002" y="1407414"/>
                </a:lnTo>
                <a:lnTo>
                  <a:pt x="4286" y="1389983"/>
                </a:lnTo>
                <a:lnTo>
                  <a:pt x="0" y="1368551"/>
                </a:lnTo>
                <a:lnTo>
                  <a:pt x="0" y="0"/>
                </a:lnTo>
                <a:lnTo>
                  <a:pt x="109728" y="0"/>
                </a:lnTo>
                <a:lnTo>
                  <a:pt x="109728" y="1274063"/>
                </a:lnTo>
                <a:lnTo>
                  <a:pt x="1650491" y="382523"/>
                </a:lnTo>
                <a:lnTo>
                  <a:pt x="989075" y="0"/>
                </a:lnTo>
                <a:lnTo>
                  <a:pt x="1207008" y="0"/>
                </a:lnTo>
                <a:lnTo>
                  <a:pt x="1786128" y="336804"/>
                </a:lnTo>
                <a:lnTo>
                  <a:pt x="1802296" y="350377"/>
                </a:lnTo>
                <a:lnTo>
                  <a:pt x="1811464" y="368807"/>
                </a:lnTo>
                <a:lnTo>
                  <a:pt x="1812917" y="389524"/>
                </a:lnTo>
                <a:lnTo>
                  <a:pt x="1805940" y="409956"/>
                </a:lnTo>
                <a:lnTo>
                  <a:pt x="82296" y="1415795"/>
                </a:lnTo>
                <a:lnTo>
                  <a:pt x="61722" y="1422868"/>
                </a:lnTo>
                <a:lnTo>
                  <a:pt x="54864" y="1423416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0590276" y="1618487"/>
            <a:ext cx="102235" cy="1226820"/>
          </a:xfrm>
          <a:custGeom>
            <a:avLst/>
            <a:gdLst/>
            <a:ahLst/>
            <a:cxnLst/>
            <a:rect l="l" t="t" r="r" b="b"/>
            <a:pathLst>
              <a:path w="102234" h="1226820">
                <a:moveTo>
                  <a:pt x="102108" y="419116"/>
                </a:moveTo>
                <a:lnTo>
                  <a:pt x="0" y="390148"/>
                </a:lnTo>
                <a:lnTo>
                  <a:pt x="0" y="56383"/>
                </a:lnTo>
                <a:lnTo>
                  <a:pt x="4285" y="34718"/>
                </a:lnTo>
                <a:lnTo>
                  <a:pt x="16001" y="16764"/>
                </a:lnTo>
                <a:lnTo>
                  <a:pt x="33431" y="4524"/>
                </a:lnTo>
                <a:lnTo>
                  <a:pt x="54863" y="0"/>
                </a:lnTo>
                <a:lnTo>
                  <a:pt x="77175" y="4524"/>
                </a:lnTo>
                <a:lnTo>
                  <a:pt x="95058" y="16764"/>
                </a:lnTo>
                <a:lnTo>
                  <a:pt x="102108" y="27415"/>
                </a:lnTo>
                <a:lnTo>
                  <a:pt x="102108" y="419116"/>
                </a:lnTo>
                <a:close/>
              </a:path>
              <a:path w="102234" h="1226820">
                <a:moveTo>
                  <a:pt x="0" y="836671"/>
                </a:moveTo>
                <a:lnTo>
                  <a:pt x="0" y="390148"/>
                </a:lnTo>
                <a:lnTo>
                  <a:pt x="4285" y="411813"/>
                </a:lnTo>
                <a:lnTo>
                  <a:pt x="16001" y="429768"/>
                </a:lnTo>
                <a:lnTo>
                  <a:pt x="33431" y="442007"/>
                </a:lnTo>
                <a:lnTo>
                  <a:pt x="54863" y="446532"/>
                </a:lnTo>
                <a:lnTo>
                  <a:pt x="102108" y="446532"/>
                </a:lnTo>
                <a:lnTo>
                  <a:pt x="102108" y="780288"/>
                </a:lnTo>
                <a:lnTo>
                  <a:pt x="54863" y="780288"/>
                </a:lnTo>
                <a:lnTo>
                  <a:pt x="33431" y="784598"/>
                </a:lnTo>
                <a:lnTo>
                  <a:pt x="16001" y="796480"/>
                </a:lnTo>
                <a:lnTo>
                  <a:pt x="4285" y="814363"/>
                </a:lnTo>
                <a:lnTo>
                  <a:pt x="0" y="836671"/>
                </a:lnTo>
                <a:close/>
              </a:path>
              <a:path w="102234" h="1226820">
                <a:moveTo>
                  <a:pt x="54863" y="446532"/>
                </a:moveTo>
                <a:lnTo>
                  <a:pt x="33431" y="442007"/>
                </a:lnTo>
                <a:lnTo>
                  <a:pt x="16001" y="429768"/>
                </a:lnTo>
                <a:lnTo>
                  <a:pt x="4285" y="411813"/>
                </a:lnTo>
                <a:lnTo>
                  <a:pt x="0" y="390148"/>
                </a:lnTo>
                <a:lnTo>
                  <a:pt x="102108" y="419116"/>
                </a:lnTo>
                <a:lnTo>
                  <a:pt x="95058" y="429768"/>
                </a:lnTo>
                <a:lnTo>
                  <a:pt x="77175" y="442007"/>
                </a:lnTo>
                <a:lnTo>
                  <a:pt x="54863" y="446532"/>
                </a:lnTo>
                <a:close/>
              </a:path>
              <a:path w="102234" h="1226820">
                <a:moveTo>
                  <a:pt x="102108" y="446532"/>
                </a:moveTo>
                <a:lnTo>
                  <a:pt x="54863" y="446532"/>
                </a:lnTo>
                <a:lnTo>
                  <a:pt x="77175" y="442007"/>
                </a:lnTo>
                <a:lnTo>
                  <a:pt x="95058" y="429768"/>
                </a:lnTo>
                <a:lnTo>
                  <a:pt x="102108" y="419116"/>
                </a:lnTo>
                <a:lnTo>
                  <a:pt x="102108" y="446532"/>
                </a:lnTo>
                <a:close/>
              </a:path>
              <a:path w="102234" h="1226820">
                <a:moveTo>
                  <a:pt x="54863" y="1225296"/>
                </a:moveTo>
                <a:lnTo>
                  <a:pt x="33431" y="1221009"/>
                </a:lnTo>
                <a:lnTo>
                  <a:pt x="16001" y="1209294"/>
                </a:lnTo>
                <a:lnTo>
                  <a:pt x="4285" y="1191863"/>
                </a:lnTo>
                <a:lnTo>
                  <a:pt x="0" y="1170436"/>
                </a:lnTo>
                <a:lnTo>
                  <a:pt x="0" y="836671"/>
                </a:lnTo>
                <a:lnTo>
                  <a:pt x="4285" y="814363"/>
                </a:lnTo>
                <a:lnTo>
                  <a:pt x="16001" y="796480"/>
                </a:lnTo>
                <a:lnTo>
                  <a:pt x="33431" y="784598"/>
                </a:lnTo>
                <a:lnTo>
                  <a:pt x="54863" y="780288"/>
                </a:lnTo>
                <a:lnTo>
                  <a:pt x="77175" y="784598"/>
                </a:lnTo>
                <a:lnTo>
                  <a:pt x="95058" y="796480"/>
                </a:lnTo>
                <a:lnTo>
                  <a:pt x="102108" y="807089"/>
                </a:lnTo>
                <a:lnTo>
                  <a:pt x="102108" y="1198953"/>
                </a:lnTo>
                <a:lnTo>
                  <a:pt x="95058" y="1209294"/>
                </a:lnTo>
                <a:lnTo>
                  <a:pt x="77175" y="1221009"/>
                </a:lnTo>
                <a:lnTo>
                  <a:pt x="54863" y="1225296"/>
                </a:lnTo>
                <a:close/>
              </a:path>
              <a:path w="102234" h="1226820">
                <a:moveTo>
                  <a:pt x="102108" y="807089"/>
                </a:moveTo>
                <a:lnTo>
                  <a:pt x="95058" y="796480"/>
                </a:lnTo>
                <a:lnTo>
                  <a:pt x="77175" y="784598"/>
                </a:lnTo>
                <a:lnTo>
                  <a:pt x="54863" y="780288"/>
                </a:lnTo>
                <a:lnTo>
                  <a:pt x="102108" y="780288"/>
                </a:lnTo>
                <a:lnTo>
                  <a:pt x="102108" y="807089"/>
                </a:lnTo>
                <a:close/>
              </a:path>
              <a:path w="102234" h="1226820">
                <a:moveTo>
                  <a:pt x="102108" y="1226820"/>
                </a:moveTo>
                <a:lnTo>
                  <a:pt x="0" y="1226820"/>
                </a:lnTo>
                <a:lnTo>
                  <a:pt x="0" y="1170436"/>
                </a:lnTo>
                <a:lnTo>
                  <a:pt x="4285" y="1191863"/>
                </a:lnTo>
                <a:lnTo>
                  <a:pt x="16001" y="1209294"/>
                </a:lnTo>
                <a:lnTo>
                  <a:pt x="33431" y="1221009"/>
                </a:lnTo>
                <a:lnTo>
                  <a:pt x="54863" y="1225296"/>
                </a:lnTo>
                <a:lnTo>
                  <a:pt x="102108" y="1225296"/>
                </a:lnTo>
                <a:lnTo>
                  <a:pt x="102108" y="1226820"/>
                </a:lnTo>
                <a:close/>
              </a:path>
              <a:path w="102234" h="1226820">
                <a:moveTo>
                  <a:pt x="102108" y="1225296"/>
                </a:moveTo>
                <a:lnTo>
                  <a:pt x="54863" y="1225296"/>
                </a:lnTo>
                <a:lnTo>
                  <a:pt x="77175" y="1221009"/>
                </a:lnTo>
                <a:lnTo>
                  <a:pt x="95058" y="1209294"/>
                </a:lnTo>
                <a:lnTo>
                  <a:pt x="102108" y="1198953"/>
                </a:lnTo>
                <a:lnTo>
                  <a:pt x="102108" y="122529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5972555" y="5480303"/>
            <a:ext cx="2372995" cy="1308100"/>
            <a:chOff x="5972555" y="5480303"/>
            <a:chExt cx="2372995" cy="1308100"/>
          </a:xfrm>
        </p:grpSpPr>
        <p:sp>
          <p:nvSpPr>
            <p:cNvPr id="18" name="object 18" descr=""/>
            <p:cNvSpPr/>
            <p:nvPr/>
          </p:nvSpPr>
          <p:spPr>
            <a:xfrm>
              <a:off x="6313312" y="5480303"/>
              <a:ext cx="2032635" cy="1308100"/>
            </a:xfrm>
            <a:custGeom>
              <a:avLst/>
              <a:gdLst/>
              <a:ahLst/>
              <a:cxnLst/>
              <a:rect l="l" t="t" r="r" b="b"/>
              <a:pathLst>
                <a:path w="2032634" h="1308100">
                  <a:moveTo>
                    <a:pt x="2032111" y="1307592"/>
                  </a:moveTo>
                  <a:lnTo>
                    <a:pt x="1919335" y="1307592"/>
                  </a:lnTo>
                  <a:lnTo>
                    <a:pt x="1910191" y="1191768"/>
                  </a:lnTo>
                  <a:lnTo>
                    <a:pt x="1902999" y="1152024"/>
                  </a:lnTo>
                  <a:lnTo>
                    <a:pt x="1894951" y="1112710"/>
                  </a:lnTo>
                  <a:lnTo>
                    <a:pt x="1885759" y="1073681"/>
                  </a:lnTo>
                  <a:lnTo>
                    <a:pt x="1875139" y="1034796"/>
                  </a:lnTo>
                  <a:lnTo>
                    <a:pt x="1874924" y="1012531"/>
                  </a:lnTo>
                  <a:lnTo>
                    <a:pt x="1882568" y="992695"/>
                  </a:lnTo>
                  <a:lnTo>
                    <a:pt x="1896784" y="977145"/>
                  </a:lnTo>
                  <a:lnTo>
                    <a:pt x="1916287" y="967740"/>
                  </a:lnTo>
                  <a:lnTo>
                    <a:pt x="1923907" y="966216"/>
                  </a:lnTo>
                  <a:lnTo>
                    <a:pt x="1937623" y="966216"/>
                  </a:lnTo>
                  <a:lnTo>
                    <a:pt x="1975985" y="990433"/>
                  </a:lnTo>
                  <a:lnTo>
                    <a:pt x="1994201" y="1046630"/>
                  </a:lnTo>
                  <a:lnTo>
                    <a:pt x="2003917" y="1089088"/>
                  </a:lnTo>
                  <a:lnTo>
                    <a:pt x="2012489" y="1131831"/>
                  </a:lnTo>
                  <a:lnTo>
                    <a:pt x="2019919" y="1175004"/>
                  </a:lnTo>
                  <a:lnTo>
                    <a:pt x="2032111" y="1307592"/>
                  </a:lnTo>
                  <a:close/>
                </a:path>
                <a:path w="2032634" h="1308100">
                  <a:moveTo>
                    <a:pt x="1740289" y="674751"/>
                  </a:moveTo>
                  <a:lnTo>
                    <a:pt x="1722929" y="671703"/>
                  </a:lnTo>
                  <a:lnTo>
                    <a:pt x="1706999" y="663511"/>
                  </a:lnTo>
                  <a:lnTo>
                    <a:pt x="1693783" y="650748"/>
                  </a:lnTo>
                  <a:lnTo>
                    <a:pt x="1662421" y="607314"/>
                  </a:lnTo>
                  <a:lnTo>
                    <a:pt x="1629323" y="565404"/>
                  </a:lnTo>
                  <a:lnTo>
                    <a:pt x="1594532" y="525018"/>
                  </a:lnTo>
                  <a:lnTo>
                    <a:pt x="1558090" y="486156"/>
                  </a:lnTo>
                  <a:lnTo>
                    <a:pt x="1520040" y="448818"/>
                  </a:lnTo>
                  <a:lnTo>
                    <a:pt x="1480423" y="413004"/>
                  </a:lnTo>
                  <a:lnTo>
                    <a:pt x="1467302" y="394835"/>
                  </a:lnTo>
                  <a:lnTo>
                    <a:pt x="1462325" y="373951"/>
                  </a:lnTo>
                  <a:lnTo>
                    <a:pt x="1465635" y="352782"/>
                  </a:lnTo>
                  <a:lnTo>
                    <a:pt x="1477375" y="333756"/>
                  </a:lnTo>
                  <a:lnTo>
                    <a:pt x="1513951" y="316991"/>
                  </a:lnTo>
                  <a:lnTo>
                    <a:pt x="1524428" y="316968"/>
                  </a:lnTo>
                  <a:lnTo>
                    <a:pt x="1534906" y="319087"/>
                  </a:lnTo>
                  <a:lnTo>
                    <a:pt x="1590799" y="362485"/>
                  </a:lnTo>
                  <a:lnTo>
                    <a:pt x="1626691" y="397039"/>
                  </a:lnTo>
                  <a:lnTo>
                    <a:pt x="1661223" y="432793"/>
                  </a:lnTo>
                  <a:lnTo>
                    <a:pt x="1694369" y="469694"/>
                  </a:lnTo>
                  <a:lnTo>
                    <a:pt x="1726102" y="507687"/>
                  </a:lnTo>
                  <a:lnTo>
                    <a:pt x="1756396" y="546720"/>
                  </a:lnTo>
                  <a:lnTo>
                    <a:pt x="1785223" y="586740"/>
                  </a:lnTo>
                  <a:lnTo>
                    <a:pt x="1794938" y="629031"/>
                  </a:lnTo>
                  <a:lnTo>
                    <a:pt x="1787152" y="648890"/>
                  </a:lnTo>
                  <a:lnTo>
                    <a:pt x="1771507" y="664464"/>
                  </a:lnTo>
                  <a:lnTo>
                    <a:pt x="1766935" y="667512"/>
                  </a:lnTo>
                  <a:lnTo>
                    <a:pt x="1762363" y="669036"/>
                  </a:lnTo>
                  <a:lnTo>
                    <a:pt x="1757791" y="672084"/>
                  </a:lnTo>
                  <a:lnTo>
                    <a:pt x="1740289" y="674751"/>
                  </a:lnTo>
                  <a:close/>
                </a:path>
                <a:path w="2032634" h="1308100">
                  <a:moveTo>
                    <a:pt x="60078" y="232910"/>
                  </a:moveTo>
                  <a:lnTo>
                    <a:pt x="38909" y="230314"/>
                  </a:lnTo>
                  <a:lnTo>
                    <a:pt x="20312" y="220003"/>
                  </a:lnTo>
                  <a:lnTo>
                    <a:pt x="6715" y="202691"/>
                  </a:lnTo>
                  <a:lnTo>
                    <a:pt x="0" y="181379"/>
                  </a:lnTo>
                  <a:lnTo>
                    <a:pt x="2143" y="160210"/>
                  </a:lnTo>
                  <a:lnTo>
                    <a:pt x="12287" y="141612"/>
                  </a:lnTo>
                  <a:lnTo>
                    <a:pt x="29575" y="128016"/>
                  </a:lnTo>
                  <a:lnTo>
                    <a:pt x="31099" y="126491"/>
                  </a:lnTo>
                  <a:lnTo>
                    <a:pt x="34147" y="126491"/>
                  </a:lnTo>
                  <a:lnTo>
                    <a:pt x="79009" y="105693"/>
                  </a:lnTo>
                  <a:lnTo>
                    <a:pt x="124698" y="86441"/>
                  </a:lnTo>
                  <a:lnTo>
                    <a:pt x="171107" y="68788"/>
                  </a:lnTo>
                  <a:lnTo>
                    <a:pt x="218129" y="52789"/>
                  </a:lnTo>
                  <a:lnTo>
                    <a:pt x="265657" y="38495"/>
                  </a:lnTo>
                  <a:lnTo>
                    <a:pt x="313585" y="25961"/>
                  </a:lnTo>
                  <a:lnTo>
                    <a:pt x="361807" y="15240"/>
                  </a:lnTo>
                  <a:lnTo>
                    <a:pt x="369427" y="13716"/>
                  </a:lnTo>
                  <a:lnTo>
                    <a:pt x="377047" y="13716"/>
                  </a:lnTo>
                  <a:lnTo>
                    <a:pt x="412480" y="29718"/>
                  </a:lnTo>
                  <a:lnTo>
                    <a:pt x="428863" y="57912"/>
                  </a:lnTo>
                  <a:lnTo>
                    <a:pt x="428696" y="78200"/>
                  </a:lnTo>
                  <a:lnTo>
                    <a:pt x="421814" y="96774"/>
                  </a:lnTo>
                  <a:lnTo>
                    <a:pt x="408932" y="111918"/>
                  </a:lnTo>
                  <a:lnTo>
                    <a:pt x="390763" y="121920"/>
                  </a:lnTo>
                  <a:lnTo>
                    <a:pt x="389239" y="123443"/>
                  </a:lnTo>
                  <a:lnTo>
                    <a:pt x="386191" y="123443"/>
                  </a:lnTo>
                  <a:lnTo>
                    <a:pt x="384667" y="124968"/>
                  </a:lnTo>
                  <a:lnTo>
                    <a:pt x="332357" y="136659"/>
                  </a:lnTo>
                  <a:lnTo>
                    <a:pt x="280640" y="150424"/>
                  </a:lnTo>
                  <a:lnTo>
                    <a:pt x="229600" y="166306"/>
                  </a:lnTo>
                  <a:lnTo>
                    <a:pt x="179322" y="184347"/>
                  </a:lnTo>
                  <a:lnTo>
                    <a:pt x="129891" y="204589"/>
                  </a:lnTo>
                  <a:lnTo>
                    <a:pt x="81391" y="227076"/>
                  </a:lnTo>
                  <a:lnTo>
                    <a:pt x="60078" y="232910"/>
                  </a:lnTo>
                  <a:close/>
                </a:path>
                <a:path w="2032634" h="1308100">
                  <a:moveTo>
                    <a:pt x="1136951" y="196215"/>
                  </a:moveTo>
                  <a:lnTo>
                    <a:pt x="1127117" y="194833"/>
                  </a:lnTo>
                  <a:lnTo>
                    <a:pt x="1117711" y="192024"/>
                  </a:lnTo>
                  <a:lnTo>
                    <a:pt x="1067807" y="173235"/>
                  </a:lnTo>
                  <a:lnTo>
                    <a:pt x="1017183" y="156520"/>
                  </a:lnTo>
                  <a:lnTo>
                    <a:pt x="965882" y="141922"/>
                  </a:lnTo>
                  <a:lnTo>
                    <a:pt x="913946" y="129483"/>
                  </a:lnTo>
                  <a:lnTo>
                    <a:pt x="861418" y="119245"/>
                  </a:lnTo>
                  <a:lnTo>
                    <a:pt x="808339" y="111252"/>
                  </a:lnTo>
                  <a:lnTo>
                    <a:pt x="787455" y="103608"/>
                  </a:lnTo>
                  <a:lnTo>
                    <a:pt x="771572" y="88963"/>
                  </a:lnTo>
                  <a:lnTo>
                    <a:pt x="762261" y="69461"/>
                  </a:lnTo>
                  <a:lnTo>
                    <a:pt x="761095" y="47243"/>
                  </a:lnTo>
                  <a:lnTo>
                    <a:pt x="768500" y="26360"/>
                  </a:lnTo>
                  <a:lnTo>
                    <a:pt x="782621" y="10477"/>
                  </a:lnTo>
                  <a:lnTo>
                    <a:pt x="801600" y="1166"/>
                  </a:lnTo>
                  <a:lnTo>
                    <a:pt x="823579" y="0"/>
                  </a:lnTo>
                  <a:lnTo>
                    <a:pt x="873026" y="7455"/>
                  </a:lnTo>
                  <a:lnTo>
                    <a:pt x="922074" y="16724"/>
                  </a:lnTo>
                  <a:lnTo>
                    <a:pt x="970696" y="27751"/>
                  </a:lnTo>
                  <a:lnTo>
                    <a:pt x="1018864" y="40485"/>
                  </a:lnTo>
                  <a:lnTo>
                    <a:pt x="1066552" y="54872"/>
                  </a:lnTo>
                  <a:lnTo>
                    <a:pt x="1113734" y="70859"/>
                  </a:lnTo>
                  <a:lnTo>
                    <a:pt x="1160383" y="88391"/>
                  </a:lnTo>
                  <a:lnTo>
                    <a:pt x="1189910" y="118681"/>
                  </a:lnTo>
                  <a:lnTo>
                    <a:pt x="1194458" y="139612"/>
                  </a:lnTo>
                  <a:lnTo>
                    <a:pt x="1190863" y="161543"/>
                  </a:lnTo>
                  <a:lnTo>
                    <a:pt x="1157335" y="193547"/>
                  </a:lnTo>
                  <a:lnTo>
                    <a:pt x="1147072" y="195881"/>
                  </a:lnTo>
                  <a:lnTo>
                    <a:pt x="1136951" y="196215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972555" y="6063996"/>
              <a:ext cx="1746885" cy="723900"/>
            </a:xfrm>
            <a:custGeom>
              <a:avLst/>
              <a:gdLst/>
              <a:ahLst/>
              <a:cxnLst/>
              <a:rect l="l" t="t" r="r" b="b"/>
              <a:pathLst>
                <a:path w="1746884" h="723900">
                  <a:moveTo>
                    <a:pt x="1746503" y="723900"/>
                  </a:moveTo>
                  <a:lnTo>
                    <a:pt x="0" y="723900"/>
                  </a:lnTo>
                  <a:lnTo>
                    <a:pt x="4572" y="688847"/>
                  </a:lnTo>
                  <a:lnTo>
                    <a:pt x="15926" y="642145"/>
                  </a:lnTo>
                  <a:lnTo>
                    <a:pt x="29823" y="596456"/>
                  </a:lnTo>
                  <a:lnTo>
                    <a:pt x="46184" y="551854"/>
                  </a:lnTo>
                  <a:lnTo>
                    <a:pt x="64932" y="508418"/>
                  </a:lnTo>
                  <a:lnTo>
                    <a:pt x="85990" y="466222"/>
                  </a:lnTo>
                  <a:lnTo>
                    <a:pt x="109280" y="425342"/>
                  </a:lnTo>
                  <a:lnTo>
                    <a:pt x="134726" y="385856"/>
                  </a:lnTo>
                  <a:lnTo>
                    <a:pt x="162250" y="347838"/>
                  </a:lnTo>
                  <a:lnTo>
                    <a:pt x="191774" y="311366"/>
                  </a:lnTo>
                  <a:lnTo>
                    <a:pt x="223223" y="276514"/>
                  </a:lnTo>
                  <a:lnTo>
                    <a:pt x="256518" y="243360"/>
                  </a:lnTo>
                  <a:lnTo>
                    <a:pt x="291581" y="211978"/>
                  </a:lnTo>
                  <a:lnTo>
                    <a:pt x="328337" y="182446"/>
                  </a:lnTo>
                  <a:lnTo>
                    <a:pt x="366707" y="154840"/>
                  </a:lnTo>
                  <a:lnTo>
                    <a:pt x="406615" y="129235"/>
                  </a:lnTo>
                  <a:lnTo>
                    <a:pt x="447983" y="105707"/>
                  </a:lnTo>
                  <a:lnTo>
                    <a:pt x="490733" y="84333"/>
                  </a:lnTo>
                  <a:lnTo>
                    <a:pt x="534789" y="65189"/>
                  </a:lnTo>
                  <a:lnTo>
                    <a:pt x="580074" y="48350"/>
                  </a:lnTo>
                  <a:lnTo>
                    <a:pt x="626510" y="33893"/>
                  </a:lnTo>
                  <a:lnTo>
                    <a:pt x="674019" y="21894"/>
                  </a:lnTo>
                  <a:lnTo>
                    <a:pt x="722526" y="12429"/>
                  </a:lnTo>
                  <a:lnTo>
                    <a:pt x="771951" y="5575"/>
                  </a:lnTo>
                  <a:lnTo>
                    <a:pt x="822219" y="1406"/>
                  </a:lnTo>
                  <a:lnTo>
                    <a:pt x="873251" y="0"/>
                  </a:lnTo>
                  <a:lnTo>
                    <a:pt x="924284" y="1406"/>
                  </a:lnTo>
                  <a:lnTo>
                    <a:pt x="974551" y="5575"/>
                  </a:lnTo>
                  <a:lnTo>
                    <a:pt x="1023975" y="12429"/>
                  </a:lnTo>
                  <a:lnTo>
                    <a:pt x="1072477" y="21894"/>
                  </a:lnTo>
                  <a:lnTo>
                    <a:pt x="1119981" y="33893"/>
                  </a:lnTo>
                  <a:lnTo>
                    <a:pt x="1166408" y="48350"/>
                  </a:lnTo>
                  <a:lnTo>
                    <a:pt x="1211680" y="65189"/>
                  </a:lnTo>
                  <a:lnTo>
                    <a:pt x="1255720" y="84333"/>
                  </a:lnTo>
                  <a:lnTo>
                    <a:pt x="1298449" y="105707"/>
                  </a:lnTo>
                  <a:lnTo>
                    <a:pt x="1339791" y="129235"/>
                  </a:lnTo>
                  <a:lnTo>
                    <a:pt x="1379666" y="154840"/>
                  </a:lnTo>
                  <a:lnTo>
                    <a:pt x="1417997" y="182446"/>
                  </a:lnTo>
                  <a:lnTo>
                    <a:pt x="1454707" y="211978"/>
                  </a:lnTo>
                  <a:lnTo>
                    <a:pt x="1489718" y="243360"/>
                  </a:lnTo>
                  <a:lnTo>
                    <a:pt x="1522951" y="276514"/>
                  </a:lnTo>
                  <a:lnTo>
                    <a:pt x="1554329" y="311366"/>
                  </a:lnTo>
                  <a:lnTo>
                    <a:pt x="1583774" y="347838"/>
                  </a:lnTo>
                  <a:lnTo>
                    <a:pt x="1611208" y="385856"/>
                  </a:lnTo>
                  <a:lnTo>
                    <a:pt x="1636554" y="425342"/>
                  </a:lnTo>
                  <a:lnTo>
                    <a:pt x="1659733" y="466222"/>
                  </a:lnTo>
                  <a:lnTo>
                    <a:pt x="1680668" y="508418"/>
                  </a:lnTo>
                  <a:lnTo>
                    <a:pt x="1699281" y="551854"/>
                  </a:lnTo>
                  <a:lnTo>
                    <a:pt x="1715493" y="596456"/>
                  </a:lnTo>
                  <a:lnTo>
                    <a:pt x="1729228" y="642145"/>
                  </a:lnTo>
                  <a:lnTo>
                    <a:pt x="1740408" y="688847"/>
                  </a:lnTo>
                  <a:lnTo>
                    <a:pt x="1746503" y="723900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9517379" y="5612892"/>
            <a:ext cx="1175385" cy="1175385"/>
          </a:xfrm>
          <a:custGeom>
            <a:avLst/>
            <a:gdLst/>
            <a:ahLst/>
            <a:cxnLst/>
            <a:rect l="l" t="t" r="r" b="b"/>
            <a:pathLst>
              <a:path w="1175384" h="1175384">
                <a:moveTo>
                  <a:pt x="108204" y="1175004"/>
                </a:moveTo>
                <a:lnTo>
                  <a:pt x="0" y="1175004"/>
                </a:lnTo>
                <a:lnTo>
                  <a:pt x="0" y="54864"/>
                </a:lnTo>
                <a:lnTo>
                  <a:pt x="4262" y="33432"/>
                </a:lnTo>
                <a:lnTo>
                  <a:pt x="15811" y="16002"/>
                </a:lnTo>
                <a:lnTo>
                  <a:pt x="32789" y="4286"/>
                </a:lnTo>
                <a:lnTo>
                  <a:pt x="53340" y="0"/>
                </a:lnTo>
                <a:lnTo>
                  <a:pt x="1175004" y="0"/>
                </a:lnTo>
                <a:lnTo>
                  <a:pt x="1175004" y="109728"/>
                </a:lnTo>
                <a:lnTo>
                  <a:pt x="108204" y="109728"/>
                </a:lnTo>
                <a:lnTo>
                  <a:pt x="108204" y="1175004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7789164" y="1804416"/>
            <a:ext cx="1571625" cy="3390900"/>
            <a:chOff x="7789164" y="1804416"/>
            <a:chExt cx="1571625" cy="3390900"/>
          </a:xfrm>
        </p:grpSpPr>
        <p:sp>
          <p:nvSpPr>
            <p:cNvPr id="22" name="object 22" descr=""/>
            <p:cNvSpPr/>
            <p:nvPr/>
          </p:nvSpPr>
          <p:spPr>
            <a:xfrm>
              <a:off x="7883651" y="1804416"/>
              <a:ext cx="48895" cy="3347085"/>
            </a:xfrm>
            <a:custGeom>
              <a:avLst/>
              <a:gdLst/>
              <a:ahLst/>
              <a:cxnLst/>
              <a:rect l="l" t="t" r="r" b="b"/>
              <a:pathLst>
                <a:path w="48895" h="3347085">
                  <a:moveTo>
                    <a:pt x="0" y="3346703"/>
                  </a:moveTo>
                  <a:lnTo>
                    <a:pt x="48767" y="3346703"/>
                  </a:lnTo>
                  <a:lnTo>
                    <a:pt x="48767" y="0"/>
                  </a:lnTo>
                  <a:lnTo>
                    <a:pt x="0" y="0"/>
                  </a:lnTo>
                  <a:lnTo>
                    <a:pt x="0" y="3346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813548" y="1804416"/>
              <a:ext cx="70485" cy="3347085"/>
            </a:xfrm>
            <a:custGeom>
              <a:avLst/>
              <a:gdLst/>
              <a:ahLst/>
              <a:cxnLst/>
              <a:rect l="l" t="t" r="r" b="b"/>
              <a:pathLst>
                <a:path w="70484" h="3347085">
                  <a:moveTo>
                    <a:pt x="70103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70103" y="0"/>
                  </a:lnTo>
                  <a:lnTo>
                    <a:pt x="70103" y="334670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883651" y="1804416"/>
              <a:ext cx="48895" cy="3347085"/>
            </a:xfrm>
            <a:custGeom>
              <a:avLst/>
              <a:gdLst/>
              <a:ahLst/>
              <a:cxnLst/>
              <a:rect l="l" t="t" r="r" b="b"/>
              <a:pathLst>
                <a:path w="48895" h="3347085">
                  <a:moveTo>
                    <a:pt x="48767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48767" y="0"/>
                  </a:lnTo>
                  <a:lnTo>
                    <a:pt x="48767" y="334670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996428" y="1804416"/>
              <a:ext cx="1153795" cy="3347085"/>
            </a:xfrm>
            <a:custGeom>
              <a:avLst/>
              <a:gdLst/>
              <a:ahLst/>
              <a:cxnLst/>
              <a:rect l="l" t="t" r="r" b="b"/>
              <a:pathLst>
                <a:path w="1153795" h="3347085">
                  <a:moveTo>
                    <a:pt x="0" y="3346703"/>
                  </a:moveTo>
                  <a:lnTo>
                    <a:pt x="1153667" y="3346703"/>
                  </a:lnTo>
                  <a:lnTo>
                    <a:pt x="1153667" y="0"/>
                  </a:lnTo>
                  <a:lnTo>
                    <a:pt x="0" y="0"/>
                  </a:lnTo>
                  <a:lnTo>
                    <a:pt x="0" y="3346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932419" y="1804416"/>
              <a:ext cx="64135" cy="3347085"/>
            </a:xfrm>
            <a:custGeom>
              <a:avLst/>
              <a:gdLst/>
              <a:ahLst/>
              <a:cxnLst/>
              <a:rect l="l" t="t" r="r" b="b"/>
              <a:pathLst>
                <a:path w="64134" h="3347085">
                  <a:moveTo>
                    <a:pt x="64008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64008" y="0"/>
                  </a:lnTo>
                  <a:lnTo>
                    <a:pt x="64008" y="334670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932419" y="1804416"/>
              <a:ext cx="24765" cy="3347085"/>
            </a:xfrm>
            <a:custGeom>
              <a:avLst/>
              <a:gdLst/>
              <a:ahLst/>
              <a:cxnLst/>
              <a:rect l="l" t="t" r="r" b="b"/>
              <a:pathLst>
                <a:path w="24765" h="3347085">
                  <a:moveTo>
                    <a:pt x="24383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3346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164" y="3395472"/>
              <a:ext cx="1571243" cy="1799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784" y="1345246"/>
            <a:ext cx="3475354" cy="1245235"/>
          </a:xfrm>
          <a:prstGeom prst="rect"/>
        </p:spPr>
        <p:txBody>
          <a:bodyPr wrap="square" lIns="0" tIns="85090" rIns="0" bIns="0" rtlCol="0" vert="horz">
            <a:spAutoFit/>
          </a:bodyPr>
          <a:lstStyle/>
          <a:p>
            <a:pPr marL="12700" marR="5080">
              <a:lnSpc>
                <a:spcPts val="4550"/>
              </a:lnSpc>
              <a:spcBef>
                <a:spcPts val="670"/>
              </a:spcBef>
            </a:pPr>
            <a:r>
              <a:rPr dirty="0" spc="125"/>
              <a:t>TIPOS </a:t>
            </a:r>
            <a:r>
              <a:rPr dirty="0" spc="210"/>
              <a:t>DE </a:t>
            </a:r>
            <a:r>
              <a:rPr dirty="0" spc="229"/>
              <a:t>PREVENCIÓN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48640" y="2823982"/>
            <a:ext cx="2887980" cy="74295"/>
            <a:chOff x="548640" y="2823982"/>
            <a:chExt cx="2887980" cy="74295"/>
          </a:xfrm>
        </p:grpSpPr>
        <p:sp>
          <p:nvSpPr>
            <p:cNvPr id="4" name="object 4" descr=""/>
            <p:cNvSpPr/>
            <p:nvPr/>
          </p:nvSpPr>
          <p:spPr>
            <a:xfrm>
              <a:off x="565404" y="2845015"/>
              <a:ext cx="2854960" cy="34290"/>
            </a:xfrm>
            <a:custGeom>
              <a:avLst/>
              <a:gdLst/>
              <a:ahLst/>
              <a:cxnLst/>
              <a:rect l="l" t="t" r="r" b="b"/>
              <a:pathLst>
                <a:path w="2854960" h="34289">
                  <a:moveTo>
                    <a:pt x="2485287" y="33717"/>
                  </a:moveTo>
                  <a:lnTo>
                    <a:pt x="2427356" y="33662"/>
                  </a:lnTo>
                  <a:lnTo>
                    <a:pt x="2373196" y="32343"/>
                  </a:lnTo>
                  <a:lnTo>
                    <a:pt x="2324498" y="29451"/>
                  </a:lnTo>
                  <a:lnTo>
                    <a:pt x="2282951" y="24676"/>
                  </a:lnTo>
                  <a:lnTo>
                    <a:pt x="2247081" y="20223"/>
                  </a:lnTo>
                  <a:lnTo>
                    <a:pt x="2207443" y="17374"/>
                  </a:lnTo>
                  <a:lnTo>
                    <a:pt x="2164270" y="15889"/>
                  </a:lnTo>
                  <a:lnTo>
                    <a:pt x="2117795" y="15532"/>
                  </a:lnTo>
                  <a:lnTo>
                    <a:pt x="2068251" y="16064"/>
                  </a:lnTo>
                  <a:lnTo>
                    <a:pt x="2015870" y="17247"/>
                  </a:lnTo>
                  <a:lnTo>
                    <a:pt x="1844039" y="22319"/>
                  </a:lnTo>
                  <a:lnTo>
                    <a:pt x="1782642" y="23724"/>
                  </a:lnTo>
                  <a:lnTo>
                    <a:pt x="1719572" y="24589"/>
                  </a:lnTo>
                  <a:lnTo>
                    <a:pt x="1655063" y="24676"/>
                  </a:lnTo>
                  <a:lnTo>
                    <a:pt x="1583228" y="24429"/>
                  </a:lnTo>
                  <a:lnTo>
                    <a:pt x="1522585" y="23798"/>
                  </a:lnTo>
                  <a:lnTo>
                    <a:pt x="1385315" y="21247"/>
                  </a:lnTo>
                  <a:lnTo>
                    <a:pt x="1346947" y="20726"/>
                  </a:lnTo>
                  <a:lnTo>
                    <a:pt x="1308524" y="20644"/>
                  </a:lnTo>
                  <a:lnTo>
                    <a:pt x="1267797" y="21165"/>
                  </a:lnTo>
                  <a:lnTo>
                    <a:pt x="1222516" y="22454"/>
                  </a:lnTo>
                  <a:lnTo>
                    <a:pt x="1120710" y="26909"/>
                  </a:lnTo>
                  <a:lnTo>
                    <a:pt x="1073880" y="27953"/>
                  </a:lnTo>
                  <a:lnTo>
                    <a:pt x="1028830" y="28056"/>
                  </a:lnTo>
                  <a:lnTo>
                    <a:pt x="984446" y="27465"/>
                  </a:lnTo>
                  <a:lnTo>
                    <a:pt x="844164" y="24003"/>
                  </a:lnTo>
                  <a:lnTo>
                    <a:pt x="791316" y="23110"/>
                  </a:lnTo>
                  <a:lnTo>
                    <a:pt x="733570" y="22759"/>
                  </a:lnTo>
                  <a:lnTo>
                    <a:pt x="669813" y="23199"/>
                  </a:lnTo>
                  <a:lnTo>
                    <a:pt x="598932" y="24676"/>
                  </a:lnTo>
                  <a:lnTo>
                    <a:pt x="532839" y="26248"/>
                  </a:lnTo>
                  <a:lnTo>
                    <a:pt x="471381" y="27216"/>
                  </a:lnTo>
                  <a:lnTo>
                    <a:pt x="414051" y="27676"/>
                  </a:lnTo>
                  <a:lnTo>
                    <a:pt x="360341" y="27724"/>
                  </a:lnTo>
                  <a:lnTo>
                    <a:pt x="309742" y="27454"/>
                  </a:lnTo>
                  <a:lnTo>
                    <a:pt x="128301" y="25105"/>
                  </a:lnTo>
                  <a:lnTo>
                    <a:pt x="85640" y="24676"/>
                  </a:lnTo>
                  <a:lnTo>
                    <a:pt x="43042" y="24501"/>
                  </a:lnTo>
                  <a:lnTo>
                    <a:pt x="0" y="24676"/>
                  </a:lnTo>
                  <a:lnTo>
                    <a:pt x="0" y="9436"/>
                  </a:lnTo>
                  <a:lnTo>
                    <a:pt x="65294" y="13386"/>
                  </a:lnTo>
                  <a:lnTo>
                    <a:pt x="122593" y="16176"/>
                  </a:lnTo>
                  <a:lnTo>
                    <a:pt x="173495" y="17927"/>
                  </a:lnTo>
                  <a:lnTo>
                    <a:pt x="219602" y="18766"/>
                  </a:lnTo>
                  <a:lnTo>
                    <a:pt x="262515" y="18814"/>
                  </a:lnTo>
                  <a:lnTo>
                    <a:pt x="303833" y="18195"/>
                  </a:lnTo>
                  <a:lnTo>
                    <a:pt x="345159" y="17034"/>
                  </a:lnTo>
                  <a:lnTo>
                    <a:pt x="485183" y="11531"/>
                  </a:lnTo>
                  <a:lnTo>
                    <a:pt x="603845" y="7132"/>
                  </a:lnTo>
                  <a:lnTo>
                    <a:pt x="700991" y="2907"/>
                  </a:lnTo>
                  <a:lnTo>
                    <a:pt x="741663" y="1316"/>
                  </a:lnTo>
                  <a:lnTo>
                    <a:pt x="780287" y="292"/>
                  </a:lnTo>
                  <a:lnTo>
                    <a:pt x="819277" y="0"/>
                  </a:lnTo>
                  <a:lnTo>
                    <a:pt x="861047" y="603"/>
                  </a:lnTo>
                  <a:lnTo>
                    <a:pt x="908011" y="2267"/>
                  </a:lnTo>
                  <a:lnTo>
                    <a:pt x="962582" y="5157"/>
                  </a:lnTo>
                  <a:lnTo>
                    <a:pt x="1027175" y="9436"/>
                  </a:lnTo>
                  <a:lnTo>
                    <a:pt x="1086417" y="13132"/>
                  </a:lnTo>
                  <a:lnTo>
                    <a:pt x="1146393" y="15892"/>
                  </a:lnTo>
                  <a:lnTo>
                    <a:pt x="1206507" y="17794"/>
                  </a:lnTo>
                  <a:lnTo>
                    <a:pt x="1266161" y="18919"/>
                  </a:lnTo>
                  <a:lnTo>
                    <a:pt x="1324757" y="19345"/>
                  </a:lnTo>
                  <a:lnTo>
                    <a:pt x="1381696" y="19152"/>
                  </a:lnTo>
                  <a:lnTo>
                    <a:pt x="1436381" y="18419"/>
                  </a:lnTo>
                  <a:lnTo>
                    <a:pt x="1488214" y="17225"/>
                  </a:lnTo>
                  <a:lnTo>
                    <a:pt x="1536596" y="15651"/>
                  </a:lnTo>
                  <a:lnTo>
                    <a:pt x="1580931" y="13775"/>
                  </a:lnTo>
                  <a:lnTo>
                    <a:pt x="1620619" y="11677"/>
                  </a:lnTo>
                  <a:lnTo>
                    <a:pt x="1655063" y="9436"/>
                  </a:lnTo>
                  <a:lnTo>
                    <a:pt x="1693050" y="7787"/>
                  </a:lnTo>
                  <a:lnTo>
                    <a:pt x="1737158" y="7581"/>
                  </a:lnTo>
                  <a:lnTo>
                    <a:pt x="1786102" y="8447"/>
                  </a:lnTo>
                  <a:lnTo>
                    <a:pt x="1838598" y="10013"/>
                  </a:lnTo>
                  <a:lnTo>
                    <a:pt x="1949107" y="13764"/>
                  </a:lnTo>
                  <a:lnTo>
                    <a:pt x="2004551" y="15207"/>
                  </a:lnTo>
                  <a:lnTo>
                    <a:pt x="2058407" y="15866"/>
                  </a:lnTo>
                  <a:lnTo>
                    <a:pt x="2109392" y="15372"/>
                  </a:lnTo>
                  <a:lnTo>
                    <a:pt x="2156220" y="13352"/>
                  </a:lnTo>
                  <a:lnTo>
                    <a:pt x="2232418" y="6265"/>
                  </a:lnTo>
                  <a:lnTo>
                    <a:pt x="2271786" y="4949"/>
                  </a:lnTo>
                  <a:lnTo>
                    <a:pt x="2315183" y="5128"/>
                  </a:lnTo>
                  <a:lnTo>
                    <a:pt x="2362080" y="6439"/>
                  </a:lnTo>
                  <a:lnTo>
                    <a:pt x="2411949" y="8520"/>
                  </a:lnTo>
                  <a:lnTo>
                    <a:pt x="2518488" y="13544"/>
                  </a:lnTo>
                  <a:lnTo>
                    <a:pt x="2574100" y="15762"/>
                  </a:lnTo>
                  <a:lnTo>
                    <a:pt x="2630570" y="17302"/>
                  </a:lnTo>
                  <a:lnTo>
                    <a:pt x="2687369" y="17802"/>
                  </a:lnTo>
                  <a:lnTo>
                    <a:pt x="2743967" y="16899"/>
                  </a:lnTo>
                  <a:lnTo>
                    <a:pt x="2799838" y="14231"/>
                  </a:lnTo>
                  <a:lnTo>
                    <a:pt x="2854451" y="9436"/>
                  </a:lnTo>
                  <a:lnTo>
                    <a:pt x="2854451" y="24676"/>
                  </a:lnTo>
                  <a:lnTo>
                    <a:pt x="2817439" y="24814"/>
                  </a:lnTo>
                  <a:lnTo>
                    <a:pt x="2772368" y="25851"/>
                  </a:lnTo>
                  <a:lnTo>
                    <a:pt x="2605705" y="31271"/>
                  </a:lnTo>
                  <a:lnTo>
                    <a:pt x="2545301" y="32817"/>
                  </a:lnTo>
                  <a:lnTo>
                    <a:pt x="2485287" y="33717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5404" y="2840746"/>
              <a:ext cx="2854960" cy="40640"/>
            </a:xfrm>
            <a:custGeom>
              <a:avLst/>
              <a:gdLst/>
              <a:ahLst/>
              <a:cxnLst/>
              <a:rect l="l" t="t" r="r" b="b"/>
              <a:pathLst>
                <a:path w="2854960" h="40639">
                  <a:moveTo>
                    <a:pt x="0" y="13705"/>
                  </a:moveTo>
                  <a:lnTo>
                    <a:pt x="56913" y="8862"/>
                  </a:lnTo>
                  <a:lnTo>
                    <a:pt x="112824" y="5111"/>
                  </a:lnTo>
                  <a:lnTo>
                    <a:pt x="167559" y="2411"/>
                  </a:lnTo>
                  <a:lnTo>
                    <a:pt x="220949" y="721"/>
                  </a:lnTo>
                  <a:lnTo>
                    <a:pt x="272820" y="0"/>
                  </a:lnTo>
                  <a:lnTo>
                    <a:pt x="323000" y="206"/>
                  </a:lnTo>
                  <a:lnTo>
                    <a:pt x="371320" y="1298"/>
                  </a:lnTo>
                  <a:lnTo>
                    <a:pt x="417605" y="3235"/>
                  </a:lnTo>
                  <a:lnTo>
                    <a:pt x="461686" y="5976"/>
                  </a:lnTo>
                  <a:lnTo>
                    <a:pt x="503389" y="9480"/>
                  </a:lnTo>
                  <a:lnTo>
                    <a:pt x="542543" y="13705"/>
                  </a:lnTo>
                  <a:lnTo>
                    <a:pt x="580929" y="17518"/>
                  </a:lnTo>
                  <a:lnTo>
                    <a:pt x="621402" y="19950"/>
                  </a:lnTo>
                  <a:lnTo>
                    <a:pt x="664164" y="21207"/>
                  </a:lnTo>
                  <a:lnTo>
                    <a:pt x="709412" y="21496"/>
                  </a:lnTo>
                  <a:lnTo>
                    <a:pt x="757346" y="21022"/>
                  </a:lnTo>
                  <a:lnTo>
                    <a:pt x="808166" y="19991"/>
                  </a:lnTo>
                  <a:lnTo>
                    <a:pt x="862071" y="18610"/>
                  </a:lnTo>
                  <a:lnTo>
                    <a:pt x="919259" y="17085"/>
                  </a:lnTo>
                  <a:lnTo>
                    <a:pt x="979930" y="15622"/>
                  </a:lnTo>
                  <a:lnTo>
                    <a:pt x="1044284" y="14427"/>
                  </a:lnTo>
                  <a:lnTo>
                    <a:pt x="1112520" y="13705"/>
                  </a:lnTo>
                  <a:lnTo>
                    <a:pt x="1175062" y="13560"/>
                  </a:lnTo>
                  <a:lnTo>
                    <a:pt x="1233508" y="13811"/>
                  </a:lnTo>
                  <a:lnTo>
                    <a:pt x="1288399" y="14348"/>
                  </a:lnTo>
                  <a:lnTo>
                    <a:pt x="1340273" y="15060"/>
                  </a:lnTo>
                  <a:lnTo>
                    <a:pt x="1389671" y="15835"/>
                  </a:lnTo>
                  <a:lnTo>
                    <a:pt x="1437132" y="16563"/>
                  </a:lnTo>
                  <a:lnTo>
                    <a:pt x="1483195" y="17132"/>
                  </a:lnTo>
                  <a:lnTo>
                    <a:pt x="1528402" y="17431"/>
                  </a:lnTo>
                  <a:lnTo>
                    <a:pt x="1573291" y="17349"/>
                  </a:lnTo>
                  <a:lnTo>
                    <a:pt x="1618403" y="16774"/>
                  </a:lnTo>
                  <a:lnTo>
                    <a:pt x="1664276" y="15597"/>
                  </a:lnTo>
                  <a:lnTo>
                    <a:pt x="1711451" y="13705"/>
                  </a:lnTo>
                  <a:lnTo>
                    <a:pt x="1760869" y="12017"/>
                  </a:lnTo>
                  <a:lnTo>
                    <a:pt x="1812021" y="11377"/>
                  </a:lnTo>
                  <a:lnTo>
                    <a:pt x="1864423" y="11562"/>
                  </a:lnTo>
                  <a:lnTo>
                    <a:pt x="1917587" y="12351"/>
                  </a:lnTo>
                  <a:lnTo>
                    <a:pt x="1971025" y="13520"/>
                  </a:lnTo>
                  <a:lnTo>
                    <a:pt x="2024252" y="14848"/>
                  </a:lnTo>
                  <a:lnTo>
                    <a:pt x="2076781" y="16113"/>
                  </a:lnTo>
                  <a:lnTo>
                    <a:pt x="2128124" y="17092"/>
                  </a:lnTo>
                  <a:lnTo>
                    <a:pt x="2177795" y="17563"/>
                  </a:lnTo>
                  <a:lnTo>
                    <a:pt x="2225308" y="17304"/>
                  </a:lnTo>
                  <a:lnTo>
                    <a:pt x="2270174" y="16092"/>
                  </a:lnTo>
                  <a:lnTo>
                    <a:pt x="2311908" y="13705"/>
                  </a:lnTo>
                  <a:lnTo>
                    <a:pt x="2357966" y="11060"/>
                  </a:lnTo>
                  <a:lnTo>
                    <a:pt x="2408099" y="9624"/>
                  </a:lnTo>
                  <a:lnTo>
                    <a:pt x="2461166" y="9171"/>
                  </a:lnTo>
                  <a:lnTo>
                    <a:pt x="2516025" y="9473"/>
                  </a:lnTo>
                  <a:lnTo>
                    <a:pt x="2571537" y="10305"/>
                  </a:lnTo>
                  <a:lnTo>
                    <a:pt x="2626561" y="11438"/>
                  </a:lnTo>
                  <a:lnTo>
                    <a:pt x="2679957" y="12647"/>
                  </a:lnTo>
                  <a:lnTo>
                    <a:pt x="2730585" y="13705"/>
                  </a:lnTo>
                  <a:lnTo>
                    <a:pt x="2777303" y="14385"/>
                  </a:lnTo>
                  <a:lnTo>
                    <a:pt x="2818972" y="14461"/>
                  </a:lnTo>
                  <a:lnTo>
                    <a:pt x="2854451" y="13705"/>
                  </a:lnTo>
                  <a:lnTo>
                    <a:pt x="2852927" y="21325"/>
                  </a:lnTo>
                  <a:lnTo>
                    <a:pt x="2852927" y="24373"/>
                  </a:lnTo>
                  <a:lnTo>
                    <a:pt x="2854451" y="28945"/>
                  </a:lnTo>
                  <a:lnTo>
                    <a:pt x="2813837" y="29731"/>
                  </a:lnTo>
                  <a:lnTo>
                    <a:pt x="2766137" y="29898"/>
                  </a:lnTo>
                  <a:lnTo>
                    <a:pt x="2712839" y="29588"/>
                  </a:lnTo>
                  <a:lnTo>
                    <a:pt x="2655428" y="28945"/>
                  </a:lnTo>
                  <a:lnTo>
                    <a:pt x="2595394" y="28112"/>
                  </a:lnTo>
                  <a:lnTo>
                    <a:pt x="2534221" y="27231"/>
                  </a:lnTo>
                  <a:lnTo>
                    <a:pt x="2473398" y="26445"/>
                  </a:lnTo>
                  <a:lnTo>
                    <a:pt x="2414411" y="25897"/>
                  </a:lnTo>
                  <a:lnTo>
                    <a:pt x="2358747" y="25731"/>
                  </a:lnTo>
                  <a:lnTo>
                    <a:pt x="2307893" y="26088"/>
                  </a:lnTo>
                  <a:lnTo>
                    <a:pt x="2263336" y="27112"/>
                  </a:lnTo>
                  <a:lnTo>
                    <a:pt x="2226563" y="28945"/>
                  </a:lnTo>
                  <a:lnTo>
                    <a:pt x="2191944" y="30750"/>
                  </a:lnTo>
                  <a:lnTo>
                    <a:pt x="2153701" y="31062"/>
                  </a:lnTo>
                  <a:lnTo>
                    <a:pt x="2111954" y="30231"/>
                  </a:lnTo>
                  <a:lnTo>
                    <a:pt x="2066826" y="28607"/>
                  </a:lnTo>
                  <a:lnTo>
                    <a:pt x="2018438" y="26537"/>
                  </a:lnTo>
                  <a:lnTo>
                    <a:pt x="1966912" y="24373"/>
                  </a:lnTo>
                  <a:lnTo>
                    <a:pt x="1912370" y="22463"/>
                  </a:lnTo>
                  <a:lnTo>
                    <a:pt x="1854933" y="21156"/>
                  </a:lnTo>
                  <a:lnTo>
                    <a:pt x="1794724" y="20801"/>
                  </a:lnTo>
                  <a:lnTo>
                    <a:pt x="1731863" y="21749"/>
                  </a:lnTo>
                  <a:lnTo>
                    <a:pt x="1666473" y="24347"/>
                  </a:lnTo>
                  <a:lnTo>
                    <a:pt x="1598675" y="28945"/>
                  </a:lnTo>
                  <a:lnTo>
                    <a:pt x="1528996" y="34510"/>
                  </a:lnTo>
                  <a:lnTo>
                    <a:pt x="1469045" y="38096"/>
                  </a:lnTo>
                  <a:lnTo>
                    <a:pt x="1416761" y="39992"/>
                  </a:lnTo>
                  <a:lnTo>
                    <a:pt x="1370082" y="40487"/>
                  </a:lnTo>
                  <a:lnTo>
                    <a:pt x="1326949" y="39869"/>
                  </a:lnTo>
                  <a:lnTo>
                    <a:pt x="1285299" y="38426"/>
                  </a:lnTo>
                  <a:lnTo>
                    <a:pt x="1243073" y="36447"/>
                  </a:lnTo>
                  <a:lnTo>
                    <a:pt x="1198208" y="34221"/>
                  </a:lnTo>
                  <a:lnTo>
                    <a:pt x="1148644" y="32037"/>
                  </a:lnTo>
                  <a:lnTo>
                    <a:pt x="1092320" y="30182"/>
                  </a:lnTo>
                  <a:lnTo>
                    <a:pt x="1027175" y="28945"/>
                  </a:lnTo>
                  <a:lnTo>
                    <a:pt x="988163" y="28869"/>
                  </a:lnTo>
                  <a:lnTo>
                    <a:pt x="948749" y="29069"/>
                  </a:lnTo>
                  <a:lnTo>
                    <a:pt x="908784" y="29499"/>
                  </a:lnTo>
                  <a:lnTo>
                    <a:pt x="868119" y="30116"/>
                  </a:lnTo>
                  <a:lnTo>
                    <a:pt x="826603" y="30874"/>
                  </a:lnTo>
                  <a:lnTo>
                    <a:pt x="784087" y="31730"/>
                  </a:lnTo>
                  <a:lnTo>
                    <a:pt x="740421" y="32638"/>
                  </a:lnTo>
                  <a:lnTo>
                    <a:pt x="695456" y="33554"/>
                  </a:lnTo>
                  <a:lnTo>
                    <a:pt x="649041" y="34433"/>
                  </a:lnTo>
                  <a:lnTo>
                    <a:pt x="601027" y="35232"/>
                  </a:lnTo>
                  <a:lnTo>
                    <a:pt x="551264" y="35904"/>
                  </a:lnTo>
                  <a:lnTo>
                    <a:pt x="499603" y="36407"/>
                  </a:lnTo>
                  <a:lnTo>
                    <a:pt x="445894" y="36694"/>
                  </a:lnTo>
                  <a:lnTo>
                    <a:pt x="389987" y="36722"/>
                  </a:lnTo>
                  <a:lnTo>
                    <a:pt x="331731" y="36446"/>
                  </a:lnTo>
                  <a:lnTo>
                    <a:pt x="270979" y="35821"/>
                  </a:lnTo>
                  <a:lnTo>
                    <a:pt x="207579" y="34804"/>
                  </a:lnTo>
                  <a:lnTo>
                    <a:pt x="141383" y="33348"/>
                  </a:lnTo>
                  <a:lnTo>
                    <a:pt x="72239" y="31410"/>
                  </a:lnTo>
                  <a:lnTo>
                    <a:pt x="0" y="28945"/>
                  </a:lnTo>
                  <a:lnTo>
                    <a:pt x="0" y="24373"/>
                  </a:lnTo>
                  <a:lnTo>
                    <a:pt x="0" y="19801"/>
                  </a:lnTo>
                  <a:lnTo>
                    <a:pt x="0" y="13705"/>
                  </a:lnTo>
                </a:path>
              </a:pathLst>
            </a:custGeom>
            <a:ln w="33528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22830" y="3046687"/>
            <a:ext cx="6140450" cy="3284854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-10">
                <a:solidFill>
                  <a:srgbClr val="BF0000"/>
                </a:solidFill>
                <a:latin typeface="Calibri"/>
                <a:cs typeface="Calibri"/>
              </a:rPr>
              <a:t>Escolar</a:t>
            </a:r>
            <a:endParaRPr sz="2250">
              <a:latin typeface="Calibri"/>
              <a:cs typeface="Calibri"/>
            </a:endParaRPr>
          </a:p>
          <a:p>
            <a:pPr lvl="1" marL="614045" marR="5080" indent="-201295">
              <a:lnSpc>
                <a:spcPts val="2080"/>
              </a:lnSpc>
              <a:spcBef>
                <a:spcPts val="50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>
                <a:latin typeface="Calibri"/>
                <a:cs typeface="Calibri"/>
              </a:rPr>
              <a:t>Se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lleva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cabo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en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la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escuela,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habitualmente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con toda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la </a:t>
            </a:r>
            <a:r>
              <a:rPr dirty="0" sz="1900" spc="-10">
                <a:latin typeface="Calibri"/>
                <a:cs typeface="Calibri"/>
              </a:rPr>
              <a:t>clase.</a:t>
            </a:r>
            <a:endParaRPr sz="1900">
              <a:latin typeface="Calibri"/>
              <a:cs typeface="Calibri"/>
            </a:endParaRPr>
          </a:p>
          <a:p>
            <a:pPr lvl="1" marL="614045" marR="41910" indent="-201295">
              <a:lnSpc>
                <a:spcPts val="2090"/>
              </a:lnSpc>
              <a:spcBef>
                <a:spcPts val="43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>
                <a:latin typeface="Calibri"/>
                <a:cs typeface="Calibri"/>
              </a:rPr>
              <a:t>Es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la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prevención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que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más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se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ha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generalizado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existiendo </a:t>
            </a:r>
            <a:r>
              <a:rPr dirty="0" sz="1900">
                <a:latin typeface="Calibri"/>
                <a:cs typeface="Calibri"/>
              </a:rPr>
              <a:t>múltiples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programas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preventivos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tipo </a:t>
            </a:r>
            <a:r>
              <a:rPr dirty="0" sz="1900" spc="-10">
                <a:latin typeface="Calibri"/>
                <a:cs typeface="Calibri"/>
              </a:rPr>
              <a:t>escolar</a:t>
            </a:r>
            <a:endParaRPr sz="19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>
                <a:latin typeface="Calibri"/>
                <a:cs typeface="Calibri"/>
              </a:rPr>
              <a:t>Los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programas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suelen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ser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universales.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>
                <a:solidFill>
                  <a:srgbClr val="BF0000"/>
                </a:solidFill>
                <a:latin typeface="Calibri"/>
                <a:cs typeface="Calibri"/>
              </a:rPr>
              <a:t>En</a:t>
            </a:r>
            <a:r>
              <a:rPr dirty="0" sz="2250" spc="5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250">
                <a:solidFill>
                  <a:srgbClr val="BF0000"/>
                </a:solidFill>
                <a:latin typeface="Calibri"/>
                <a:cs typeface="Calibri"/>
              </a:rPr>
              <a:t>medio</a:t>
            </a:r>
            <a:r>
              <a:rPr dirty="0" sz="2250" spc="2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250" spc="-10">
                <a:solidFill>
                  <a:srgbClr val="BF0000"/>
                </a:solidFill>
                <a:latin typeface="Calibri"/>
                <a:cs typeface="Calibri"/>
              </a:rPr>
              <a:t>universitario</a:t>
            </a:r>
            <a:endParaRPr sz="225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254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>
                <a:latin typeface="Calibri"/>
                <a:cs typeface="Calibri"/>
              </a:rPr>
              <a:t>Menos</a:t>
            </a:r>
            <a:r>
              <a:rPr dirty="0" sz="1900" spc="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desarrollada.</a:t>
            </a:r>
            <a:endParaRPr sz="19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veces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solo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dirigidas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al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consumo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excesivo de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alcohol</a:t>
            </a:r>
            <a:endParaRPr sz="19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>
                <a:latin typeface="Calibri"/>
                <a:cs typeface="Calibri"/>
              </a:rPr>
              <a:t>Suelen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ser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programas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universales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selectivos.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632192" y="1604772"/>
            <a:ext cx="2269490" cy="4897120"/>
            <a:chOff x="7632192" y="1604772"/>
            <a:chExt cx="2269490" cy="4897120"/>
          </a:xfrm>
        </p:grpSpPr>
        <p:sp>
          <p:nvSpPr>
            <p:cNvPr id="8" name="object 8" descr=""/>
            <p:cNvSpPr/>
            <p:nvPr/>
          </p:nvSpPr>
          <p:spPr>
            <a:xfrm>
              <a:off x="7929371" y="1604772"/>
              <a:ext cx="1666239" cy="4832985"/>
            </a:xfrm>
            <a:custGeom>
              <a:avLst/>
              <a:gdLst/>
              <a:ahLst/>
              <a:cxnLst/>
              <a:rect l="l" t="t" r="r" b="b"/>
              <a:pathLst>
                <a:path w="1666240" h="4832985">
                  <a:moveTo>
                    <a:pt x="0" y="4832604"/>
                  </a:moveTo>
                  <a:lnTo>
                    <a:pt x="1665732" y="4832604"/>
                  </a:lnTo>
                  <a:lnTo>
                    <a:pt x="1665732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664196" y="1604772"/>
              <a:ext cx="102235" cy="4832985"/>
            </a:xfrm>
            <a:custGeom>
              <a:avLst/>
              <a:gdLst/>
              <a:ahLst/>
              <a:cxnLst/>
              <a:rect l="l" t="t" r="r" b="b"/>
              <a:pathLst>
                <a:path w="102234" h="4832985">
                  <a:moveTo>
                    <a:pt x="102107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102107" y="0"/>
                  </a:lnTo>
                  <a:lnTo>
                    <a:pt x="102107" y="4832604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766303" y="1604772"/>
              <a:ext cx="70485" cy="4832985"/>
            </a:xfrm>
            <a:custGeom>
              <a:avLst/>
              <a:gdLst/>
              <a:ahLst/>
              <a:cxnLst/>
              <a:rect l="l" t="t" r="r" b="b"/>
              <a:pathLst>
                <a:path w="70484" h="4832985">
                  <a:moveTo>
                    <a:pt x="70103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70103" y="0"/>
                  </a:lnTo>
                  <a:lnTo>
                    <a:pt x="70103" y="4832604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836407" y="1604772"/>
              <a:ext cx="93345" cy="4832985"/>
            </a:xfrm>
            <a:custGeom>
              <a:avLst/>
              <a:gdLst/>
              <a:ahLst/>
              <a:cxnLst/>
              <a:rect l="l" t="t" r="r" b="b"/>
              <a:pathLst>
                <a:path w="93345" h="4832985">
                  <a:moveTo>
                    <a:pt x="92964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92964" y="0"/>
                  </a:lnTo>
                  <a:lnTo>
                    <a:pt x="92964" y="4832604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836407" y="1604772"/>
              <a:ext cx="35560" cy="4832985"/>
            </a:xfrm>
            <a:custGeom>
              <a:avLst/>
              <a:gdLst/>
              <a:ahLst/>
              <a:cxnLst/>
              <a:rect l="l" t="t" r="r" b="b"/>
              <a:pathLst>
                <a:path w="35559" h="4832985">
                  <a:moveTo>
                    <a:pt x="35052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4832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2192" y="3907535"/>
              <a:ext cx="2269235" cy="2593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090" rIns="0" bIns="0" rtlCol="0" vert="horz">
            <a:spAutoFit/>
          </a:bodyPr>
          <a:lstStyle/>
          <a:p>
            <a:pPr marL="12700" marR="5080">
              <a:lnSpc>
                <a:spcPts val="4550"/>
              </a:lnSpc>
              <a:spcBef>
                <a:spcPts val="670"/>
              </a:spcBef>
            </a:pPr>
            <a:r>
              <a:rPr dirty="0" spc="125"/>
              <a:t>TIPOS </a:t>
            </a:r>
            <a:r>
              <a:rPr dirty="0" spc="210"/>
              <a:t>DE </a:t>
            </a:r>
            <a:r>
              <a:rPr dirty="0" spc="229"/>
              <a:t>PREVENCIÓN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48640" y="2999860"/>
            <a:ext cx="2887980" cy="74930"/>
            <a:chOff x="548640" y="2999860"/>
            <a:chExt cx="2887980" cy="74930"/>
          </a:xfrm>
        </p:grpSpPr>
        <p:sp>
          <p:nvSpPr>
            <p:cNvPr id="4" name="object 4" descr=""/>
            <p:cNvSpPr/>
            <p:nvPr/>
          </p:nvSpPr>
          <p:spPr>
            <a:xfrm>
              <a:off x="565404" y="3020714"/>
              <a:ext cx="2854960" cy="34925"/>
            </a:xfrm>
            <a:custGeom>
              <a:avLst/>
              <a:gdLst/>
              <a:ahLst/>
              <a:cxnLst/>
              <a:rect l="l" t="t" r="r" b="b"/>
              <a:pathLst>
                <a:path w="2854960" h="34925">
                  <a:moveTo>
                    <a:pt x="2485287" y="34802"/>
                  </a:moveTo>
                  <a:lnTo>
                    <a:pt x="2427356" y="34747"/>
                  </a:lnTo>
                  <a:lnTo>
                    <a:pt x="2373196" y="33428"/>
                  </a:lnTo>
                  <a:lnTo>
                    <a:pt x="2324498" y="30536"/>
                  </a:lnTo>
                  <a:lnTo>
                    <a:pt x="2282951" y="25761"/>
                  </a:lnTo>
                  <a:lnTo>
                    <a:pt x="2247081" y="21308"/>
                  </a:lnTo>
                  <a:lnTo>
                    <a:pt x="2207443" y="18459"/>
                  </a:lnTo>
                  <a:lnTo>
                    <a:pt x="2164270" y="16974"/>
                  </a:lnTo>
                  <a:lnTo>
                    <a:pt x="2117795" y="16617"/>
                  </a:lnTo>
                  <a:lnTo>
                    <a:pt x="2068251" y="17149"/>
                  </a:lnTo>
                  <a:lnTo>
                    <a:pt x="2015870" y="18332"/>
                  </a:lnTo>
                  <a:lnTo>
                    <a:pt x="1844039" y="23404"/>
                  </a:lnTo>
                  <a:lnTo>
                    <a:pt x="1782642" y="24809"/>
                  </a:lnTo>
                  <a:lnTo>
                    <a:pt x="1719572" y="25674"/>
                  </a:lnTo>
                  <a:lnTo>
                    <a:pt x="1655063" y="25761"/>
                  </a:lnTo>
                  <a:lnTo>
                    <a:pt x="1583228" y="25103"/>
                  </a:lnTo>
                  <a:lnTo>
                    <a:pt x="1522585" y="24152"/>
                  </a:lnTo>
                  <a:lnTo>
                    <a:pt x="1385315" y="21189"/>
                  </a:lnTo>
                  <a:lnTo>
                    <a:pt x="1346947" y="20714"/>
                  </a:lnTo>
                  <a:lnTo>
                    <a:pt x="1308524" y="20769"/>
                  </a:lnTo>
                  <a:lnTo>
                    <a:pt x="1267797" y="21518"/>
                  </a:lnTo>
                  <a:lnTo>
                    <a:pt x="1222516" y="23128"/>
                  </a:lnTo>
                  <a:lnTo>
                    <a:pt x="1170431" y="25761"/>
                  </a:lnTo>
                  <a:lnTo>
                    <a:pt x="1120710" y="27994"/>
                  </a:lnTo>
                  <a:lnTo>
                    <a:pt x="1073880" y="29038"/>
                  </a:lnTo>
                  <a:lnTo>
                    <a:pt x="1028830" y="29141"/>
                  </a:lnTo>
                  <a:lnTo>
                    <a:pt x="984446" y="28550"/>
                  </a:lnTo>
                  <a:lnTo>
                    <a:pt x="844164" y="25088"/>
                  </a:lnTo>
                  <a:lnTo>
                    <a:pt x="791316" y="24195"/>
                  </a:lnTo>
                  <a:lnTo>
                    <a:pt x="733570" y="23844"/>
                  </a:lnTo>
                  <a:lnTo>
                    <a:pt x="669813" y="24284"/>
                  </a:lnTo>
                  <a:lnTo>
                    <a:pt x="598932" y="25761"/>
                  </a:lnTo>
                  <a:lnTo>
                    <a:pt x="532839" y="27333"/>
                  </a:lnTo>
                  <a:lnTo>
                    <a:pt x="471381" y="28301"/>
                  </a:lnTo>
                  <a:lnTo>
                    <a:pt x="414051" y="28762"/>
                  </a:lnTo>
                  <a:lnTo>
                    <a:pt x="360341" y="28809"/>
                  </a:lnTo>
                  <a:lnTo>
                    <a:pt x="309742" y="28539"/>
                  </a:lnTo>
                  <a:lnTo>
                    <a:pt x="128301" y="26190"/>
                  </a:lnTo>
                  <a:lnTo>
                    <a:pt x="85640" y="25761"/>
                  </a:lnTo>
                  <a:lnTo>
                    <a:pt x="43042" y="25587"/>
                  </a:lnTo>
                  <a:lnTo>
                    <a:pt x="0" y="25761"/>
                  </a:lnTo>
                  <a:lnTo>
                    <a:pt x="0" y="8997"/>
                  </a:lnTo>
                  <a:lnTo>
                    <a:pt x="65294" y="13291"/>
                  </a:lnTo>
                  <a:lnTo>
                    <a:pt x="122593" y="16293"/>
                  </a:lnTo>
                  <a:lnTo>
                    <a:pt x="173495" y="18148"/>
                  </a:lnTo>
                  <a:lnTo>
                    <a:pt x="219602" y="19000"/>
                  </a:lnTo>
                  <a:lnTo>
                    <a:pt x="262515" y="18993"/>
                  </a:lnTo>
                  <a:lnTo>
                    <a:pt x="303833" y="18272"/>
                  </a:lnTo>
                  <a:lnTo>
                    <a:pt x="345159" y="16980"/>
                  </a:lnTo>
                  <a:lnTo>
                    <a:pt x="485183" y="11127"/>
                  </a:lnTo>
                  <a:lnTo>
                    <a:pt x="542543" y="8997"/>
                  </a:lnTo>
                  <a:lnTo>
                    <a:pt x="603845" y="7063"/>
                  </a:lnTo>
                  <a:lnTo>
                    <a:pt x="741663" y="1536"/>
                  </a:lnTo>
                  <a:lnTo>
                    <a:pt x="780287" y="425"/>
                  </a:lnTo>
                  <a:lnTo>
                    <a:pt x="819277" y="0"/>
                  </a:lnTo>
                  <a:lnTo>
                    <a:pt x="861047" y="452"/>
                  </a:lnTo>
                  <a:lnTo>
                    <a:pt x="908011" y="1975"/>
                  </a:lnTo>
                  <a:lnTo>
                    <a:pt x="962582" y="4759"/>
                  </a:lnTo>
                  <a:lnTo>
                    <a:pt x="1086417" y="13014"/>
                  </a:lnTo>
                  <a:lnTo>
                    <a:pt x="1146393" y="15982"/>
                  </a:lnTo>
                  <a:lnTo>
                    <a:pt x="1206507" y="17998"/>
                  </a:lnTo>
                  <a:lnTo>
                    <a:pt x="1266161" y="19157"/>
                  </a:lnTo>
                  <a:lnTo>
                    <a:pt x="1324757" y="19554"/>
                  </a:lnTo>
                  <a:lnTo>
                    <a:pt x="1381696" y="19284"/>
                  </a:lnTo>
                  <a:lnTo>
                    <a:pt x="1436381" y="18443"/>
                  </a:lnTo>
                  <a:lnTo>
                    <a:pt x="1488214" y="17125"/>
                  </a:lnTo>
                  <a:lnTo>
                    <a:pt x="1536596" y="15427"/>
                  </a:lnTo>
                  <a:lnTo>
                    <a:pt x="1580931" y="13442"/>
                  </a:lnTo>
                  <a:lnTo>
                    <a:pt x="1620619" y="11267"/>
                  </a:lnTo>
                  <a:lnTo>
                    <a:pt x="1655063" y="8997"/>
                  </a:lnTo>
                  <a:lnTo>
                    <a:pt x="1693050" y="7726"/>
                  </a:lnTo>
                  <a:lnTo>
                    <a:pt x="1737158" y="7822"/>
                  </a:lnTo>
                  <a:lnTo>
                    <a:pt x="1786102" y="8915"/>
                  </a:lnTo>
                  <a:lnTo>
                    <a:pt x="1949107" y="14459"/>
                  </a:lnTo>
                  <a:lnTo>
                    <a:pt x="2004551" y="15826"/>
                  </a:lnTo>
                  <a:lnTo>
                    <a:pt x="2058407" y="16334"/>
                  </a:lnTo>
                  <a:lnTo>
                    <a:pt x="2109392" y="15613"/>
                  </a:lnTo>
                  <a:lnTo>
                    <a:pt x="2156220" y="13291"/>
                  </a:lnTo>
                  <a:lnTo>
                    <a:pt x="2197608" y="8997"/>
                  </a:lnTo>
                  <a:lnTo>
                    <a:pt x="2232418" y="5851"/>
                  </a:lnTo>
                  <a:lnTo>
                    <a:pt x="2271786" y="4602"/>
                  </a:lnTo>
                  <a:lnTo>
                    <a:pt x="2315183" y="4877"/>
                  </a:lnTo>
                  <a:lnTo>
                    <a:pt x="2362080" y="6300"/>
                  </a:lnTo>
                  <a:lnTo>
                    <a:pt x="2411949" y="8498"/>
                  </a:lnTo>
                  <a:lnTo>
                    <a:pt x="2518488" y="13717"/>
                  </a:lnTo>
                  <a:lnTo>
                    <a:pt x="2574100" y="15989"/>
                  </a:lnTo>
                  <a:lnTo>
                    <a:pt x="2630570" y="17538"/>
                  </a:lnTo>
                  <a:lnTo>
                    <a:pt x="2687369" y="17987"/>
                  </a:lnTo>
                  <a:lnTo>
                    <a:pt x="2743967" y="16963"/>
                  </a:lnTo>
                  <a:lnTo>
                    <a:pt x="2799838" y="14092"/>
                  </a:lnTo>
                  <a:lnTo>
                    <a:pt x="2854451" y="8997"/>
                  </a:lnTo>
                  <a:lnTo>
                    <a:pt x="2854451" y="25761"/>
                  </a:lnTo>
                  <a:lnTo>
                    <a:pt x="2817439" y="25899"/>
                  </a:lnTo>
                  <a:lnTo>
                    <a:pt x="2772368" y="26936"/>
                  </a:lnTo>
                  <a:lnTo>
                    <a:pt x="2605705" y="32356"/>
                  </a:lnTo>
                  <a:lnTo>
                    <a:pt x="2545301" y="33902"/>
                  </a:lnTo>
                  <a:lnTo>
                    <a:pt x="2485287" y="3480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5404" y="3016624"/>
              <a:ext cx="2854960" cy="41275"/>
            </a:xfrm>
            <a:custGeom>
              <a:avLst/>
              <a:gdLst/>
              <a:ahLst/>
              <a:cxnLst/>
              <a:rect l="l" t="t" r="r" b="b"/>
              <a:pathLst>
                <a:path w="2854960" h="41275">
                  <a:moveTo>
                    <a:pt x="0" y="13087"/>
                  </a:moveTo>
                  <a:lnTo>
                    <a:pt x="56913" y="8587"/>
                  </a:lnTo>
                  <a:lnTo>
                    <a:pt x="112824" y="5049"/>
                  </a:lnTo>
                  <a:lnTo>
                    <a:pt x="167559" y="2452"/>
                  </a:lnTo>
                  <a:lnTo>
                    <a:pt x="220949" y="776"/>
                  </a:lnTo>
                  <a:lnTo>
                    <a:pt x="272820" y="0"/>
                  </a:lnTo>
                  <a:lnTo>
                    <a:pt x="323000" y="103"/>
                  </a:lnTo>
                  <a:lnTo>
                    <a:pt x="371320" y="1064"/>
                  </a:lnTo>
                  <a:lnTo>
                    <a:pt x="417605" y="2864"/>
                  </a:lnTo>
                  <a:lnTo>
                    <a:pt x="461686" y="5482"/>
                  </a:lnTo>
                  <a:lnTo>
                    <a:pt x="503389" y="8896"/>
                  </a:lnTo>
                  <a:lnTo>
                    <a:pt x="542543" y="13087"/>
                  </a:lnTo>
                  <a:lnTo>
                    <a:pt x="580929" y="17278"/>
                  </a:lnTo>
                  <a:lnTo>
                    <a:pt x="621402" y="20012"/>
                  </a:lnTo>
                  <a:lnTo>
                    <a:pt x="664164" y="21496"/>
                  </a:lnTo>
                  <a:lnTo>
                    <a:pt x="709412" y="21935"/>
                  </a:lnTo>
                  <a:lnTo>
                    <a:pt x="757346" y="21537"/>
                  </a:lnTo>
                  <a:lnTo>
                    <a:pt x="808166" y="20507"/>
                  </a:lnTo>
                  <a:lnTo>
                    <a:pt x="862071" y="19050"/>
                  </a:lnTo>
                  <a:lnTo>
                    <a:pt x="919259" y="17374"/>
                  </a:lnTo>
                  <a:lnTo>
                    <a:pt x="979930" y="15684"/>
                  </a:lnTo>
                  <a:lnTo>
                    <a:pt x="1044284" y="14186"/>
                  </a:lnTo>
                  <a:lnTo>
                    <a:pt x="1112520" y="13087"/>
                  </a:lnTo>
                  <a:lnTo>
                    <a:pt x="1175062" y="12970"/>
                  </a:lnTo>
                  <a:lnTo>
                    <a:pt x="1233508" y="13299"/>
                  </a:lnTo>
                  <a:lnTo>
                    <a:pt x="1288399" y="13944"/>
                  </a:lnTo>
                  <a:lnTo>
                    <a:pt x="1340273" y="14780"/>
                  </a:lnTo>
                  <a:lnTo>
                    <a:pt x="1389671" y="15680"/>
                  </a:lnTo>
                  <a:lnTo>
                    <a:pt x="1437132" y="16516"/>
                  </a:lnTo>
                  <a:lnTo>
                    <a:pt x="1483195" y="17161"/>
                  </a:lnTo>
                  <a:lnTo>
                    <a:pt x="1528402" y="17490"/>
                  </a:lnTo>
                  <a:lnTo>
                    <a:pt x="1573291" y="17373"/>
                  </a:lnTo>
                  <a:lnTo>
                    <a:pt x="1618403" y="16685"/>
                  </a:lnTo>
                  <a:lnTo>
                    <a:pt x="1664276" y="15299"/>
                  </a:lnTo>
                  <a:lnTo>
                    <a:pt x="1711451" y="13087"/>
                  </a:lnTo>
                  <a:lnTo>
                    <a:pt x="1760869" y="11428"/>
                  </a:lnTo>
                  <a:lnTo>
                    <a:pt x="1812021" y="10864"/>
                  </a:lnTo>
                  <a:lnTo>
                    <a:pt x="1864423" y="11158"/>
                  </a:lnTo>
                  <a:lnTo>
                    <a:pt x="1917587" y="12071"/>
                  </a:lnTo>
                  <a:lnTo>
                    <a:pt x="1971025" y="13365"/>
                  </a:lnTo>
                  <a:lnTo>
                    <a:pt x="2024252" y="14801"/>
                  </a:lnTo>
                  <a:lnTo>
                    <a:pt x="2076781" y="16143"/>
                  </a:lnTo>
                  <a:lnTo>
                    <a:pt x="2128124" y="17151"/>
                  </a:lnTo>
                  <a:lnTo>
                    <a:pt x="2177795" y="17587"/>
                  </a:lnTo>
                  <a:lnTo>
                    <a:pt x="2225308" y="17214"/>
                  </a:lnTo>
                  <a:lnTo>
                    <a:pt x="2270174" y="15794"/>
                  </a:lnTo>
                  <a:lnTo>
                    <a:pt x="2311908" y="13087"/>
                  </a:lnTo>
                  <a:lnTo>
                    <a:pt x="2357966" y="10476"/>
                  </a:lnTo>
                  <a:lnTo>
                    <a:pt x="2408099" y="9130"/>
                  </a:lnTo>
                  <a:lnTo>
                    <a:pt x="2461166" y="8800"/>
                  </a:lnTo>
                  <a:lnTo>
                    <a:pt x="2516025" y="9240"/>
                  </a:lnTo>
                  <a:lnTo>
                    <a:pt x="2571537" y="10201"/>
                  </a:lnTo>
                  <a:lnTo>
                    <a:pt x="2626561" y="11438"/>
                  </a:lnTo>
                  <a:lnTo>
                    <a:pt x="2679957" y="12702"/>
                  </a:lnTo>
                  <a:lnTo>
                    <a:pt x="2730585" y="13746"/>
                  </a:lnTo>
                  <a:lnTo>
                    <a:pt x="2777303" y="14323"/>
                  </a:lnTo>
                  <a:lnTo>
                    <a:pt x="2818972" y="14186"/>
                  </a:lnTo>
                  <a:lnTo>
                    <a:pt x="2854451" y="13087"/>
                  </a:lnTo>
                  <a:lnTo>
                    <a:pt x="2852927" y="20707"/>
                  </a:lnTo>
                  <a:lnTo>
                    <a:pt x="2852927" y="23755"/>
                  </a:lnTo>
                  <a:lnTo>
                    <a:pt x="2854451" y="29851"/>
                  </a:lnTo>
                  <a:lnTo>
                    <a:pt x="2813837" y="30637"/>
                  </a:lnTo>
                  <a:lnTo>
                    <a:pt x="2766137" y="30803"/>
                  </a:lnTo>
                  <a:lnTo>
                    <a:pt x="2712839" y="30494"/>
                  </a:lnTo>
                  <a:lnTo>
                    <a:pt x="2655428" y="29851"/>
                  </a:lnTo>
                  <a:lnTo>
                    <a:pt x="2595394" y="29017"/>
                  </a:lnTo>
                  <a:lnTo>
                    <a:pt x="2534221" y="28136"/>
                  </a:lnTo>
                  <a:lnTo>
                    <a:pt x="2473398" y="27351"/>
                  </a:lnTo>
                  <a:lnTo>
                    <a:pt x="2414411" y="26803"/>
                  </a:lnTo>
                  <a:lnTo>
                    <a:pt x="2358747" y="26636"/>
                  </a:lnTo>
                  <a:lnTo>
                    <a:pt x="2307893" y="26993"/>
                  </a:lnTo>
                  <a:lnTo>
                    <a:pt x="2263336" y="28017"/>
                  </a:lnTo>
                  <a:lnTo>
                    <a:pt x="2226563" y="29851"/>
                  </a:lnTo>
                  <a:lnTo>
                    <a:pt x="2191944" y="31306"/>
                  </a:lnTo>
                  <a:lnTo>
                    <a:pt x="2153701" y="31333"/>
                  </a:lnTo>
                  <a:lnTo>
                    <a:pt x="2111954" y="30280"/>
                  </a:lnTo>
                  <a:lnTo>
                    <a:pt x="2066826" y="28496"/>
                  </a:lnTo>
                  <a:lnTo>
                    <a:pt x="2018438" y="26332"/>
                  </a:lnTo>
                  <a:lnTo>
                    <a:pt x="1966912" y="24136"/>
                  </a:lnTo>
                  <a:lnTo>
                    <a:pt x="1912370" y="22257"/>
                  </a:lnTo>
                  <a:lnTo>
                    <a:pt x="1854933" y="21046"/>
                  </a:lnTo>
                  <a:lnTo>
                    <a:pt x="1794724" y="20850"/>
                  </a:lnTo>
                  <a:lnTo>
                    <a:pt x="1731863" y="22019"/>
                  </a:lnTo>
                  <a:lnTo>
                    <a:pt x="1666473" y="24903"/>
                  </a:lnTo>
                  <a:lnTo>
                    <a:pt x="1598675" y="29851"/>
                  </a:lnTo>
                  <a:lnTo>
                    <a:pt x="1528996" y="35381"/>
                  </a:lnTo>
                  <a:lnTo>
                    <a:pt x="1469045" y="38878"/>
                  </a:lnTo>
                  <a:lnTo>
                    <a:pt x="1416761" y="40651"/>
                  </a:lnTo>
                  <a:lnTo>
                    <a:pt x="1370082" y="41008"/>
                  </a:lnTo>
                  <a:lnTo>
                    <a:pt x="1326949" y="40259"/>
                  </a:lnTo>
                  <a:lnTo>
                    <a:pt x="1285299" y="38713"/>
                  </a:lnTo>
                  <a:lnTo>
                    <a:pt x="1243073" y="36680"/>
                  </a:lnTo>
                  <a:lnTo>
                    <a:pt x="1198208" y="34468"/>
                  </a:lnTo>
                  <a:lnTo>
                    <a:pt x="1148644" y="32386"/>
                  </a:lnTo>
                  <a:lnTo>
                    <a:pt x="1092320" y="30744"/>
                  </a:lnTo>
                  <a:lnTo>
                    <a:pt x="1027175" y="29851"/>
                  </a:lnTo>
                  <a:lnTo>
                    <a:pt x="988163" y="29764"/>
                  </a:lnTo>
                  <a:lnTo>
                    <a:pt x="948749" y="29933"/>
                  </a:lnTo>
                  <a:lnTo>
                    <a:pt x="908784" y="30317"/>
                  </a:lnTo>
                  <a:lnTo>
                    <a:pt x="868119" y="30875"/>
                  </a:lnTo>
                  <a:lnTo>
                    <a:pt x="826603" y="31565"/>
                  </a:lnTo>
                  <a:lnTo>
                    <a:pt x="784087" y="32347"/>
                  </a:lnTo>
                  <a:lnTo>
                    <a:pt x="740421" y="33179"/>
                  </a:lnTo>
                  <a:lnTo>
                    <a:pt x="695456" y="34021"/>
                  </a:lnTo>
                  <a:lnTo>
                    <a:pt x="649041" y="34830"/>
                  </a:lnTo>
                  <a:lnTo>
                    <a:pt x="601027" y="35566"/>
                  </a:lnTo>
                  <a:lnTo>
                    <a:pt x="551264" y="36188"/>
                  </a:lnTo>
                  <a:lnTo>
                    <a:pt x="499603" y="36654"/>
                  </a:lnTo>
                  <a:lnTo>
                    <a:pt x="445894" y="36924"/>
                  </a:lnTo>
                  <a:lnTo>
                    <a:pt x="389987" y="36956"/>
                  </a:lnTo>
                  <a:lnTo>
                    <a:pt x="331731" y="36709"/>
                  </a:lnTo>
                  <a:lnTo>
                    <a:pt x="270979" y="36142"/>
                  </a:lnTo>
                  <a:lnTo>
                    <a:pt x="207579" y="35214"/>
                  </a:lnTo>
                  <a:lnTo>
                    <a:pt x="141383" y="33883"/>
                  </a:lnTo>
                  <a:lnTo>
                    <a:pt x="72239" y="32109"/>
                  </a:lnTo>
                  <a:lnTo>
                    <a:pt x="0" y="29851"/>
                  </a:lnTo>
                  <a:lnTo>
                    <a:pt x="0" y="25279"/>
                  </a:lnTo>
                  <a:lnTo>
                    <a:pt x="0" y="19183"/>
                  </a:lnTo>
                  <a:lnTo>
                    <a:pt x="0" y="13087"/>
                  </a:lnTo>
                </a:path>
              </a:pathLst>
            </a:custGeom>
            <a:ln w="33528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22820" y="3174056"/>
            <a:ext cx="6381115" cy="2933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3360" indent="-201295">
              <a:lnSpc>
                <a:spcPts val="2915"/>
              </a:lnSpc>
              <a:spcBef>
                <a:spcPts val="1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solidFill>
                  <a:srgbClr val="BF0000"/>
                </a:solidFill>
                <a:latin typeface="Calibri"/>
                <a:cs typeface="Calibri"/>
              </a:rPr>
              <a:t>Familiar</a:t>
            </a:r>
            <a:endParaRPr sz="2450">
              <a:latin typeface="Calibri"/>
              <a:cs typeface="Calibri"/>
            </a:endParaRPr>
          </a:p>
          <a:p>
            <a:pPr lvl="1" marL="614680" marR="5080" indent="-201295">
              <a:lnSpc>
                <a:spcPct val="80200"/>
              </a:lnSpc>
              <a:spcBef>
                <a:spcPts val="475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Pueden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complementar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prevención</a:t>
            </a:r>
            <a:r>
              <a:rPr dirty="0" sz="2100" spc="-10">
                <a:latin typeface="Calibri"/>
                <a:cs typeface="Calibri"/>
              </a:rPr>
              <a:t> escolar </a:t>
            </a:r>
            <a:r>
              <a:rPr dirty="0" sz="2100">
                <a:latin typeface="Calibri"/>
                <a:cs typeface="Calibri"/>
              </a:rPr>
              <a:t>(prevención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universal) o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estar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dirigida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padres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con </a:t>
            </a:r>
            <a:r>
              <a:rPr dirty="0" sz="2100">
                <a:latin typeface="Calibri"/>
                <a:cs typeface="Calibri"/>
              </a:rPr>
              <a:t>hijos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consumidores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(prevención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selectiva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indicada).</a:t>
            </a:r>
            <a:endParaRPr sz="2100">
              <a:latin typeface="Calibri"/>
              <a:cs typeface="Calibri"/>
            </a:endParaRPr>
          </a:p>
          <a:p>
            <a:pPr lvl="1" marL="614680" marR="90805" indent="-201295">
              <a:lnSpc>
                <a:spcPct val="80000"/>
              </a:lnSpc>
              <a:spcBef>
                <a:spcPts val="445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En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muchas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ocasiones se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hacen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través de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</a:t>
            </a:r>
            <a:r>
              <a:rPr dirty="0" sz="2100" spc="-10">
                <a:latin typeface="Calibri"/>
                <a:cs typeface="Calibri"/>
              </a:rPr>
              <a:t> escuela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padres.</a:t>
            </a:r>
            <a:endParaRPr sz="2100">
              <a:latin typeface="Calibri"/>
              <a:cs typeface="Calibri"/>
            </a:endParaRPr>
          </a:p>
          <a:p>
            <a:pPr lvl="1" marL="614680" marR="223520" indent="-201295">
              <a:lnSpc>
                <a:spcPct val="80000"/>
              </a:lnSpc>
              <a:spcBef>
                <a:spcPts val="440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El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principal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problema es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 baja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participación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 </a:t>
            </a:r>
            <a:r>
              <a:rPr dirty="0" sz="2100" spc="-25">
                <a:latin typeface="Calibri"/>
                <a:cs typeface="Calibri"/>
              </a:rPr>
              <a:t>los </a:t>
            </a:r>
            <a:r>
              <a:rPr dirty="0" sz="2100">
                <a:latin typeface="Calibri"/>
                <a:cs typeface="Calibri"/>
              </a:rPr>
              <a:t>padres,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los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que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acuden son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los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que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menos </a:t>
            </a:r>
            <a:r>
              <a:rPr dirty="0" sz="2100">
                <a:latin typeface="Calibri"/>
                <a:cs typeface="Calibri"/>
              </a:rPr>
              <a:t>necesitan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este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tipo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intervención.</a:t>
            </a:r>
            <a:endParaRPr sz="2100">
              <a:latin typeface="Calibri"/>
              <a:cs typeface="Calibri"/>
            </a:endParaRPr>
          </a:p>
          <a:p>
            <a:pPr lvl="1" marL="614680" indent="-201930">
              <a:lnSpc>
                <a:spcPts val="2460"/>
              </a:lnSpc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Son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muy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útiles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familias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problemáticas.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757159" y="1522475"/>
            <a:ext cx="2269490" cy="4895215"/>
            <a:chOff x="7757159" y="1522475"/>
            <a:chExt cx="2269490" cy="4895215"/>
          </a:xfrm>
        </p:grpSpPr>
        <p:sp>
          <p:nvSpPr>
            <p:cNvPr id="8" name="object 8" descr=""/>
            <p:cNvSpPr/>
            <p:nvPr/>
          </p:nvSpPr>
          <p:spPr>
            <a:xfrm>
              <a:off x="8055863" y="1522475"/>
              <a:ext cx="1666239" cy="4832985"/>
            </a:xfrm>
            <a:custGeom>
              <a:avLst/>
              <a:gdLst/>
              <a:ahLst/>
              <a:cxnLst/>
              <a:rect l="l" t="t" r="r" b="b"/>
              <a:pathLst>
                <a:path w="1666240" h="4832985">
                  <a:moveTo>
                    <a:pt x="0" y="4832604"/>
                  </a:moveTo>
                  <a:lnTo>
                    <a:pt x="1665732" y="4832604"/>
                  </a:lnTo>
                  <a:lnTo>
                    <a:pt x="1665732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790687" y="1522475"/>
              <a:ext cx="102235" cy="4832985"/>
            </a:xfrm>
            <a:custGeom>
              <a:avLst/>
              <a:gdLst/>
              <a:ahLst/>
              <a:cxnLst/>
              <a:rect l="l" t="t" r="r" b="b"/>
              <a:pathLst>
                <a:path w="102234" h="4832985">
                  <a:moveTo>
                    <a:pt x="102108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102108" y="0"/>
                  </a:lnTo>
                  <a:lnTo>
                    <a:pt x="102108" y="4832604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892795" y="1522475"/>
              <a:ext cx="70485" cy="4832985"/>
            </a:xfrm>
            <a:custGeom>
              <a:avLst/>
              <a:gdLst/>
              <a:ahLst/>
              <a:cxnLst/>
              <a:rect l="l" t="t" r="r" b="b"/>
              <a:pathLst>
                <a:path w="70484" h="4832985">
                  <a:moveTo>
                    <a:pt x="70103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70103" y="0"/>
                  </a:lnTo>
                  <a:lnTo>
                    <a:pt x="70103" y="4832604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962899" y="1522475"/>
              <a:ext cx="93345" cy="4832985"/>
            </a:xfrm>
            <a:custGeom>
              <a:avLst/>
              <a:gdLst/>
              <a:ahLst/>
              <a:cxnLst/>
              <a:rect l="l" t="t" r="r" b="b"/>
              <a:pathLst>
                <a:path w="93345" h="4832985">
                  <a:moveTo>
                    <a:pt x="92964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92964" y="0"/>
                  </a:lnTo>
                  <a:lnTo>
                    <a:pt x="92964" y="4832604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962899" y="1522475"/>
              <a:ext cx="35560" cy="4832985"/>
            </a:xfrm>
            <a:custGeom>
              <a:avLst/>
              <a:gdLst/>
              <a:ahLst/>
              <a:cxnLst/>
              <a:rect l="l" t="t" r="r" b="b"/>
              <a:pathLst>
                <a:path w="35559" h="4832985">
                  <a:moveTo>
                    <a:pt x="35051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4832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7159" y="3823716"/>
              <a:ext cx="2269235" cy="2593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090" rIns="0" bIns="0" rtlCol="0" vert="horz">
            <a:spAutoFit/>
          </a:bodyPr>
          <a:lstStyle/>
          <a:p>
            <a:pPr marL="12700" marR="5080">
              <a:lnSpc>
                <a:spcPts val="4550"/>
              </a:lnSpc>
              <a:spcBef>
                <a:spcPts val="670"/>
              </a:spcBef>
            </a:pPr>
            <a:r>
              <a:rPr dirty="0" spc="125"/>
              <a:t>TIPOS </a:t>
            </a:r>
            <a:r>
              <a:rPr dirty="0" spc="210"/>
              <a:t>DE </a:t>
            </a:r>
            <a:r>
              <a:rPr dirty="0" spc="229"/>
              <a:t>PREVENCIÓN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48640" y="2999860"/>
            <a:ext cx="2887980" cy="74930"/>
            <a:chOff x="548640" y="2999860"/>
            <a:chExt cx="2887980" cy="74930"/>
          </a:xfrm>
        </p:grpSpPr>
        <p:sp>
          <p:nvSpPr>
            <p:cNvPr id="4" name="object 4" descr=""/>
            <p:cNvSpPr/>
            <p:nvPr/>
          </p:nvSpPr>
          <p:spPr>
            <a:xfrm>
              <a:off x="565404" y="3020714"/>
              <a:ext cx="2854960" cy="34925"/>
            </a:xfrm>
            <a:custGeom>
              <a:avLst/>
              <a:gdLst/>
              <a:ahLst/>
              <a:cxnLst/>
              <a:rect l="l" t="t" r="r" b="b"/>
              <a:pathLst>
                <a:path w="2854960" h="34925">
                  <a:moveTo>
                    <a:pt x="2485287" y="34802"/>
                  </a:moveTo>
                  <a:lnTo>
                    <a:pt x="2427356" y="34747"/>
                  </a:lnTo>
                  <a:lnTo>
                    <a:pt x="2373196" y="33428"/>
                  </a:lnTo>
                  <a:lnTo>
                    <a:pt x="2324498" y="30536"/>
                  </a:lnTo>
                  <a:lnTo>
                    <a:pt x="2282951" y="25761"/>
                  </a:lnTo>
                  <a:lnTo>
                    <a:pt x="2247081" y="21308"/>
                  </a:lnTo>
                  <a:lnTo>
                    <a:pt x="2207443" y="18459"/>
                  </a:lnTo>
                  <a:lnTo>
                    <a:pt x="2164270" y="16974"/>
                  </a:lnTo>
                  <a:lnTo>
                    <a:pt x="2117795" y="16617"/>
                  </a:lnTo>
                  <a:lnTo>
                    <a:pt x="2068251" y="17149"/>
                  </a:lnTo>
                  <a:lnTo>
                    <a:pt x="2015870" y="18332"/>
                  </a:lnTo>
                  <a:lnTo>
                    <a:pt x="1844039" y="23404"/>
                  </a:lnTo>
                  <a:lnTo>
                    <a:pt x="1782642" y="24809"/>
                  </a:lnTo>
                  <a:lnTo>
                    <a:pt x="1719572" y="25674"/>
                  </a:lnTo>
                  <a:lnTo>
                    <a:pt x="1655063" y="25761"/>
                  </a:lnTo>
                  <a:lnTo>
                    <a:pt x="1583228" y="25103"/>
                  </a:lnTo>
                  <a:lnTo>
                    <a:pt x="1522585" y="24152"/>
                  </a:lnTo>
                  <a:lnTo>
                    <a:pt x="1385315" y="21189"/>
                  </a:lnTo>
                  <a:lnTo>
                    <a:pt x="1346947" y="20714"/>
                  </a:lnTo>
                  <a:lnTo>
                    <a:pt x="1308524" y="20769"/>
                  </a:lnTo>
                  <a:lnTo>
                    <a:pt x="1267797" y="21518"/>
                  </a:lnTo>
                  <a:lnTo>
                    <a:pt x="1222516" y="23128"/>
                  </a:lnTo>
                  <a:lnTo>
                    <a:pt x="1170431" y="25761"/>
                  </a:lnTo>
                  <a:lnTo>
                    <a:pt x="1120710" y="27994"/>
                  </a:lnTo>
                  <a:lnTo>
                    <a:pt x="1073880" y="29038"/>
                  </a:lnTo>
                  <a:lnTo>
                    <a:pt x="1028830" y="29141"/>
                  </a:lnTo>
                  <a:lnTo>
                    <a:pt x="984446" y="28550"/>
                  </a:lnTo>
                  <a:lnTo>
                    <a:pt x="844164" y="25088"/>
                  </a:lnTo>
                  <a:lnTo>
                    <a:pt x="791316" y="24195"/>
                  </a:lnTo>
                  <a:lnTo>
                    <a:pt x="733570" y="23844"/>
                  </a:lnTo>
                  <a:lnTo>
                    <a:pt x="669813" y="24284"/>
                  </a:lnTo>
                  <a:lnTo>
                    <a:pt x="598932" y="25761"/>
                  </a:lnTo>
                  <a:lnTo>
                    <a:pt x="532839" y="27333"/>
                  </a:lnTo>
                  <a:lnTo>
                    <a:pt x="471381" y="28301"/>
                  </a:lnTo>
                  <a:lnTo>
                    <a:pt x="414051" y="28762"/>
                  </a:lnTo>
                  <a:lnTo>
                    <a:pt x="360341" y="28809"/>
                  </a:lnTo>
                  <a:lnTo>
                    <a:pt x="309742" y="28539"/>
                  </a:lnTo>
                  <a:lnTo>
                    <a:pt x="128301" y="26190"/>
                  </a:lnTo>
                  <a:lnTo>
                    <a:pt x="85640" y="25761"/>
                  </a:lnTo>
                  <a:lnTo>
                    <a:pt x="43042" y="25587"/>
                  </a:lnTo>
                  <a:lnTo>
                    <a:pt x="0" y="25761"/>
                  </a:lnTo>
                  <a:lnTo>
                    <a:pt x="0" y="8997"/>
                  </a:lnTo>
                  <a:lnTo>
                    <a:pt x="65294" y="13291"/>
                  </a:lnTo>
                  <a:lnTo>
                    <a:pt x="122593" y="16293"/>
                  </a:lnTo>
                  <a:lnTo>
                    <a:pt x="173495" y="18148"/>
                  </a:lnTo>
                  <a:lnTo>
                    <a:pt x="219602" y="19000"/>
                  </a:lnTo>
                  <a:lnTo>
                    <a:pt x="262515" y="18993"/>
                  </a:lnTo>
                  <a:lnTo>
                    <a:pt x="303833" y="18272"/>
                  </a:lnTo>
                  <a:lnTo>
                    <a:pt x="345159" y="16980"/>
                  </a:lnTo>
                  <a:lnTo>
                    <a:pt x="485183" y="11127"/>
                  </a:lnTo>
                  <a:lnTo>
                    <a:pt x="542543" y="8997"/>
                  </a:lnTo>
                  <a:lnTo>
                    <a:pt x="603845" y="7063"/>
                  </a:lnTo>
                  <a:lnTo>
                    <a:pt x="741663" y="1536"/>
                  </a:lnTo>
                  <a:lnTo>
                    <a:pt x="780287" y="425"/>
                  </a:lnTo>
                  <a:lnTo>
                    <a:pt x="819277" y="0"/>
                  </a:lnTo>
                  <a:lnTo>
                    <a:pt x="861047" y="452"/>
                  </a:lnTo>
                  <a:lnTo>
                    <a:pt x="908011" y="1975"/>
                  </a:lnTo>
                  <a:lnTo>
                    <a:pt x="962582" y="4759"/>
                  </a:lnTo>
                  <a:lnTo>
                    <a:pt x="1086417" y="13014"/>
                  </a:lnTo>
                  <a:lnTo>
                    <a:pt x="1146393" y="15982"/>
                  </a:lnTo>
                  <a:lnTo>
                    <a:pt x="1206507" y="17998"/>
                  </a:lnTo>
                  <a:lnTo>
                    <a:pt x="1266161" y="19157"/>
                  </a:lnTo>
                  <a:lnTo>
                    <a:pt x="1324757" y="19554"/>
                  </a:lnTo>
                  <a:lnTo>
                    <a:pt x="1381696" y="19284"/>
                  </a:lnTo>
                  <a:lnTo>
                    <a:pt x="1436381" y="18443"/>
                  </a:lnTo>
                  <a:lnTo>
                    <a:pt x="1488214" y="17125"/>
                  </a:lnTo>
                  <a:lnTo>
                    <a:pt x="1536596" y="15427"/>
                  </a:lnTo>
                  <a:lnTo>
                    <a:pt x="1580931" y="13442"/>
                  </a:lnTo>
                  <a:lnTo>
                    <a:pt x="1620619" y="11267"/>
                  </a:lnTo>
                  <a:lnTo>
                    <a:pt x="1655063" y="8997"/>
                  </a:lnTo>
                  <a:lnTo>
                    <a:pt x="1693050" y="7726"/>
                  </a:lnTo>
                  <a:lnTo>
                    <a:pt x="1737158" y="7822"/>
                  </a:lnTo>
                  <a:lnTo>
                    <a:pt x="1786102" y="8915"/>
                  </a:lnTo>
                  <a:lnTo>
                    <a:pt x="1949107" y="14459"/>
                  </a:lnTo>
                  <a:lnTo>
                    <a:pt x="2004551" y="15826"/>
                  </a:lnTo>
                  <a:lnTo>
                    <a:pt x="2058407" y="16334"/>
                  </a:lnTo>
                  <a:lnTo>
                    <a:pt x="2109392" y="15613"/>
                  </a:lnTo>
                  <a:lnTo>
                    <a:pt x="2156220" y="13291"/>
                  </a:lnTo>
                  <a:lnTo>
                    <a:pt x="2197608" y="8997"/>
                  </a:lnTo>
                  <a:lnTo>
                    <a:pt x="2232418" y="5851"/>
                  </a:lnTo>
                  <a:lnTo>
                    <a:pt x="2271786" y="4602"/>
                  </a:lnTo>
                  <a:lnTo>
                    <a:pt x="2315183" y="4877"/>
                  </a:lnTo>
                  <a:lnTo>
                    <a:pt x="2362080" y="6300"/>
                  </a:lnTo>
                  <a:lnTo>
                    <a:pt x="2411949" y="8498"/>
                  </a:lnTo>
                  <a:lnTo>
                    <a:pt x="2518488" y="13717"/>
                  </a:lnTo>
                  <a:lnTo>
                    <a:pt x="2574100" y="15989"/>
                  </a:lnTo>
                  <a:lnTo>
                    <a:pt x="2630570" y="17538"/>
                  </a:lnTo>
                  <a:lnTo>
                    <a:pt x="2687369" y="17987"/>
                  </a:lnTo>
                  <a:lnTo>
                    <a:pt x="2743967" y="16963"/>
                  </a:lnTo>
                  <a:lnTo>
                    <a:pt x="2799838" y="14092"/>
                  </a:lnTo>
                  <a:lnTo>
                    <a:pt x="2854451" y="8997"/>
                  </a:lnTo>
                  <a:lnTo>
                    <a:pt x="2854451" y="25761"/>
                  </a:lnTo>
                  <a:lnTo>
                    <a:pt x="2817439" y="25899"/>
                  </a:lnTo>
                  <a:lnTo>
                    <a:pt x="2772368" y="26936"/>
                  </a:lnTo>
                  <a:lnTo>
                    <a:pt x="2605705" y="32356"/>
                  </a:lnTo>
                  <a:lnTo>
                    <a:pt x="2545301" y="33902"/>
                  </a:lnTo>
                  <a:lnTo>
                    <a:pt x="2485287" y="3480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5404" y="3016624"/>
              <a:ext cx="2854960" cy="41275"/>
            </a:xfrm>
            <a:custGeom>
              <a:avLst/>
              <a:gdLst/>
              <a:ahLst/>
              <a:cxnLst/>
              <a:rect l="l" t="t" r="r" b="b"/>
              <a:pathLst>
                <a:path w="2854960" h="41275">
                  <a:moveTo>
                    <a:pt x="0" y="13087"/>
                  </a:moveTo>
                  <a:lnTo>
                    <a:pt x="56913" y="8587"/>
                  </a:lnTo>
                  <a:lnTo>
                    <a:pt x="112824" y="5049"/>
                  </a:lnTo>
                  <a:lnTo>
                    <a:pt x="167559" y="2452"/>
                  </a:lnTo>
                  <a:lnTo>
                    <a:pt x="220949" y="776"/>
                  </a:lnTo>
                  <a:lnTo>
                    <a:pt x="272820" y="0"/>
                  </a:lnTo>
                  <a:lnTo>
                    <a:pt x="323000" y="103"/>
                  </a:lnTo>
                  <a:lnTo>
                    <a:pt x="371320" y="1064"/>
                  </a:lnTo>
                  <a:lnTo>
                    <a:pt x="417605" y="2864"/>
                  </a:lnTo>
                  <a:lnTo>
                    <a:pt x="461686" y="5482"/>
                  </a:lnTo>
                  <a:lnTo>
                    <a:pt x="503389" y="8896"/>
                  </a:lnTo>
                  <a:lnTo>
                    <a:pt x="542543" y="13087"/>
                  </a:lnTo>
                  <a:lnTo>
                    <a:pt x="580929" y="17278"/>
                  </a:lnTo>
                  <a:lnTo>
                    <a:pt x="621402" y="20012"/>
                  </a:lnTo>
                  <a:lnTo>
                    <a:pt x="664164" y="21496"/>
                  </a:lnTo>
                  <a:lnTo>
                    <a:pt x="709412" y="21935"/>
                  </a:lnTo>
                  <a:lnTo>
                    <a:pt x="757346" y="21537"/>
                  </a:lnTo>
                  <a:lnTo>
                    <a:pt x="808166" y="20507"/>
                  </a:lnTo>
                  <a:lnTo>
                    <a:pt x="862071" y="19050"/>
                  </a:lnTo>
                  <a:lnTo>
                    <a:pt x="919259" y="17374"/>
                  </a:lnTo>
                  <a:lnTo>
                    <a:pt x="979930" y="15684"/>
                  </a:lnTo>
                  <a:lnTo>
                    <a:pt x="1044284" y="14186"/>
                  </a:lnTo>
                  <a:lnTo>
                    <a:pt x="1112520" y="13087"/>
                  </a:lnTo>
                  <a:lnTo>
                    <a:pt x="1175062" y="12970"/>
                  </a:lnTo>
                  <a:lnTo>
                    <a:pt x="1233508" y="13299"/>
                  </a:lnTo>
                  <a:lnTo>
                    <a:pt x="1288399" y="13944"/>
                  </a:lnTo>
                  <a:lnTo>
                    <a:pt x="1340273" y="14780"/>
                  </a:lnTo>
                  <a:lnTo>
                    <a:pt x="1389671" y="15680"/>
                  </a:lnTo>
                  <a:lnTo>
                    <a:pt x="1437132" y="16516"/>
                  </a:lnTo>
                  <a:lnTo>
                    <a:pt x="1483195" y="17161"/>
                  </a:lnTo>
                  <a:lnTo>
                    <a:pt x="1528402" y="17490"/>
                  </a:lnTo>
                  <a:lnTo>
                    <a:pt x="1573291" y="17373"/>
                  </a:lnTo>
                  <a:lnTo>
                    <a:pt x="1618403" y="16685"/>
                  </a:lnTo>
                  <a:lnTo>
                    <a:pt x="1664276" y="15299"/>
                  </a:lnTo>
                  <a:lnTo>
                    <a:pt x="1711451" y="13087"/>
                  </a:lnTo>
                  <a:lnTo>
                    <a:pt x="1760869" y="11428"/>
                  </a:lnTo>
                  <a:lnTo>
                    <a:pt x="1812021" y="10864"/>
                  </a:lnTo>
                  <a:lnTo>
                    <a:pt x="1864423" y="11158"/>
                  </a:lnTo>
                  <a:lnTo>
                    <a:pt x="1917587" y="12071"/>
                  </a:lnTo>
                  <a:lnTo>
                    <a:pt x="1971025" y="13365"/>
                  </a:lnTo>
                  <a:lnTo>
                    <a:pt x="2024252" y="14801"/>
                  </a:lnTo>
                  <a:lnTo>
                    <a:pt x="2076781" y="16143"/>
                  </a:lnTo>
                  <a:lnTo>
                    <a:pt x="2128124" y="17151"/>
                  </a:lnTo>
                  <a:lnTo>
                    <a:pt x="2177795" y="17587"/>
                  </a:lnTo>
                  <a:lnTo>
                    <a:pt x="2225308" y="17214"/>
                  </a:lnTo>
                  <a:lnTo>
                    <a:pt x="2270174" y="15794"/>
                  </a:lnTo>
                  <a:lnTo>
                    <a:pt x="2311908" y="13087"/>
                  </a:lnTo>
                  <a:lnTo>
                    <a:pt x="2357966" y="10476"/>
                  </a:lnTo>
                  <a:lnTo>
                    <a:pt x="2408099" y="9130"/>
                  </a:lnTo>
                  <a:lnTo>
                    <a:pt x="2461166" y="8800"/>
                  </a:lnTo>
                  <a:lnTo>
                    <a:pt x="2516025" y="9240"/>
                  </a:lnTo>
                  <a:lnTo>
                    <a:pt x="2571537" y="10201"/>
                  </a:lnTo>
                  <a:lnTo>
                    <a:pt x="2626561" y="11438"/>
                  </a:lnTo>
                  <a:lnTo>
                    <a:pt x="2679957" y="12702"/>
                  </a:lnTo>
                  <a:lnTo>
                    <a:pt x="2730585" y="13746"/>
                  </a:lnTo>
                  <a:lnTo>
                    <a:pt x="2777303" y="14323"/>
                  </a:lnTo>
                  <a:lnTo>
                    <a:pt x="2818972" y="14186"/>
                  </a:lnTo>
                  <a:lnTo>
                    <a:pt x="2854451" y="13087"/>
                  </a:lnTo>
                  <a:lnTo>
                    <a:pt x="2852927" y="20707"/>
                  </a:lnTo>
                  <a:lnTo>
                    <a:pt x="2852927" y="23755"/>
                  </a:lnTo>
                  <a:lnTo>
                    <a:pt x="2854451" y="29851"/>
                  </a:lnTo>
                  <a:lnTo>
                    <a:pt x="2813837" y="30637"/>
                  </a:lnTo>
                  <a:lnTo>
                    <a:pt x="2766137" y="30803"/>
                  </a:lnTo>
                  <a:lnTo>
                    <a:pt x="2712839" y="30494"/>
                  </a:lnTo>
                  <a:lnTo>
                    <a:pt x="2655428" y="29851"/>
                  </a:lnTo>
                  <a:lnTo>
                    <a:pt x="2595394" y="29017"/>
                  </a:lnTo>
                  <a:lnTo>
                    <a:pt x="2534221" y="28136"/>
                  </a:lnTo>
                  <a:lnTo>
                    <a:pt x="2473398" y="27351"/>
                  </a:lnTo>
                  <a:lnTo>
                    <a:pt x="2414411" y="26803"/>
                  </a:lnTo>
                  <a:lnTo>
                    <a:pt x="2358747" y="26636"/>
                  </a:lnTo>
                  <a:lnTo>
                    <a:pt x="2307893" y="26993"/>
                  </a:lnTo>
                  <a:lnTo>
                    <a:pt x="2263336" y="28017"/>
                  </a:lnTo>
                  <a:lnTo>
                    <a:pt x="2226563" y="29851"/>
                  </a:lnTo>
                  <a:lnTo>
                    <a:pt x="2191944" y="31306"/>
                  </a:lnTo>
                  <a:lnTo>
                    <a:pt x="2153701" y="31333"/>
                  </a:lnTo>
                  <a:lnTo>
                    <a:pt x="2111954" y="30280"/>
                  </a:lnTo>
                  <a:lnTo>
                    <a:pt x="2066826" y="28496"/>
                  </a:lnTo>
                  <a:lnTo>
                    <a:pt x="2018438" y="26332"/>
                  </a:lnTo>
                  <a:lnTo>
                    <a:pt x="1966912" y="24136"/>
                  </a:lnTo>
                  <a:lnTo>
                    <a:pt x="1912370" y="22257"/>
                  </a:lnTo>
                  <a:lnTo>
                    <a:pt x="1854933" y="21046"/>
                  </a:lnTo>
                  <a:lnTo>
                    <a:pt x="1794724" y="20850"/>
                  </a:lnTo>
                  <a:lnTo>
                    <a:pt x="1731863" y="22019"/>
                  </a:lnTo>
                  <a:lnTo>
                    <a:pt x="1666473" y="24903"/>
                  </a:lnTo>
                  <a:lnTo>
                    <a:pt x="1598675" y="29851"/>
                  </a:lnTo>
                  <a:lnTo>
                    <a:pt x="1528996" y="35381"/>
                  </a:lnTo>
                  <a:lnTo>
                    <a:pt x="1469045" y="38878"/>
                  </a:lnTo>
                  <a:lnTo>
                    <a:pt x="1416761" y="40651"/>
                  </a:lnTo>
                  <a:lnTo>
                    <a:pt x="1370082" y="41008"/>
                  </a:lnTo>
                  <a:lnTo>
                    <a:pt x="1326949" y="40259"/>
                  </a:lnTo>
                  <a:lnTo>
                    <a:pt x="1285299" y="38713"/>
                  </a:lnTo>
                  <a:lnTo>
                    <a:pt x="1243073" y="36680"/>
                  </a:lnTo>
                  <a:lnTo>
                    <a:pt x="1198208" y="34468"/>
                  </a:lnTo>
                  <a:lnTo>
                    <a:pt x="1148644" y="32386"/>
                  </a:lnTo>
                  <a:lnTo>
                    <a:pt x="1092320" y="30744"/>
                  </a:lnTo>
                  <a:lnTo>
                    <a:pt x="1027175" y="29851"/>
                  </a:lnTo>
                  <a:lnTo>
                    <a:pt x="988163" y="29764"/>
                  </a:lnTo>
                  <a:lnTo>
                    <a:pt x="948749" y="29933"/>
                  </a:lnTo>
                  <a:lnTo>
                    <a:pt x="908784" y="30317"/>
                  </a:lnTo>
                  <a:lnTo>
                    <a:pt x="868119" y="30875"/>
                  </a:lnTo>
                  <a:lnTo>
                    <a:pt x="826603" y="31565"/>
                  </a:lnTo>
                  <a:lnTo>
                    <a:pt x="784087" y="32347"/>
                  </a:lnTo>
                  <a:lnTo>
                    <a:pt x="740421" y="33179"/>
                  </a:lnTo>
                  <a:lnTo>
                    <a:pt x="695456" y="34021"/>
                  </a:lnTo>
                  <a:lnTo>
                    <a:pt x="649041" y="34830"/>
                  </a:lnTo>
                  <a:lnTo>
                    <a:pt x="601027" y="35566"/>
                  </a:lnTo>
                  <a:lnTo>
                    <a:pt x="551264" y="36188"/>
                  </a:lnTo>
                  <a:lnTo>
                    <a:pt x="499603" y="36654"/>
                  </a:lnTo>
                  <a:lnTo>
                    <a:pt x="445894" y="36924"/>
                  </a:lnTo>
                  <a:lnTo>
                    <a:pt x="389987" y="36956"/>
                  </a:lnTo>
                  <a:lnTo>
                    <a:pt x="331731" y="36709"/>
                  </a:lnTo>
                  <a:lnTo>
                    <a:pt x="270979" y="36142"/>
                  </a:lnTo>
                  <a:lnTo>
                    <a:pt x="207579" y="35214"/>
                  </a:lnTo>
                  <a:lnTo>
                    <a:pt x="141383" y="33883"/>
                  </a:lnTo>
                  <a:lnTo>
                    <a:pt x="72239" y="32109"/>
                  </a:lnTo>
                  <a:lnTo>
                    <a:pt x="0" y="29851"/>
                  </a:lnTo>
                  <a:lnTo>
                    <a:pt x="0" y="25279"/>
                  </a:lnTo>
                  <a:lnTo>
                    <a:pt x="0" y="19183"/>
                  </a:lnTo>
                  <a:lnTo>
                    <a:pt x="0" y="13087"/>
                  </a:lnTo>
                </a:path>
              </a:pathLst>
            </a:custGeom>
            <a:ln w="33528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22820" y="3172274"/>
            <a:ext cx="6292215" cy="285623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solidFill>
                  <a:srgbClr val="BF0000"/>
                </a:solidFill>
                <a:latin typeface="Calibri"/>
                <a:cs typeface="Calibri"/>
              </a:rPr>
              <a:t>Comunitaria</a:t>
            </a:r>
            <a:endParaRPr sz="2450">
              <a:latin typeface="Calibri"/>
              <a:cs typeface="Calibri"/>
            </a:endParaRPr>
          </a:p>
          <a:p>
            <a:pPr lvl="1" marL="614680" marR="447675" indent="-201295">
              <a:lnSpc>
                <a:spcPts val="2270"/>
              </a:lnSpc>
              <a:spcBef>
                <a:spcPts val="505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Se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hace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reforzando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mensajes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y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normas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contra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el </a:t>
            </a:r>
            <a:r>
              <a:rPr dirty="0" sz="2100">
                <a:latin typeface="Calibri"/>
                <a:cs typeface="Calibri"/>
              </a:rPr>
              <a:t>abuso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drogas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y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preservación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salud.</a:t>
            </a:r>
            <a:endParaRPr sz="2100">
              <a:latin typeface="Calibri"/>
              <a:cs typeface="Calibri"/>
            </a:endParaRPr>
          </a:p>
          <a:p>
            <a:pPr lvl="1" marL="614680" marR="5080" indent="-201295">
              <a:lnSpc>
                <a:spcPct val="90200"/>
              </a:lnSpc>
              <a:spcBef>
                <a:spcPts val="400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Suele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centrarse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el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desarrollo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leyes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y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normas, </a:t>
            </a:r>
            <a:r>
              <a:rPr dirty="0" sz="2100">
                <a:latin typeface="Calibri"/>
                <a:cs typeface="Calibri"/>
              </a:rPr>
              <a:t>especialmente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para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las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drogas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legales,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tabaco</a:t>
            </a:r>
            <a:r>
              <a:rPr dirty="0" sz="2100" spc="-75">
                <a:latin typeface="Calibri"/>
                <a:cs typeface="Calibri"/>
              </a:rPr>
              <a:t> </a:t>
            </a:r>
            <a:r>
              <a:rPr dirty="0" sz="2100" spc="-50">
                <a:latin typeface="Calibri"/>
                <a:cs typeface="Calibri"/>
              </a:rPr>
              <a:t>y </a:t>
            </a:r>
            <a:r>
              <a:rPr dirty="0" sz="2100">
                <a:latin typeface="Calibri"/>
                <a:cs typeface="Calibri"/>
              </a:rPr>
              <a:t>alcohol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(ej.,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edad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mínima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consumo,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impuestos, </a:t>
            </a:r>
            <a:r>
              <a:rPr dirty="0" sz="2100">
                <a:latin typeface="Calibri"/>
                <a:cs typeface="Calibri"/>
              </a:rPr>
              <a:t>control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publicidad,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reducir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el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número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bares, </a:t>
            </a:r>
            <a:r>
              <a:rPr dirty="0" sz="2100">
                <a:latin typeface="Calibri"/>
                <a:cs typeface="Calibri"/>
              </a:rPr>
              <a:t>etc.),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para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las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drogas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características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esa </a:t>
            </a:r>
            <a:r>
              <a:rPr dirty="0" sz="2100">
                <a:latin typeface="Calibri"/>
                <a:cs typeface="Calibri"/>
              </a:rPr>
              <a:t>comunidad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(ej.,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cannabis)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598664" y="1335024"/>
            <a:ext cx="2265045" cy="4895215"/>
            <a:chOff x="7598664" y="1335024"/>
            <a:chExt cx="2265045" cy="4895215"/>
          </a:xfrm>
        </p:grpSpPr>
        <p:sp>
          <p:nvSpPr>
            <p:cNvPr id="8" name="object 8" descr=""/>
            <p:cNvSpPr/>
            <p:nvPr/>
          </p:nvSpPr>
          <p:spPr>
            <a:xfrm>
              <a:off x="7895844" y="1335024"/>
              <a:ext cx="1666239" cy="4832985"/>
            </a:xfrm>
            <a:custGeom>
              <a:avLst/>
              <a:gdLst/>
              <a:ahLst/>
              <a:cxnLst/>
              <a:rect l="l" t="t" r="r" b="b"/>
              <a:pathLst>
                <a:path w="1666240" h="4832985">
                  <a:moveTo>
                    <a:pt x="0" y="4832604"/>
                  </a:moveTo>
                  <a:lnTo>
                    <a:pt x="1665732" y="4832604"/>
                  </a:lnTo>
                  <a:lnTo>
                    <a:pt x="1665732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630667" y="1335024"/>
              <a:ext cx="102235" cy="4832985"/>
            </a:xfrm>
            <a:custGeom>
              <a:avLst/>
              <a:gdLst/>
              <a:ahLst/>
              <a:cxnLst/>
              <a:rect l="l" t="t" r="r" b="b"/>
              <a:pathLst>
                <a:path w="102234" h="4832985">
                  <a:moveTo>
                    <a:pt x="102108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102108" y="0"/>
                  </a:lnTo>
                  <a:lnTo>
                    <a:pt x="102108" y="4832604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732776" y="1335024"/>
              <a:ext cx="70485" cy="4832985"/>
            </a:xfrm>
            <a:custGeom>
              <a:avLst/>
              <a:gdLst/>
              <a:ahLst/>
              <a:cxnLst/>
              <a:rect l="l" t="t" r="r" b="b"/>
              <a:pathLst>
                <a:path w="70484" h="4832985">
                  <a:moveTo>
                    <a:pt x="70103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70103" y="0"/>
                  </a:lnTo>
                  <a:lnTo>
                    <a:pt x="70103" y="4832604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802880" y="1335024"/>
              <a:ext cx="93345" cy="4832985"/>
            </a:xfrm>
            <a:custGeom>
              <a:avLst/>
              <a:gdLst/>
              <a:ahLst/>
              <a:cxnLst/>
              <a:rect l="l" t="t" r="r" b="b"/>
              <a:pathLst>
                <a:path w="93345" h="4832985">
                  <a:moveTo>
                    <a:pt x="92964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92964" y="0"/>
                  </a:lnTo>
                  <a:lnTo>
                    <a:pt x="92964" y="4832604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802880" y="1335024"/>
              <a:ext cx="35560" cy="4832985"/>
            </a:xfrm>
            <a:custGeom>
              <a:avLst/>
              <a:gdLst/>
              <a:ahLst/>
              <a:cxnLst/>
              <a:rect l="l" t="t" r="r" b="b"/>
              <a:pathLst>
                <a:path w="35559" h="4832985">
                  <a:moveTo>
                    <a:pt x="35051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4832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8664" y="3637788"/>
              <a:ext cx="2264664" cy="2592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090" rIns="0" bIns="0" rtlCol="0" vert="horz">
            <a:spAutoFit/>
          </a:bodyPr>
          <a:lstStyle/>
          <a:p>
            <a:pPr marL="12700" marR="5080">
              <a:lnSpc>
                <a:spcPts val="4550"/>
              </a:lnSpc>
              <a:spcBef>
                <a:spcPts val="670"/>
              </a:spcBef>
            </a:pPr>
            <a:r>
              <a:rPr dirty="0" spc="125"/>
              <a:t>TIPOS </a:t>
            </a:r>
            <a:r>
              <a:rPr dirty="0" spc="210"/>
              <a:t>DE </a:t>
            </a:r>
            <a:r>
              <a:rPr dirty="0" spc="229"/>
              <a:t>PREVENCIÓN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48640" y="2999860"/>
            <a:ext cx="2887980" cy="74930"/>
            <a:chOff x="548640" y="2999860"/>
            <a:chExt cx="2887980" cy="74930"/>
          </a:xfrm>
        </p:grpSpPr>
        <p:sp>
          <p:nvSpPr>
            <p:cNvPr id="4" name="object 4" descr=""/>
            <p:cNvSpPr/>
            <p:nvPr/>
          </p:nvSpPr>
          <p:spPr>
            <a:xfrm>
              <a:off x="565404" y="3020714"/>
              <a:ext cx="2854960" cy="34925"/>
            </a:xfrm>
            <a:custGeom>
              <a:avLst/>
              <a:gdLst/>
              <a:ahLst/>
              <a:cxnLst/>
              <a:rect l="l" t="t" r="r" b="b"/>
              <a:pathLst>
                <a:path w="2854960" h="34925">
                  <a:moveTo>
                    <a:pt x="2485287" y="34802"/>
                  </a:moveTo>
                  <a:lnTo>
                    <a:pt x="2427356" y="34747"/>
                  </a:lnTo>
                  <a:lnTo>
                    <a:pt x="2373196" y="33428"/>
                  </a:lnTo>
                  <a:lnTo>
                    <a:pt x="2324498" y="30536"/>
                  </a:lnTo>
                  <a:lnTo>
                    <a:pt x="2282951" y="25761"/>
                  </a:lnTo>
                  <a:lnTo>
                    <a:pt x="2247081" y="21308"/>
                  </a:lnTo>
                  <a:lnTo>
                    <a:pt x="2207443" y="18459"/>
                  </a:lnTo>
                  <a:lnTo>
                    <a:pt x="2164270" y="16974"/>
                  </a:lnTo>
                  <a:lnTo>
                    <a:pt x="2117795" y="16617"/>
                  </a:lnTo>
                  <a:lnTo>
                    <a:pt x="2068251" y="17149"/>
                  </a:lnTo>
                  <a:lnTo>
                    <a:pt x="2015870" y="18332"/>
                  </a:lnTo>
                  <a:lnTo>
                    <a:pt x="1844039" y="23404"/>
                  </a:lnTo>
                  <a:lnTo>
                    <a:pt x="1782642" y="24809"/>
                  </a:lnTo>
                  <a:lnTo>
                    <a:pt x="1719572" y="25674"/>
                  </a:lnTo>
                  <a:lnTo>
                    <a:pt x="1655063" y="25761"/>
                  </a:lnTo>
                  <a:lnTo>
                    <a:pt x="1583228" y="25103"/>
                  </a:lnTo>
                  <a:lnTo>
                    <a:pt x="1522585" y="24152"/>
                  </a:lnTo>
                  <a:lnTo>
                    <a:pt x="1385315" y="21189"/>
                  </a:lnTo>
                  <a:lnTo>
                    <a:pt x="1346947" y="20714"/>
                  </a:lnTo>
                  <a:lnTo>
                    <a:pt x="1308524" y="20769"/>
                  </a:lnTo>
                  <a:lnTo>
                    <a:pt x="1267797" y="21518"/>
                  </a:lnTo>
                  <a:lnTo>
                    <a:pt x="1222516" y="23128"/>
                  </a:lnTo>
                  <a:lnTo>
                    <a:pt x="1170431" y="25761"/>
                  </a:lnTo>
                  <a:lnTo>
                    <a:pt x="1120710" y="27994"/>
                  </a:lnTo>
                  <a:lnTo>
                    <a:pt x="1073880" y="29038"/>
                  </a:lnTo>
                  <a:lnTo>
                    <a:pt x="1028830" y="29141"/>
                  </a:lnTo>
                  <a:lnTo>
                    <a:pt x="984446" y="28550"/>
                  </a:lnTo>
                  <a:lnTo>
                    <a:pt x="844164" y="25088"/>
                  </a:lnTo>
                  <a:lnTo>
                    <a:pt x="791316" y="24195"/>
                  </a:lnTo>
                  <a:lnTo>
                    <a:pt x="733570" y="23844"/>
                  </a:lnTo>
                  <a:lnTo>
                    <a:pt x="669813" y="24284"/>
                  </a:lnTo>
                  <a:lnTo>
                    <a:pt x="598932" y="25761"/>
                  </a:lnTo>
                  <a:lnTo>
                    <a:pt x="532839" y="27333"/>
                  </a:lnTo>
                  <a:lnTo>
                    <a:pt x="471381" y="28301"/>
                  </a:lnTo>
                  <a:lnTo>
                    <a:pt x="414051" y="28762"/>
                  </a:lnTo>
                  <a:lnTo>
                    <a:pt x="360341" y="28809"/>
                  </a:lnTo>
                  <a:lnTo>
                    <a:pt x="309742" y="28539"/>
                  </a:lnTo>
                  <a:lnTo>
                    <a:pt x="128301" y="26190"/>
                  </a:lnTo>
                  <a:lnTo>
                    <a:pt x="85640" y="25761"/>
                  </a:lnTo>
                  <a:lnTo>
                    <a:pt x="43042" y="25587"/>
                  </a:lnTo>
                  <a:lnTo>
                    <a:pt x="0" y="25761"/>
                  </a:lnTo>
                  <a:lnTo>
                    <a:pt x="0" y="8997"/>
                  </a:lnTo>
                  <a:lnTo>
                    <a:pt x="65294" y="13291"/>
                  </a:lnTo>
                  <a:lnTo>
                    <a:pt x="122593" y="16293"/>
                  </a:lnTo>
                  <a:lnTo>
                    <a:pt x="173495" y="18148"/>
                  </a:lnTo>
                  <a:lnTo>
                    <a:pt x="219602" y="19000"/>
                  </a:lnTo>
                  <a:lnTo>
                    <a:pt x="262515" y="18993"/>
                  </a:lnTo>
                  <a:lnTo>
                    <a:pt x="303833" y="18272"/>
                  </a:lnTo>
                  <a:lnTo>
                    <a:pt x="345159" y="16980"/>
                  </a:lnTo>
                  <a:lnTo>
                    <a:pt x="485183" y="11127"/>
                  </a:lnTo>
                  <a:lnTo>
                    <a:pt x="542543" y="8997"/>
                  </a:lnTo>
                  <a:lnTo>
                    <a:pt x="603845" y="7063"/>
                  </a:lnTo>
                  <a:lnTo>
                    <a:pt x="741663" y="1536"/>
                  </a:lnTo>
                  <a:lnTo>
                    <a:pt x="780287" y="425"/>
                  </a:lnTo>
                  <a:lnTo>
                    <a:pt x="819277" y="0"/>
                  </a:lnTo>
                  <a:lnTo>
                    <a:pt x="861047" y="452"/>
                  </a:lnTo>
                  <a:lnTo>
                    <a:pt x="908011" y="1975"/>
                  </a:lnTo>
                  <a:lnTo>
                    <a:pt x="962582" y="4759"/>
                  </a:lnTo>
                  <a:lnTo>
                    <a:pt x="1086417" y="13014"/>
                  </a:lnTo>
                  <a:lnTo>
                    <a:pt x="1146393" y="15982"/>
                  </a:lnTo>
                  <a:lnTo>
                    <a:pt x="1206507" y="17998"/>
                  </a:lnTo>
                  <a:lnTo>
                    <a:pt x="1266161" y="19157"/>
                  </a:lnTo>
                  <a:lnTo>
                    <a:pt x="1324757" y="19554"/>
                  </a:lnTo>
                  <a:lnTo>
                    <a:pt x="1381696" y="19284"/>
                  </a:lnTo>
                  <a:lnTo>
                    <a:pt x="1436381" y="18443"/>
                  </a:lnTo>
                  <a:lnTo>
                    <a:pt x="1488214" y="17125"/>
                  </a:lnTo>
                  <a:lnTo>
                    <a:pt x="1536596" y="15427"/>
                  </a:lnTo>
                  <a:lnTo>
                    <a:pt x="1580931" y="13442"/>
                  </a:lnTo>
                  <a:lnTo>
                    <a:pt x="1620619" y="11267"/>
                  </a:lnTo>
                  <a:lnTo>
                    <a:pt x="1655063" y="8997"/>
                  </a:lnTo>
                  <a:lnTo>
                    <a:pt x="1693050" y="7726"/>
                  </a:lnTo>
                  <a:lnTo>
                    <a:pt x="1737158" y="7822"/>
                  </a:lnTo>
                  <a:lnTo>
                    <a:pt x="1786102" y="8915"/>
                  </a:lnTo>
                  <a:lnTo>
                    <a:pt x="1949107" y="14459"/>
                  </a:lnTo>
                  <a:lnTo>
                    <a:pt x="2004551" y="15826"/>
                  </a:lnTo>
                  <a:lnTo>
                    <a:pt x="2058407" y="16334"/>
                  </a:lnTo>
                  <a:lnTo>
                    <a:pt x="2109392" y="15613"/>
                  </a:lnTo>
                  <a:lnTo>
                    <a:pt x="2156220" y="13291"/>
                  </a:lnTo>
                  <a:lnTo>
                    <a:pt x="2197608" y="8997"/>
                  </a:lnTo>
                  <a:lnTo>
                    <a:pt x="2232418" y="5851"/>
                  </a:lnTo>
                  <a:lnTo>
                    <a:pt x="2271786" y="4602"/>
                  </a:lnTo>
                  <a:lnTo>
                    <a:pt x="2315183" y="4877"/>
                  </a:lnTo>
                  <a:lnTo>
                    <a:pt x="2362080" y="6300"/>
                  </a:lnTo>
                  <a:lnTo>
                    <a:pt x="2411949" y="8498"/>
                  </a:lnTo>
                  <a:lnTo>
                    <a:pt x="2518488" y="13717"/>
                  </a:lnTo>
                  <a:lnTo>
                    <a:pt x="2574100" y="15989"/>
                  </a:lnTo>
                  <a:lnTo>
                    <a:pt x="2630570" y="17538"/>
                  </a:lnTo>
                  <a:lnTo>
                    <a:pt x="2687369" y="17987"/>
                  </a:lnTo>
                  <a:lnTo>
                    <a:pt x="2743967" y="16963"/>
                  </a:lnTo>
                  <a:lnTo>
                    <a:pt x="2799838" y="14092"/>
                  </a:lnTo>
                  <a:lnTo>
                    <a:pt x="2854451" y="8997"/>
                  </a:lnTo>
                  <a:lnTo>
                    <a:pt x="2854451" y="25761"/>
                  </a:lnTo>
                  <a:lnTo>
                    <a:pt x="2817439" y="25899"/>
                  </a:lnTo>
                  <a:lnTo>
                    <a:pt x="2772368" y="26936"/>
                  </a:lnTo>
                  <a:lnTo>
                    <a:pt x="2605705" y="32356"/>
                  </a:lnTo>
                  <a:lnTo>
                    <a:pt x="2545301" y="33902"/>
                  </a:lnTo>
                  <a:lnTo>
                    <a:pt x="2485287" y="3480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5404" y="3016624"/>
              <a:ext cx="2854960" cy="41275"/>
            </a:xfrm>
            <a:custGeom>
              <a:avLst/>
              <a:gdLst/>
              <a:ahLst/>
              <a:cxnLst/>
              <a:rect l="l" t="t" r="r" b="b"/>
              <a:pathLst>
                <a:path w="2854960" h="41275">
                  <a:moveTo>
                    <a:pt x="0" y="13087"/>
                  </a:moveTo>
                  <a:lnTo>
                    <a:pt x="56913" y="8587"/>
                  </a:lnTo>
                  <a:lnTo>
                    <a:pt x="112824" y="5049"/>
                  </a:lnTo>
                  <a:lnTo>
                    <a:pt x="167559" y="2452"/>
                  </a:lnTo>
                  <a:lnTo>
                    <a:pt x="220949" y="776"/>
                  </a:lnTo>
                  <a:lnTo>
                    <a:pt x="272820" y="0"/>
                  </a:lnTo>
                  <a:lnTo>
                    <a:pt x="323000" y="103"/>
                  </a:lnTo>
                  <a:lnTo>
                    <a:pt x="371320" y="1064"/>
                  </a:lnTo>
                  <a:lnTo>
                    <a:pt x="417605" y="2864"/>
                  </a:lnTo>
                  <a:lnTo>
                    <a:pt x="461686" y="5482"/>
                  </a:lnTo>
                  <a:lnTo>
                    <a:pt x="503389" y="8896"/>
                  </a:lnTo>
                  <a:lnTo>
                    <a:pt x="542543" y="13087"/>
                  </a:lnTo>
                  <a:lnTo>
                    <a:pt x="580929" y="17278"/>
                  </a:lnTo>
                  <a:lnTo>
                    <a:pt x="621402" y="20012"/>
                  </a:lnTo>
                  <a:lnTo>
                    <a:pt x="664164" y="21496"/>
                  </a:lnTo>
                  <a:lnTo>
                    <a:pt x="709412" y="21935"/>
                  </a:lnTo>
                  <a:lnTo>
                    <a:pt x="757346" y="21537"/>
                  </a:lnTo>
                  <a:lnTo>
                    <a:pt x="808166" y="20507"/>
                  </a:lnTo>
                  <a:lnTo>
                    <a:pt x="862071" y="19050"/>
                  </a:lnTo>
                  <a:lnTo>
                    <a:pt x="919259" y="17374"/>
                  </a:lnTo>
                  <a:lnTo>
                    <a:pt x="979930" y="15684"/>
                  </a:lnTo>
                  <a:lnTo>
                    <a:pt x="1044284" y="14186"/>
                  </a:lnTo>
                  <a:lnTo>
                    <a:pt x="1112520" y="13087"/>
                  </a:lnTo>
                  <a:lnTo>
                    <a:pt x="1175062" y="12970"/>
                  </a:lnTo>
                  <a:lnTo>
                    <a:pt x="1233508" y="13299"/>
                  </a:lnTo>
                  <a:lnTo>
                    <a:pt x="1288399" y="13944"/>
                  </a:lnTo>
                  <a:lnTo>
                    <a:pt x="1340273" y="14780"/>
                  </a:lnTo>
                  <a:lnTo>
                    <a:pt x="1389671" y="15680"/>
                  </a:lnTo>
                  <a:lnTo>
                    <a:pt x="1437132" y="16516"/>
                  </a:lnTo>
                  <a:lnTo>
                    <a:pt x="1483195" y="17161"/>
                  </a:lnTo>
                  <a:lnTo>
                    <a:pt x="1528402" y="17490"/>
                  </a:lnTo>
                  <a:lnTo>
                    <a:pt x="1573291" y="17373"/>
                  </a:lnTo>
                  <a:lnTo>
                    <a:pt x="1618403" y="16685"/>
                  </a:lnTo>
                  <a:lnTo>
                    <a:pt x="1664276" y="15299"/>
                  </a:lnTo>
                  <a:lnTo>
                    <a:pt x="1711451" y="13087"/>
                  </a:lnTo>
                  <a:lnTo>
                    <a:pt x="1760869" y="11428"/>
                  </a:lnTo>
                  <a:lnTo>
                    <a:pt x="1812021" y="10864"/>
                  </a:lnTo>
                  <a:lnTo>
                    <a:pt x="1864423" y="11158"/>
                  </a:lnTo>
                  <a:lnTo>
                    <a:pt x="1917587" y="12071"/>
                  </a:lnTo>
                  <a:lnTo>
                    <a:pt x="1971025" y="13365"/>
                  </a:lnTo>
                  <a:lnTo>
                    <a:pt x="2024252" y="14801"/>
                  </a:lnTo>
                  <a:lnTo>
                    <a:pt x="2076781" y="16143"/>
                  </a:lnTo>
                  <a:lnTo>
                    <a:pt x="2128124" y="17151"/>
                  </a:lnTo>
                  <a:lnTo>
                    <a:pt x="2177795" y="17587"/>
                  </a:lnTo>
                  <a:lnTo>
                    <a:pt x="2225308" y="17214"/>
                  </a:lnTo>
                  <a:lnTo>
                    <a:pt x="2270174" y="15794"/>
                  </a:lnTo>
                  <a:lnTo>
                    <a:pt x="2311908" y="13087"/>
                  </a:lnTo>
                  <a:lnTo>
                    <a:pt x="2357966" y="10476"/>
                  </a:lnTo>
                  <a:lnTo>
                    <a:pt x="2408099" y="9130"/>
                  </a:lnTo>
                  <a:lnTo>
                    <a:pt x="2461166" y="8800"/>
                  </a:lnTo>
                  <a:lnTo>
                    <a:pt x="2516025" y="9240"/>
                  </a:lnTo>
                  <a:lnTo>
                    <a:pt x="2571537" y="10201"/>
                  </a:lnTo>
                  <a:lnTo>
                    <a:pt x="2626561" y="11438"/>
                  </a:lnTo>
                  <a:lnTo>
                    <a:pt x="2679957" y="12702"/>
                  </a:lnTo>
                  <a:lnTo>
                    <a:pt x="2730585" y="13746"/>
                  </a:lnTo>
                  <a:lnTo>
                    <a:pt x="2777303" y="14323"/>
                  </a:lnTo>
                  <a:lnTo>
                    <a:pt x="2818972" y="14186"/>
                  </a:lnTo>
                  <a:lnTo>
                    <a:pt x="2854451" y="13087"/>
                  </a:lnTo>
                  <a:lnTo>
                    <a:pt x="2852927" y="20707"/>
                  </a:lnTo>
                  <a:lnTo>
                    <a:pt x="2852927" y="23755"/>
                  </a:lnTo>
                  <a:lnTo>
                    <a:pt x="2854451" y="29851"/>
                  </a:lnTo>
                  <a:lnTo>
                    <a:pt x="2813837" y="30637"/>
                  </a:lnTo>
                  <a:lnTo>
                    <a:pt x="2766137" y="30803"/>
                  </a:lnTo>
                  <a:lnTo>
                    <a:pt x="2712839" y="30494"/>
                  </a:lnTo>
                  <a:lnTo>
                    <a:pt x="2655428" y="29851"/>
                  </a:lnTo>
                  <a:lnTo>
                    <a:pt x="2595394" y="29017"/>
                  </a:lnTo>
                  <a:lnTo>
                    <a:pt x="2534221" y="28136"/>
                  </a:lnTo>
                  <a:lnTo>
                    <a:pt x="2473398" y="27351"/>
                  </a:lnTo>
                  <a:lnTo>
                    <a:pt x="2414411" y="26803"/>
                  </a:lnTo>
                  <a:lnTo>
                    <a:pt x="2358747" y="26636"/>
                  </a:lnTo>
                  <a:lnTo>
                    <a:pt x="2307893" y="26993"/>
                  </a:lnTo>
                  <a:lnTo>
                    <a:pt x="2263336" y="28017"/>
                  </a:lnTo>
                  <a:lnTo>
                    <a:pt x="2226563" y="29851"/>
                  </a:lnTo>
                  <a:lnTo>
                    <a:pt x="2191944" y="31306"/>
                  </a:lnTo>
                  <a:lnTo>
                    <a:pt x="2153701" y="31333"/>
                  </a:lnTo>
                  <a:lnTo>
                    <a:pt x="2111954" y="30280"/>
                  </a:lnTo>
                  <a:lnTo>
                    <a:pt x="2066826" y="28496"/>
                  </a:lnTo>
                  <a:lnTo>
                    <a:pt x="2018438" y="26332"/>
                  </a:lnTo>
                  <a:lnTo>
                    <a:pt x="1966912" y="24136"/>
                  </a:lnTo>
                  <a:lnTo>
                    <a:pt x="1912370" y="22257"/>
                  </a:lnTo>
                  <a:lnTo>
                    <a:pt x="1854933" y="21046"/>
                  </a:lnTo>
                  <a:lnTo>
                    <a:pt x="1794724" y="20850"/>
                  </a:lnTo>
                  <a:lnTo>
                    <a:pt x="1731863" y="22019"/>
                  </a:lnTo>
                  <a:lnTo>
                    <a:pt x="1666473" y="24903"/>
                  </a:lnTo>
                  <a:lnTo>
                    <a:pt x="1598675" y="29851"/>
                  </a:lnTo>
                  <a:lnTo>
                    <a:pt x="1528996" y="35381"/>
                  </a:lnTo>
                  <a:lnTo>
                    <a:pt x="1469045" y="38878"/>
                  </a:lnTo>
                  <a:lnTo>
                    <a:pt x="1416761" y="40651"/>
                  </a:lnTo>
                  <a:lnTo>
                    <a:pt x="1370082" y="41008"/>
                  </a:lnTo>
                  <a:lnTo>
                    <a:pt x="1326949" y="40259"/>
                  </a:lnTo>
                  <a:lnTo>
                    <a:pt x="1285299" y="38713"/>
                  </a:lnTo>
                  <a:lnTo>
                    <a:pt x="1243073" y="36680"/>
                  </a:lnTo>
                  <a:lnTo>
                    <a:pt x="1198208" y="34468"/>
                  </a:lnTo>
                  <a:lnTo>
                    <a:pt x="1148644" y="32386"/>
                  </a:lnTo>
                  <a:lnTo>
                    <a:pt x="1092320" y="30744"/>
                  </a:lnTo>
                  <a:lnTo>
                    <a:pt x="1027175" y="29851"/>
                  </a:lnTo>
                  <a:lnTo>
                    <a:pt x="988163" y="29764"/>
                  </a:lnTo>
                  <a:lnTo>
                    <a:pt x="948749" y="29933"/>
                  </a:lnTo>
                  <a:lnTo>
                    <a:pt x="908784" y="30317"/>
                  </a:lnTo>
                  <a:lnTo>
                    <a:pt x="868119" y="30875"/>
                  </a:lnTo>
                  <a:lnTo>
                    <a:pt x="826603" y="31565"/>
                  </a:lnTo>
                  <a:lnTo>
                    <a:pt x="784087" y="32347"/>
                  </a:lnTo>
                  <a:lnTo>
                    <a:pt x="740421" y="33179"/>
                  </a:lnTo>
                  <a:lnTo>
                    <a:pt x="695456" y="34021"/>
                  </a:lnTo>
                  <a:lnTo>
                    <a:pt x="649041" y="34830"/>
                  </a:lnTo>
                  <a:lnTo>
                    <a:pt x="601027" y="35566"/>
                  </a:lnTo>
                  <a:lnTo>
                    <a:pt x="551264" y="36188"/>
                  </a:lnTo>
                  <a:lnTo>
                    <a:pt x="499603" y="36654"/>
                  </a:lnTo>
                  <a:lnTo>
                    <a:pt x="445894" y="36924"/>
                  </a:lnTo>
                  <a:lnTo>
                    <a:pt x="389987" y="36956"/>
                  </a:lnTo>
                  <a:lnTo>
                    <a:pt x="331731" y="36709"/>
                  </a:lnTo>
                  <a:lnTo>
                    <a:pt x="270979" y="36142"/>
                  </a:lnTo>
                  <a:lnTo>
                    <a:pt x="207579" y="35214"/>
                  </a:lnTo>
                  <a:lnTo>
                    <a:pt x="141383" y="33883"/>
                  </a:lnTo>
                  <a:lnTo>
                    <a:pt x="72239" y="32109"/>
                  </a:lnTo>
                  <a:lnTo>
                    <a:pt x="0" y="29851"/>
                  </a:lnTo>
                  <a:lnTo>
                    <a:pt x="0" y="25279"/>
                  </a:lnTo>
                  <a:lnTo>
                    <a:pt x="0" y="19183"/>
                  </a:lnTo>
                  <a:lnTo>
                    <a:pt x="0" y="13087"/>
                  </a:lnTo>
                </a:path>
              </a:pathLst>
            </a:custGeom>
            <a:ln w="33528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22820" y="3172274"/>
            <a:ext cx="6041390" cy="291084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solidFill>
                  <a:srgbClr val="BF0000"/>
                </a:solidFill>
                <a:latin typeface="Calibri"/>
                <a:cs typeface="Calibri"/>
              </a:rPr>
              <a:t>Laboral</a:t>
            </a:r>
            <a:endParaRPr sz="2450">
              <a:latin typeface="Calibri"/>
              <a:cs typeface="Calibri"/>
            </a:endParaRPr>
          </a:p>
          <a:p>
            <a:pPr lvl="1" marL="614680" marR="13335" indent="-201295">
              <a:lnSpc>
                <a:spcPts val="2270"/>
              </a:lnSpc>
              <a:spcBef>
                <a:spcPts val="505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Suele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centrarse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el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consumo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drogas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legales </a:t>
            </a:r>
            <a:r>
              <a:rPr dirty="0" sz="2100">
                <a:latin typeface="Calibri"/>
                <a:cs typeface="Calibri"/>
              </a:rPr>
              <a:t>en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el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medio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laboral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aquellas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drogas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sociales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que </a:t>
            </a:r>
            <a:r>
              <a:rPr dirty="0" sz="2100">
                <a:latin typeface="Calibri"/>
                <a:cs typeface="Calibri"/>
              </a:rPr>
              <a:t>más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se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consumen,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incluyendo</a:t>
            </a:r>
            <a:r>
              <a:rPr dirty="0" sz="2100" spc="-10">
                <a:latin typeface="Calibri"/>
                <a:cs typeface="Calibri"/>
              </a:rPr>
              <a:t> psicofármacos.</a:t>
            </a:r>
            <a:endParaRPr sz="2100">
              <a:latin typeface="Calibri"/>
              <a:cs typeface="Calibri"/>
            </a:endParaRPr>
          </a:p>
          <a:p>
            <a:pPr lvl="1" marL="614680" marR="5080" indent="-201295">
              <a:lnSpc>
                <a:spcPct val="90200"/>
              </a:lnSpc>
              <a:spcBef>
                <a:spcPts val="400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El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objetivo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es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reducir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accidentes, mejorar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salud, </a:t>
            </a:r>
            <a:r>
              <a:rPr dirty="0" sz="2100">
                <a:latin typeface="Calibri"/>
                <a:cs typeface="Calibri"/>
              </a:rPr>
              <a:t>reducir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el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consumo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derivar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las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personas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con </a:t>
            </a:r>
            <a:r>
              <a:rPr dirty="0" sz="2100">
                <a:latin typeface="Calibri"/>
                <a:cs typeface="Calibri"/>
              </a:rPr>
              <a:t>abuso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dependencia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tratamiento.</a:t>
            </a:r>
            <a:endParaRPr sz="2100">
              <a:latin typeface="Calibri"/>
              <a:cs typeface="Calibri"/>
            </a:endParaRPr>
          </a:p>
          <a:p>
            <a:pPr lvl="1" marL="614680" marR="95250" indent="-201295">
              <a:lnSpc>
                <a:spcPts val="2270"/>
              </a:lnSpc>
              <a:spcBef>
                <a:spcPts val="475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Incluyen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tanto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información,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como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sensibilización, </a:t>
            </a:r>
            <a:r>
              <a:rPr dirty="0" sz="2100">
                <a:latin typeface="Calibri"/>
                <a:cs typeface="Calibri"/>
              </a:rPr>
              <a:t>consejo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y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tratamiento.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406640" y="1476755"/>
            <a:ext cx="2273935" cy="4895215"/>
            <a:chOff x="7406640" y="1476755"/>
            <a:chExt cx="2273935" cy="4895215"/>
          </a:xfrm>
        </p:grpSpPr>
        <p:sp>
          <p:nvSpPr>
            <p:cNvPr id="8" name="object 8" descr=""/>
            <p:cNvSpPr/>
            <p:nvPr/>
          </p:nvSpPr>
          <p:spPr>
            <a:xfrm>
              <a:off x="7708392" y="1476755"/>
              <a:ext cx="1666239" cy="4834255"/>
            </a:xfrm>
            <a:custGeom>
              <a:avLst/>
              <a:gdLst/>
              <a:ahLst/>
              <a:cxnLst/>
              <a:rect l="l" t="t" r="r" b="b"/>
              <a:pathLst>
                <a:path w="1666240" h="4834255">
                  <a:moveTo>
                    <a:pt x="0" y="4834128"/>
                  </a:moveTo>
                  <a:lnTo>
                    <a:pt x="1665731" y="4834128"/>
                  </a:lnTo>
                  <a:lnTo>
                    <a:pt x="1665731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443216" y="1476755"/>
              <a:ext cx="102235" cy="4834255"/>
            </a:xfrm>
            <a:custGeom>
              <a:avLst/>
              <a:gdLst/>
              <a:ahLst/>
              <a:cxnLst/>
              <a:rect l="l" t="t" r="r" b="b"/>
              <a:pathLst>
                <a:path w="102234" h="4834255">
                  <a:moveTo>
                    <a:pt x="102107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102107" y="0"/>
                  </a:lnTo>
                  <a:lnTo>
                    <a:pt x="102107" y="4834128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545324" y="1476755"/>
              <a:ext cx="70485" cy="4834255"/>
            </a:xfrm>
            <a:custGeom>
              <a:avLst/>
              <a:gdLst/>
              <a:ahLst/>
              <a:cxnLst/>
              <a:rect l="l" t="t" r="r" b="b"/>
              <a:pathLst>
                <a:path w="70484" h="4834255">
                  <a:moveTo>
                    <a:pt x="70104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70104" y="0"/>
                  </a:lnTo>
                  <a:lnTo>
                    <a:pt x="70104" y="4834128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615428" y="1476755"/>
              <a:ext cx="93345" cy="4834255"/>
            </a:xfrm>
            <a:custGeom>
              <a:avLst/>
              <a:gdLst/>
              <a:ahLst/>
              <a:cxnLst/>
              <a:rect l="l" t="t" r="r" b="b"/>
              <a:pathLst>
                <a:path w="93345" h="4834255">
                  <a:moveTo>
                    <a:pt x="92964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92964" y="0"/>
                  </a:lnTo>
                  <a:lnTo>
                    <a:pt x="92964" y="4834128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615428" y="1476755"/>
              <a:ext cx="35560" cy="4834255"/>
            </a:xfrm>
            <a:custGeom>
              <a:avLst/>
              <a:gdLst/>
              <a:ahLst/>
              <a:cxnLst/>
              <a:rect l="l" t="t" r="r" b="b"/>
              <a:pathLst>
                <a:path w="35559" h="4834255">
                  <a:moveTo>
                    <a:pt x="35051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4834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6640" y="3777996"/>
              <a:ext cx="2273808" cy="2593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06" y="1195899"/>
            <a:ext cx="4319270" cy="889000"/>
          </a:xfrm>
          <a:prstGeom prst="rect"/>
        </p:spPr>
        <p:txBody>
          <a:bodyPr wrap="square" lIns="0" tIns="62230" rIns="0" bIns="0" rtlCol="0" vert="horz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490"/>
              </a:spcBef>
            </a:pPr>
            <a:r>
              <a:rPr dirty="0" sz="2950" spc="90"/>
              <a:t>LA</a:t>
            </a:r>
            <a:r>
              <a:rPr dirty="0" sz="2950" spc="114"/>
              <a:t> </a:t>
            </a:r>
            <a:r>
              <a:rPr dirty="0" sz="2950" spc="180"/>
              <a:t>PREVENCIÓN</a:t>
            </a:r>
            <a:r>
              <a:rPr dirty="0" sz="2950" spc="185"/>
              <a:t> </a:t>
            </a:r>
            <a:r>
              <a:rPr dirty="0" sz="2950" spc="100"/>
              <a:t>EN </a:t>
            </a:r>
            <a:r>
              <a:rPr dirty="0" sz="2950" spc="200"/>
              <a:t>DROGODEPENDENCIAS</a:t>
            </a:r>
            <a:endParaRPr sz="29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1307" y="772668"/>
            <a:ext cx="1022603" cy="5532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04196" y="2337327"/>
            <a:ext cx="5085080" cy="430530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213360" marR="5080" indent="-201295">
              <a:lnSpc>
                <a:spcPct val="80200"/>
              </a:lnSpc>
              <a:spcBef>
                <a:spcPts val="59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>
                <a:latin typeface="Tahoma"/>
                <a:cs typeface="Tahoma"/>
              </a:rPr>
              <a:t>1.</a:t>
            </a:r>
            <a:r>
              <a:rPr dirty="0" sz="2100" spc="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Puede definirse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en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sentido</a:t>
            </a:r>
            <a:r>
              <a:rPr dirty="0" sz="2100" spc="5">
                <a:latin typeface="Tahoma"/>
                <a:cs typeface="Tahoma"/>
              </a:rPr>
              <a:t> </a:t>
            </a:r>
            <a:r>
              <a:rPr dirty="0" sz="2100" spc="-10">
                <a:latin typeface="Tahoma"/>
                <a:cs typeface="Tahoma"/>
              </a:rPr>
              <a:t>amplio </a:t>
            </a:r>
            <a:r>
              <a:rPr dirty="0" sz="2100">
                <a:latin typeface="Tahoma"/>
                <a:cs typeface="Tahoma"/>
              </a:rPr>
              <a:t>como</a:t>
            </a:r>
            <a:r>
              <a:rPr dirty="0" sz="2100" spc="-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la acción</a:t>
            </a:r>
            <a:r>
              <a:rPr dirty="0" sz="2100" spc="1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y</a:t>
            </a:r>
            <a:r>
              <a:rPr dirty="0" sz="2100" spc="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el</a:t>
            </a:r>
            <a:r>
              <a:rPr dirty="0" sz="2100" spc="-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efecto de </a:t>
            </a:r>
            <a:r>
              <a:rPr dirty="0" sz="2100" spc="-25">
                <a:latin typeface="Tahoma"/>
                <a:cs typeface="Tahoma"/>
              </a:rPr>
              <a:t>las </a:t>
            </a:r>
            <a:r>
              <a:rPr dirty="0" sz="2100">
                <a:latin typeface="Tahoma"/>
                <a:cs typeface="Tahoma"/>
              </a:rPr>
              <a:t>intervenciones</a:t>
            </a:r>
            <a:r>
              <a:rPr dirty="0" sz="2100" spc="-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diseñadas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para</a:t>
            </a:r>
            <a:r>
              <a:rPr dirty="0" sz="2100" spc="-15">
                <a:latin typeface="Tahoma"/>
                <a:cs typeface="Tahoma"/>
              </a:rPr>
              <a:t> </a:t>
            </a:r>
            <a:r>
              <a:rPr dirty="0" sz="2100" spc="-10">
                <a:latin typeface="Tahoma"/>
                <a:cs typeface="Tahoma"/>
              </a:rPr>
              <a:t>cambiar </a:t>
            </a:r>
            <a:r>
              <a:rPr dirty="0" sz="2100">
                <a:latin typeface="Tahoma"/>
                <a:cs typeface="Tahoma"/>
              </a:rPr>
              <a:t>los</a:t>
            </a:r>
            <a:r>
              <a:rPr dirty="0" sz="2100" spc="-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determinantes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individuales, sociales</a:t>
            </a:r>
            <a:r>
              <a:rPr dirty="0" sz="2100" spc="15">
                <a:latin typeface="Tahoma"/>
                <a:cs typeface="Tahoma"/>
              </a:rPr>
              <a:t> </a:t>
            </a:r>
            <a:r>
              <a:rPr dirty="0" sz="2100" spc="-50">
                <a:latin typeface="Tahoma"/>
                <a:cs typeface="Tahoma"/>
              </a:rPr>
              <a:t>y </a:t>
            </a:r>
            <a:r>
              <a:rPr dirty="0" sz="2100">
                <a:latin typeface="Tahoma"/>
                <a:cs typeface="Tahoma"/>
              </a:rPr>
              <a:t>ambientales</a:t>
            </a:r>
            <a:r>
              <a:rPr dirty="0" sz="2100" spc="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del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abuso</a:t>
            </a:r>
            <a:r>
              <a:rPr dirty="0" sz="2100" spc="-1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de</a:t>
            </a:r>
            <a:r>
              <a:rPr dirty="0" sz="2100" spc="-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drogas</a:t>
            </a:r>
            <a:r>
              <a:rPr dirty="0" sz="2100" spc="20">
                <a:latin typeface="Tahoma"/>
                <a:cs typeface="Tahoma"/>
              </a:rPr>
              <a:t> </a:t>
            </a:r>
            <a:r>
              <a:rPr dirty="0" sz="2100" spc="-10">
                <a:latin typeface="Tahoma"/>
                <a:cs typeface="Tahoma"/>
              </a:rPr>
              <a:t>legales </a:t>
            </a:r>
            <a:r>
              <a:rPr dirty="0" sz="2100">
                <a:latin typeface="Tahoma"/>
                <a:cs typeface="Tahoma"/>
              </a:rPr>
              <a:t>e</a:t>
            </a:r>
            <a:r>
              <a:rPr dirty="0" sz="2100" spc="-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ilegales,</a:t>
            </a:r>
            <a:r>
              <a:rPr dirty="0" sz="2100" spc="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incluyendo</a:t>
            </a:r>
            <a:r>
              <a:rPr dirty="0" sz="2100" spc="-2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tanto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la </a:t>
            </a:r>
            <a:r>
              <a:rPr dirty="0" sz="2100" spc="-10">
                <a:latin typeface="Tahoma"/>
                <a:cs typeface="Tahoma"/>
              </a:rPr>
              <a:t>evitación </a:t>
            </a:r>
            <a:r>
              <a:rPr dirty="0" sz="2100">
                <a:latin typeface="Tahoma"/>
                <a:cs typeface="Tahoma"/>
              </a:rPr>
              <a:t>del</a:t>
            </a:r>
            <a:r>
              <a:rPr dirty="0" sz="2100" spc="-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inicio al</a:t>
            </a:r>
            <a:r>
              <a:rPr dirty="0" sz="2100" spc="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uso</a:t>
            </a:r>
            <a:r>
              <a:rPr dirty="0" sz="2100" spc="2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de</a:t>
            </a:r>
            <a:r>
              <a:rPr dirty="0" sz="2100" spc="-2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drogas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como</a:t>
            </a:r>
            <a:r>
              <a:rPr dirty="0" sz="2100" spc="-15">
                <a:latin typeface="Tahoma"/>
                <a:cs typeface="Tahoma"/>
              </a:rPr>
              <a:t> </a:t>
            </a:r>
            <a:r>
              <a:rPr dirty="0" sz="2100" spc="-25">
                <a:latin typeface="Tahoma"/>
                <a:cs typeface="Tahoma"/>
              </a:rPr>
              <a:t>la </a:t>
            </a:r>
            <a:r>
              <a:rPr dirty="0" sz="2100">
                <a:latin typeface="Tahoma"/>
                <a:cs typeface="Tahoma"/>
              </a:rPr>
              <a:t>progresión</a:t>
            </a:r>
            <a:r>
              <a:rPr dirty="0" sz="2100" spc="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a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un</a:t>
            </a:r>
            <a:r>
              <a:rPr dirty="0" sz="2100" spc="-1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uso</a:t>
            </a:r>
            <a:r>
              <a:rPr dirty="0" sz="2100" spc="-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más</a:t>
            </a:r>
            <a:r>
              <a:rPr dirty="0" sz="2100" spc="-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frecuente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 spc="-50">
                <a:latin typeface="Tahoma"/>
                <a:cs typeface="Tahoma"/>
              </a:rPr>
              <a:t>o </a:t>
            </a:r>
            <a:r>
              <a:rPr dirty="0" sz="2100">
                <a:latin typeface="Tahoma"/>
                <a:cs typeface="Tahoma"/>
              </a:rPr>
              <a:t>regular</a:t>
            </a:r>
            <a:r>
              <a:rPr dirty="0" sz="2100" spc="-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entre</a:t>
            </a:r>
            <a:r>
              <a:rPr dirty="0" sz="2100" spc="-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poblaciones</a:t>
            </a:r>
            <a:r>
              <a:rPr dirty="0" sz="2100" spc="-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en</a:t>
            </a:r>
            <a:r>
              <a:rPr dirty="0" sz="2100" spc="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situación</a:t>
            </a:r>
            <a:r>
              <a:rPr dirty="0" sz="2100" spc="-10">
                <a:latin typeface="Tahoma"/>
                <a:cs typeface="Tahoma"/>
              </a:rPr>
              <a:t> </a:t>
            </a:r>
            <a:r>
              <a:rPr dirty="0" sz="2100" spc="-25">
                <a:latin typeface="Tahoma"/>
                <a:cs typeface="Tahoma"/>
              </a:rPr>
              <a:t>de </a:t>
            </a:r>
            <a:r>
              <a:rPr dirty="0" sz="2100" spc="-10">
                <a:latin typeface="Tahoma"/>
                <a:cs typeface="Tahoma"/>
              </a:rPr>
              <a:t>riesgo.</a:t>
            </a:r>
            <a:endParaRPr sz="2100">
              <a:latin typeface="Tahoma"/>
              <a:cs typeface="Tahoma"/>
            </a:endParaRPr>
          </a:p>
          <a:p>
            <a:pPr marL="213360" marR="45720" indent="-201295">
              <a:lnSpc>
                <a:spcPct val="80100"/>
              </a:lnSpc>
              <a:spcBef>
                <a:spcPts val="8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>
                <a:latin typeface="Tahoma"/>
                <a:cs typeface="Tahoma"/>
              </a:rPr>
              <a:t>2.</a:t>
            </a:r>
            <a:r>
              <a:rPr dirty="0" sz="2100" spc="-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Proceso</a:t>
            </a:r>
            <a:r>
              <a:rPr dirty="0" sz="2100" spc="-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activo</a:t>
            </a:r>
            <a:r>
              <a:rPr dirty="0" sz="2100" spc="1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de</a:t>
            </a:r>
            <a:r>
              <a:rPr dirty="0" sz="2100" spc="-1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implementación</a:t>
            </a:r>
            <a:r>
              <a:rPr dirty="0" sz="2100" spc="-20">
                <a:latin typeface="Tahoma"/>
                <a:cs typeface="Tahoma"/>
              </a:rPr>
              <a:t> </a:t>
            </a:r>
            <a:r>
              <a:rPr dirty="0" sz="2100" spc="-25">
                <a:latin typeface="Tahoma"/>
                <a:cs typeface="Tahoma"/>
              </a:rPr>
              <a:t>de </a:t>
            </a:r>
            <a:r>
              <a:rPr dirty="0" sz="2100">
                <a:latin typeface="Tahoma"/>
                <a:cs typeface="Tahoma"/>
              </a:rPr>
              <a:t>iniciativas</a:t>
            </a:r>
            <a:r>
              <a:rPr dirty="0" sz="2100" spc="-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tendentes</a:t>
            </a:r>
            <a:r>
              <a:rPr dirty="0" sz="2100" spc="-2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a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modificar</a:t>
            </a:r>
            <a:r>
              <a:rPr dirty="0" sz="2100" spc="10">
                <a:latin typeface="Tahoma"/>
                <a:cs typeface="Tahoma"/>
              </a:rPr>
              <a:t> </a:t>
            </a:r>
            <a:r>
              <a:rPr dirty="0" sz="2100" spc="-50">
                <a:latin typeface="Tahoma"/>
                <a:cs typeface="Tahoma"/>
              </a:rPr>
              <a:t>y </a:t>
            </a:r>
            <a:r>
              <a:rPr dirty="0" sz="2100">
                <a:latin typeface="Tahoma"/>
                <a:cs typeface="Tahoma"/>
              </a:rPr>
              <a:t>mejorar</a:t>
            </a:r>
            <a:r>
              <a:rPr dirty="0" sz="2100" spc="-1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la</a:t>
            </a:r>
            <a:r>
              <a:rPr dirty="0" sz="2100" spc="-1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formación</a:t>
            </a:r>
            <a:r>
              <a:rPr dirty="0" sz="2100" spc="-2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integral</a:t>
            </a:r>
            <a:r>
              <a:rPr dirty="0" sz="2100" spc="-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y</a:t>
            </a:r>
            <a:r>
              <a:rPr dirty="0" sz="2100" spc="-2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la</a:t>
            </a:r>
            <a:r>
              <a:rPr dirty="0" sz="2100" spc="-10">
                <a:latin typeface="Tahoma"/>
                <a:cs typeface="Tahoma"/>
              </a:rPr>
              <a:t> calidad </a:t>
            </a:r>
            <a:r>
              <a:rPr dirty="0" sz="2100">
                <a:latin typeface="Tahoma"/>
                <a:cs typeface="Tahoma"/>
              </a:rPr>
              <a:t>de</a:t>
            </a:r>
            <a:r>
              <a:rPr dirty="0" sz="2100" spc="-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vida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de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los</a:t>
            </a:r>
            <a:r>
              <a:rPr dirty="0" sz="2100" spc="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individuos</a:t>
            </a:r>
            <a:r>
              <a:rPr dirty="0" sz="2100" spc="-1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fomentando </a:t>
            </a:r>
            <a:r>
              <a:rPr dirty="0" sz="2100" spc="-25">
                <a:latin typeface="Tahoma"/>
                <a:cs typeface="Tahoma"/>
              </a:rPr>
              <a:t>el </a:t>
            </a:r>
            <a:r>
              <a:rPr dirty="0" sz="2100">
                <a:latin typeface="Tahoma"/>
                <a:cs typeface="Tahoma"/>
              </a:rPr>
              <a:t>autocontrol</a:t>
            </a:r>
            <a:r>
              <a:rPr dirty="0" sz="2100" spc="-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individual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y</a:t>
            </a:r>
            <a:r>
              <a:rPr dirty="0" sz="2100" spc="1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la</a:t>
            </a:r>
            <a:r>
              <a:rPr dirty="0" sz="2100" spc="10">
                <a:latin typeface="Tahoma"/>
                <a:cs typeface="Tahoma"/>
              </a:rPr>
              <a:t> </a:t>
            </a:r>
            <a:r>
              <a:rPr dirty="0" sz="2100" spc="-10">
                <a:latin typeface="Tahoma"/>
                <a:cs typeface="Tahoma"/>
              </a:rPr>
              <a:t>resistencia </a:t>
            </a:r>
            <a:r>
              <a:rPr dirty="0" sz="2100">
                <a:latin typeface="Tahoma"/>
                <a:cs typeface="Tahoma"/>
              </a:rPr>
              <a:t>colectiva</a:t>
            </a:r>
            <a:r>
              <a:rPr dirty="0" sz="2100" spc="-1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ante</a:t>
            </a:r>
            <a:r>
              <a:rPr dirty="0" sz="2100" spc="-3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la</a:t>
            </a:r>
            <a:r>
              <a:rPr dirty="0" sz="2100" spc="1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oferta</a:t>
            </a:r>
            <a:r>
              <a:rPr dirty="0" sz="2100" spc="-3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de</a:t>
            </a:r>
            <a:r>
              <a:rPr dirty="0" sz="2100" spc="-5">
                <a:latin typeface="Tahoma"/>
                <a:cs typeface="Tahoma"/>
              </a:rPr>
              <a:t> </a:t>
            </a:r>
            <a:r>
              <a:rPr dirty="0" sz="2100" spc="-10">
                <a:latin typeface="Tahoma"/>
                <a:cs typeface="Tahoma"/>
              </a:rPr>
              <a:t>drogas.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971032" y="3776471"/>
            <a:ext cx="474345" cy="474345"/>
          </a:xfrm>
          <a:custGeom>
            <a:avLst/>
            <a:gdLst/>
            <a:ahLst/>
            <a:cxnLst/>
            <a:rect l="l" t="t" r="r" b="b"/>
            <a:pathLst>
              <a:path w="474345" h="474345">
                <a:moveTo>
                  <a:pt x="0" y="236219"/>
                </a:moveTo>
                <a:lnTo>
                  <a:pt x="4839" y="188440"/>
                </a:lnTo>
                <a:lnTo>
                  <a:pt x="18716" y="144017"/>
                </a:lnTo>
                <a:lnTo>
                  <a:pt x="40665" y="103882"/>
                </a:lnTo>
                <a:lnTo>
                  <a:pt x="69722" y="68960"/>
                </a:lnTo>
                <a:lnTo>
                  <a:pt x="104923" y="40183"/>
                </a:lnTo>
                <a:lnTo>
                  <a:pt x="145303" y="18478"/>
                </a:lnTo>
                <a:lnTo>
                  <a:pt x="189898" y="4774"/>
                </a:lnTo>
                <a:lnTo>
                  <a:pt x="237743" y="0"/>
                </a:lnTo>
                <a:lnTo>
                  <a:pt x="285523" y="4774"/>
                </a:lnTo>
                <a:lnTo>
                  <a:pt x="329945" y="18478"/>
                </a:lnTo>
                <a:lnTo>
                  <a:pt x="370081" y="40183"/>
                </a:lnTo>
                <a:lnTo>
                  <a:pt x="405002" y="68960"/>
                </a:lnTo>
                <a:lnTo>
                  <a:pt x="433780" y="103882"/>
                </a:lnTo>
                <a:lnTo>
                  <a:pt x="455485" y="144017"/>
                </a:lnTo>
                <a:lnTo>
                  <a:pt x="469189" y="188440"/>
                </a:lnTo>
                <a:lnTo>
                  <a:pt x="473963" y="236219"/>
                </a:lnTo>
                <a:lnTo>
                  <a:pt x="469189" y="284065"/>
                </a:lnTo>
                <a:lnTo>
                  <a:pt x="455485" y="328660"/>
                </a:lnTo>
                <a:lnTo>
                  <a:pt x="433780" y="369040"/>
                </a:lnTo>
                <a:lnTo>
                  <a:pt x="405002" y="404240"/>
                </a:lnTo>
                <a:lnTo>
                  <a:pt x="370081" y="433298"/>
                </a:lnTo>
                <a:lnTo>
                  <a:pt x="329945" y="455247"/>
                </a:lnTo>
                <a:lnTo>
                  <a:pt x="285523" y="469124"/>
                </a:lnTo>
                <a:lnTo>
                  <a:pt x="237743" y="473963"/>
                </a:lnTo>
                <a:lnTo>
                  <a:pt x="189898" y="469124"/>
                </a:lnTo>
                <a:lnTo>
                  <a:pt x="145303" y="455247"/>
                </a:lnTo>
                <a:lnTo>
                  <a:pt x="104923" y="433298"/>
                </a:lnTo>
                <a:lnTo>
                  <a:pt x="69722" y="404240"/>
                </a:lnTo>
                <a:lnTo>
                  <a:pt x="40665" y="369040"/>
                </a:lnTo>
                <a:lnTo>
                  <a:pt x="18716" y="328660"/>
                </a:lnTo>
                <a:lnTo>
                  <a:pt x="4839" y="284065"/>
                </a:lnTo>
                <a:lnTo>
                  <a:pt x="0" y="236219"/>
                </a:lnTo>
              </a:path>
            </a:pathLst>
          </a:custGeom>
          <a:ln w="111252">
            <a:solidFill>
              <a:srgbClr val="5B9A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919215" y="772668"/>
            <a:ext cx="1812925" cy="1423670"/>
          </a:xfrm>
          <a:custGeom>
            <a:avLst/>
            <a:gdLst/>
            <a:ahLst/>
            <a:cxnLst/>
            <a:rect l="l" t="t" r="r" b="b"/>
            <a:pathLst>
              <a:path w="1812925" h="1423670">
                <a:moveTo>
                  <a:pt x="54864" y="1423416"/>
                </a:moveTo>
                <a:lnTo>
                  <a:pt x="33432" y="1419129"/>
                </a:lnTo>
                <a:lnTo>
                  <a:pt x="16002" y="1407414"/>
                </a:lnTo>
                <a:lnTo>
                  <a:pt x="4286" y="1389983"/>
                </a:lnTo>
                <a:lnTo>
                  <a:pt x="0" y="1368551"/>
                </a:lnTo>
                <a:lnTo>
                  <a:pt x="0" y="0"/>
                </a:lnTo>
                <a:lnTo>
                  <a:pt x="109728" y="0"/>
                </a:lnTo>
                <a:lnTo>
                  <a:pt x="109728" y="1274063"/>
                </a:lnTo>
                <a:lnTo>
                  <a:pt x="1650491" y="382523"/>
                </a:lnTo>
                <a:lnTo>
                  <a:pt x="989075" y="0"/>
                </a:lnTo>
                <a:lnTo>
                  <a:pt x="1207008" y="0"/>
                </a:lnTo>
                <a:lnTo>
                  <a:pt x="1786128" y="336804"/>
                </a:lnTo>
                <a:lnTo>
                  <a:pt x="1802296" y="350377"/>
                </a:lnTo>
                <a:lnTo>
                  <a:pt x="1811464" y="368807"/>
                </a:lnTo>
                <a:lnTo>
                  <a:pt x="1812917" y="389524"/>
                </a:lnTo>
                <a:lnTo>
                  <a:pt x="1805940" y="409956"/>
                </a:lnTo>
                <a:lnTo>
                  <a:pt x="82296" y="1415795"/>
                </a:lnTo>
                <a:lnTo>
                  <a:pt x="61722" y="1422868"/>
                </a:lnTo>
                <a:lnTo>
                  <a:pt x="54864" y="1423416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590276" y="1618487"/>
            <a:ext cx="102235" cy="1226820"/>
          </a:xfrm>
          <a:custGeom>
            <a:avLst/>
            <a:gdLst/>
            <a:ahLst/>
            <a:cxnLst/>
            <a:rect l="l" t="t" r="r" b="b"/>
            <a:pathLst>
              <a:path w="102234" h="1226820">
                <a:moveTo>
                  <a:pt x="102108" y="419116"/>
                </a:moveTo>
                <a:lnTo>
                  <a:pt x="0" y="390148"/>
                </a:lnTo>
                <a:lnTo>
                  <a:pt x="0" y="56383"/>
                </a:lnTo>
                <a:lnTo>
                  <a:pt x="4285" y="34718"/>
                </a:lnTo>
                <a:lnTo>
                  <a:pt x="16001" y="16764"/>
                </a:lnTo>
                <a:lnTo>
                  <a:pt x="33431" y="4524"/>
                </a:lnTo>
                <a:lnTo>
                  <a:pt x="54863" y="0"/>
                </a:lnTo>
                <a:lnTo>
                  <a:pt x="77175" y="4524"/>
                </a:lnTo>
                <a:lnTo>
                  <a:pt x="95058" y="16764"/>
                </a:lnTo>
                <a:lnTo>
                  <a:pt x="102108" y="27415"/>
                </a:lnTo>
                <a:lnTo>
                  <a:pt x="102108" y="419116"/>
                </a:lnTo>
                <a:close/>
              </a:path>
              <a:path w="102234" h="1226820">
                <a:moveTo>
                  <a:pt x="0" y="836671"/>
                </a:moveTo>
                <a:lnTo>
                  <a:pt x="0" y="390148"/>
                </a:lnTo>
                <a:lnTo>
                  <a:pt x="4285" y="411813"/>
                </a:lnTo>
                <a:lnTo>
                  <a:pt x="16001" y="429768"/>
                </a:lnTo>
                <a:lnTo>
                  <a:pt x="33431" y="442007"/>
                </a:lnTo>
                <a:lnTo>
                  <a:pt x="54863" y="446532"/>
                </a:lnTo>
                <a:lnTo>
                  <a:pt x="102108" y="446532"/>
                </a:lnTo>
                <a:lnTo>
                  <a:pt x="102108" y="780288"/>
                </a:lnTo>
                <a:lnTo>
                  <a:pt x="54863" y="780288"/>
                </a:lnTo>
                <a:lnTo>
                  <a:pt x="33431" y="784598"/>
                </a:lnTo>
                <a:lnTo>
                  <a:pt x="16001" y="796480"/>
                </a:lnTo>
                <a:lnTo>
                  <a:pt x="4285" y="814363"/>
                </a:lnTo>
                <a:lnTo>
                  <a:pt x="0" y="836671"/>
                </a:lnTo>
                <a:close/>
              </a:path>
              <a:path w="102234" h="1226820">
                <a:moveTo>
                  <a:pt x="54863" y="446532"/>
                </a:moveTo>
                <a:lnTo>
                  <a:pt x="33431" y="442007"/>
                </a:lnTo>
                <a:lnTo>
                  <a:pt x="16001" y="429768"/>
                </a:lnTo>
                <a:lnTo>
                  <a:pt x="4285" y="411813"/>
                </a:lnTo>
                <a:lnTo>
                  <a:pt x="0" y="390148"/>
                </a:lnTo>
                <a:lnTo>
                  <a:pt x="102108" y="419116"/>
                </a:lnTo>
                <a:lnTo>
                  <a:pt x="95058" y="429768"/>
                </a:lnTo>
                <a:lnTo>
                  <a:pt x="77175" y="442007"/>
                </a:lnTo>
                <a:lnTo>
                  <a:pt x="54863" y="446532"/>
                </a:lnTo>
                <a:close/>
              </a:path>
              <a:path w="102234" h="1226820">
                <a:moveTo>
                  <a:pt x="102108" y="446532"/>
                </a:moveTo>
                <a:lnTo>
                  <a:pt x="54863" y="446532"/>
                </a:lnTo>
                <a:lnTo>
                  <a:pt x="77175" y="442007"/>
                </a:lnTo>
                <a:lnTo>
                  <a:pt x="95058" y="429768"/>
                </a:lnTo>
                <a:lnTo>
                  <a:pt x="102108" y="419116"/>
                </a:lnTo>
                <a:lnTo>
                  <a:pt x="102108" y="446532"/>
                </a:lnTo>
                <a:close/>
              </a:path>
              <a:path w="102234" h="1226820">
                <a:moveTo>
                  <a:pt x="54863" y="1225296"/>
                </a:moveTo>
                <a:lnTo>
                  <a:pt x="33431" y="1221009"/>
                </a:lnTo>
                <a:lnTo>
                  <a:pt x="16001" y="1209294"/>
                </a:lnTo>
                <a:lnTo>
                  <a:pt x="4285" y="1191863"/>
                </a:lnTo>
                <a:lnTo>
                  <a:pt x="0" y="1170436"/>
                </a:lnTo>
                <a:lnTo>
                  <a:pt x="0" y="836671"/>
                </a:lnTo>
                <a:lnTo>
                  <a:pt x="4285" y="814363"/>
                </a:lnTo>
                <a:lnTo>
                  <a:pt x="16001" y="796480"/>
                </a:lnTo>
                <a:lnTo>
                  <a:pt x="33431" y="784598"/>
                </a:lnTo>
                <a:lnTo>
                  <a:pt x="54863" y="780288"/>
                </a:lnTo>
                <a:lnTo>
                  <a:pt x="77175" y="784598"/>
                </a:lnTo>
                <a:lnTo>
                  <a:pt x="95058" y="796480"/>
                </a:lnTo>
                <a:lnTo>
                  <a:pt x="102108" y="807089"/>
                </a:lnTo>
                <a:lnTo>
                  <a:pt x="102108" y="1198953"/>
                </a:lnTo>
                <a:lnTo>
                  <a:pt x="95058" y="1209294"/>
                </a:lnTo>
                <a:lnTo>
                  <a:pt x="77175" y="1221009"/>
                </a:lnTo>
                <a:lnTo>
                  <a:pt x="54863" y="1225296"/>
                </a:lnTo>
                <a:close/>
              </a:path>
              <a:path w="102234" h="1226820">
                <a:moveTo>
                  <a:pt x="102108" y="807089"/>
                </a:moveTo>
                <a:lnTo>
                  <a:pt x="95058" y="796480"/>
                </a:lnTo>
                <a:lnTo>
                  <a:pt x="77175" y="784598"/>
                </a:lnTo>
                <a:lnTo>
                  <a:pt x="54863" y="780288"/>
                </a:lnTo>
                <a:lnTo>
                  <a:pt x="102108" y="780288"/>
                </a:lnTo>
                <a:lnTo>
                  <a:pt x="102108" y="807089"/>
                </a:lnTo>
                <a:close/>
              </a:path>
              <a:path w="102234" h="1226820">
                <a:moveTo>
                  <a:pt x="102108" y="1226820"/>
                </a:moveTo>
                <a:lnTo>
                  <a:pt x="0" y="1226820"/>
                </a:lnTo>
                <a:lnTo>
                  <a:pt x="0" y="1170436"/>
                </a:lnTo>
                <a:lnTo>
                  <a:pt x="4285" y="1191863"/>
                </a:lnTo>
                <a:lnTo>
                  <a:pt x="16001" y="1209294"/>
                </a:lnTo>
                <a:lnTo>
                  <a:pt x="33431" y="1221009"/>
                </a:lnTo>
                <a:lnTo>
                  <a:pt x="54863" y="1225296"/>
                </a:lnTo>
                <a:lnTo>
                  <a:pt x="102108" y="1225296"/>
                </a:lnTo>
                <a:lnTo>
                  <a:pt x="102108" y="1226820"/>
                </a:lnTo>
                <a:close/>
              </a:path>
              <a:path w="102234" h="1226820">
                <a:moveTo>
                  <a:pt x="102108" y="1225296"/>
                </a:moveTo>
                <a:lnTo>
                  <a:pt x="54863" y="1225296"/>
                </a:lnTo>
                <a:lnTo>
                  <a:pt x="77175" y="1221009"/>
                </a:lnTo>
                <a:lnTo>
                  <a:pt x="95058" y="1209294"/>
                </a:lnTo>
                <a:lnTo>
                  <a:pt x="102108" y="1198953"/>
                </a:lnTo>
                <a:lnTo>
                  <a:pt x="102108" y="122529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5972555" y="5480303"/>
            <a:ext cx="2372995" cy="1308100"/>
            <a:chOff x="5972555" y="5480303"/>
            <a:chExt cx="2372995" cy="1308100"/>
          </a:xfrm>
        </p:grpSpPr>
        <p:sp>
          <p:nvSpPr>
            <p:cNvPr id="9" name="object 9" descr=""/>
            <p:cNvSpPr/>
            <p:nvPr/>
          </p:nvSpPr>
          <p:spPr>
            <a:xfrm>
              <a:off x="6313312" y="5480303"/>
              <a:ext cx="2032635" cy="1308100"/>
            </a:xfrm>
            <a:custGeom>
              <a:avLst/>
              <a:gdLst/>
              <a:ahLst/>
              <a:cxnLst/>
              <a:rect l="l" t="t" r="r" b="b"/>
              <a:pathLst>
                <a:path w="2032634" h="1308100">
                  <a:moveTo>
                    <a:pt x="2032111" y="1307592"/>
                  </a:moveTo>
                  <a:lnTo>
                    <a:pt x="1919335" y="1307592"/>
                  </a:lnTo>
                  <a:lnTo>
                    <a:pt x="1910191" y="1191768"/>
                  </a:lnTo>
                  <a:lnTo>
                    <a:pt x="1902999" y="1152024"/>
                  </a:lnTo>
                  <a:lnTo>
                    <a:pt x="1894951" y="1112710"/>
                  </a:lnTo>
                  <a:lnTo>
                    <a:pt x="1885759" y="1073681"/>
                  </a:lnTo>
                  <a:lnTo>
                    <a:pt x="1875139" y="1034796"/>
                  </a:lnTo>
                  <a:lnTo>
                    <a:pt x="1874924" y="1012531"/>
                  </a:lnTo>
                  <a:lnTo>
                    <a:pt x="1882568" y="992695"/>
                  </a:lnTo>
                  <a:lnTo>
                    <a:pt x="1896784" y="977145"/>
                  </a:lnTo>
                  <a:lnTo>
                    <a:pt x="1916287" y="967740"/>
                  </a:lnTo>
                  <a:lnTo>
                    <a:pt x="1923907" y="966216"/>
                  </a:lnTo>
                  <a:lnTo>
                    <a:pt x="1937623" y="966216"/>
                  </a:lnTo>
                  <a:lnTo>
                    <a:pt x="1975985" y="990433"/>
                  </a:lnTo>
                  <a:lnTo>
                    <a:pt x="1994201" y="1046630"/>
                  </a:lnTo>
                  <a:lnTo>
                    <a:pt x="2003917" y="1089088"/>
                  </a:lnTo>
                  <a:lnTo>
                    <a:pt x="2012489" y="1131831"/>
                  </a:lnTo>
                  <a:lnTo>
                    <a:pt x="2019919" y="1175004"/>
                  </a:lnTo>
                  <a:lnTo>
                    <a:pt x="2032111" y="1307592"/>
                  </a:lnTo>
                  <a:close/>
                </a:path>
                <a:path w="2032634" h="1308100">
                  <a:moveTo>
                    <a:pt x="1740289" y="674751"/>
                  </a:moveTo>
                  <a:lnTo>
                    <a:pt x="1722929" y="671703"/>
                  </a:lnTo>
                  <a:lnTo>
                    <a:pt x="1706999" y="663511"/>
                  </a:lnTo>
                  <a:lnTo>
                    <a:pt x="1693783" y="650748"/>
                  </a:lnTo>
                  <a:lnTo>
                    <a:pt x="1662421" y="607314"/>
                  </a:lnTo>
                  <a:lnTo>
                    <a:pt x="1629323" y="565404"/>
                  </a:lnTo>
                  <a:lnTo>
                    <a:pt x="1594532" y="525018"/>
                  </a:lnTo>
                  <a:lnTo>
                    <a:pt x="1558090" y="486156"/>
                  </a:lnTo>
                  <a:lnTo>
                    <a:pt x="1520040" y="448818"/>
                  </a:lnTo>
                  <a:lnTo>
                    <a:pt x="1480423" y="413004"/>
                  </a:lnTo>
                  <a:lnTo>
                    <a:pt x="1467302" y="394835"/>
                  </a:lnTo>
                  <a:lnTo>
                    <a:pt x="1462325" y="373951"/>
                  </a:lnTo>
                  <a:lnTo>
                    <a:pt x="1465635" y="352782"/>
                  </a:lnTo>
                  <a:lnTo>
                    <a:pt x="1477375" y="333756"/>
                  </a:lnTo>
                  <a:lnTo>
                    <a:pt x="1513951" y="316991"/>
                  </a:lnTo>
                  <a:lnTo>
                    <a:pt x="1524428" y="316968"/>
                  </a:lnTo>
                  <a:lnTo>
                    <a:pt x="1534906" y="319087"/>
                  </a:lnTo>
                  <a:lnTo>
                    <a:pt x="1590799" y="362485"/>
                  </a:lnTo>
                  <a:lnTo>
                    <a:pt x="1626691" y="397039"/>
                  </a:lnTo>
                  <a:lnTo>
                    <a:pt x="1661223" y="432793"/>
                  </a:lnTo>
                  <a:lnTo>
                    <a:pt x="1694369" y="469694"/>
                  </a:lnTo>
                  <a:lnTo>
                    <a:pt x="1726102" y="507687"/>
                  </a:lnTo>
                  <a:lnTo>
                    <a:pt x="1756396" y="546720"/>
                  </a:lnTo>
                  <a:lnTo>
                    <a:pt x="1785223" y="586740"/>
                  </a:lnTo>
                  <a:lnTo>
                    <a:pt x="1794938" y="629031"/>
                  </a:lnTo>
                  <a:lnTo>
                    <a:pt x="1787152" y="648890"/>
                  </a:lnTo>
                  <a:lnTo>
                    <a:pt x="1771507" y="664464"/>
                  </a:lnTo>
                  <a:lnTo>
                    <a:pt x="1766935" y="667512"/>
                  </a:lnTo>
                  <a:lnTo>
                    <a:pt x="1762363" y="669036"/>
                  </a:lnTo>
                  <a:lnTo>
                    <a:pt x="1757791" y="672084"/>
                  </a:lnTo>
                  <a:lnTo>
                    <a:pt x="1740289" y="674751"/>
                  </a:lnTo>
                  <a:close/>
                </a:path>
                <a:path w="2032634" h="1308100">
                  <a:moveTo>
                    <a:pt x="60078" y="232910"/>
                  </a:moveTo>
                  <a:lnTo>
                    <a:pt x="38909" y="230314"/>
                  </a:lnTo>
                  <a:lnTo>
                    <a:pt x="20312" y="220003"/>
                  </a:lnTo>
                  <a:lnTo>
                    <a:pt x="6715" y="202691"/>
                  </a:lnTo>
                  <a:lnTo>
                    <a:pt x="0" y="181379"/>
                  </a:lnTo>
                  <a:lnTo>
                    <a:pt x="2143" y="160210"/>
                  </a:lnTo>
                  <a:lnTo>
                    <a:pt x="12287" y="141612"/>
                  </a:lnTo>
                  <a:lnTo>
                    <a:pt x="29575" y="128016"/>
                  </a:lnTo>
                  <a:lnTo>
                    <a:pt x="31099" y="126491"/>
                  </a:lnTo>
                  <a:lnTo>
                    <a:pt x="34147" y="126491"/>
                  </a:lnTo>
                  <a:lnTo>
                    <a:pt x="79009" y="105693"/>
                  </a:lnTo>
                  <a:lnTo>
                    <a:pt x="124698" y="86441"/>
                  </a:lnTo>
                  <a:lnTo>
                    <a:pt x="171107" y="68788"/>
                  </a:lnTo>
                  <a:lnTo>
                    <a:pt x="218129" y="52789"/>
                  </a:lnTo>
                  <a:lnTo>
                    <a:pt x="265657" y="38495"/>
                  </a:lnTo>
                  <a:lnTo>
                    <a:pt x="313585" y="25961"/>
                  </a:lnTo>
                  <a:lnTo>
                    <a:pt x="361807" y="15240"/>
                  </a:lnTo>
                  <a:lnTo>
                    <a:pt x="369427" y="13716"/>
                  </a:lnTo>
                  <a:lnTo>
                    <a:pt x="377047" y="13716"/>
                  </a:lnTo>
                  <a:lnTo>
                    <a:pt x="412480" y="29718"/>
                  </a:lnTo>
                  <a:lnTo>
                    <a:pt x="428863" y="57912"/>
                  </a:lnTo>
                  <a:lnTo>
                    <a:pt x="428696" y="78200"/>
                  </a:lnTo>
                  <a:lnTo>
                    <a:pt x="421814" y="96774"/>
                  </a:lnTo>
                  <a:lnTo>
                    <a:pt x="408932" y="111918"/>
                  </a:lnTo>
                  <a:lnTo>
                    <a:pt x="390763" y="121920"/>
                  </a:lnTo>
                  <a:lnTo>
                    <a:pt x="389239" y="123443"/>
                  </a:lnTo>
                  <a:lnTo>
                    <a:pt x="386191" y="123443"/>
                  </a:lnTo>
                  <a:lnTo>
                    <a:pt x="384667" y="124968"/>
                  </a:lnTo>
                  <a:lnTo>
                    <a:pt x="332357" y="136659"/>
                  </a:lnTo>
                  <a:lnTo>
                    <a:pt x="280640" y="150424"/>
                  </a:lnTo>
                  <a:lnTo>
                    <a:pt x="229600" y="166306"/>
                  </a:lnTo>
                  <a:lnTo>
                    <a:pt x="179322" y="184347"/>
                  </a:lnTo>
                  <a:lnTo>
                    <a:pt x="129891" y="204589"/>
                  </a:lnTo>
                  <a:lnTo>
                    <a:pt x="81391" y="227076"/>
                  </a:lnTo>
                  <a:lnTo>
                    <a:pt x="60078" y="232910"/>
                  </a:lnTo>
                  <a:close/>
                </a:path>
                <a:path w="2032634" h="1308100">
                  <a:moveTo>
                    <a:pt x="1136951" y="196215"/>
                  </a:moveTo>
                  <a:lnTo>
                    <a:pt x="1127117" y="194833"/>
                  </a:lnTo>
                  <a:lnTo>
                    <a:pt x="1117711" y="192024"/>
                  </a:lnTo>
                  <a:lnTo>
                    <a:pt x="1067807" y="173235"/>
                  </a:lnTo>
                  <a:lnTo>
                    <a:pt x="1017183" y="156520"/>
                  </a:lnTo>
                  <a:lnTo>
                    <a:pt x="965882" y="141922"/>
                  </a:lnTo>
                  <a:lnTo>
                    <a:pt x="913946" y="129483"/>
                  </a:lnTo>
                  <a:lnTo>
                    <a:pt x="861418" y="119245"/>
                  </a:lnTo>
                  <a:lnTo>
                    <a:pt x="808339" y="111252"/>
                  </a:lnTo>
                  <a:lnTo>
                    <a:pt x="787455" y="103608"/>
                  </a:lnTo>
                  <a:lnTo>
                    <a:pt x="771572" y="88963"/>
                  </a:lnTo>
                  <a:lnTo>
                    <a:pt x="762261" y="69461"/>
                  </a:lnTo>
                  <a:lnTo>
                    <a:pt x="761095" y="47243"/>
                  </a:lnTo>
                  <a:lnTo>
                    <a:pt x="768500" y="26360"/>
                  </a:lnTo>
                  <a:lnTo>
                    <a:pt x="782621" y="10477"/>
                  </a:lnTo>
                  <a:lnTo>
                    <a:pt x="801600" y="1166"/>
                  </a:lnTo>
                  <a:lnTo>
                    <a:pt x="823579" y="0"/>
                  </a:lnTo>
                  <a:lnTo>
                    <a:pt x="873026" y="7455"/>
                  </a:lnTo>
                  <a:lnTo>
                    <a:pt x="922074" y="16724"/>
                  </a:lnTo>
                  <a:lnTo>
                    <a:pt x="970696" y="27751"/>
                  </a:lnTo>
                  <a:lnTo>
                    <a:pt x="1018864" y="40485"/>
                  </a:lnTo>
                  <a:lnTo>
                    <a:pt x="1066552" y="54872"/>
                  </a:lnTo>
                  <a:lnTo>
                    <a:pt x="1113734" y="70859"/>
                  </a:lnTo>
                  <a:lnTo>
                    <a:pt x="1160383" y="88391"/>
                  </a:lnTo>
                  <a:lnTo>
                    <a:pt x="1189910" y="118681"/>
                  </a:lnTo>
                  <a:lnTo>
                    <a:pt x="1194458" y="139612"/>
                  </a:lnTo>
                  <a:lnTo>
                    <a:pt x="1190863" y="161543"/>
                  </a:lnTo>
                  <a:lnTo>
                    <a:pt x="1157335" y="193547"/>
                  </a:lnTo>
                  <a:lnTo>
                    <a:pt x="1147072" y="195881"/>
                  </a:lnTo>
                  <a:lnTo>
                    <a:pt x="1136951" y="196215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972555" y="6063996"/>
              <a:ext cx="1746885" cy="723900"/>
            </a:xfrm>
            <a:custGeom>
              <a:avLst/>
              <a:gdLst/>
              <a:ahLst/>
              <a:cxnLst/>
              <a:rect l="l" t="t" r="r" b="b"/>
              <a:pathLst>
                <a:path w="1746884" h="723900">
                  <a:moveTo>
                    <a:pt x="1746503" y="723900"/>
                  </a:moveTo>
                  <a:lnTo>
                    <a:pt x="0" y="723900"/>
                  </a:lnTo>
                  <a:lnTo>
                    <a:pt x="4572" y="688847"/>
                  </a:lnTo>
                  <a:lnTo>
                    <a:pt x="15926" y="642145"/>
                  </a:lnTo>
                  <a:lnTo>
                    <a:pt x="29823" y="596456"/>
                  </a:lnTo>
                  <a:lnTo>
                    <a:pt x="46184" y="551854"/>
                  </a:lnTo>
                  <a:lnTo>
                    <a:pt x="64932" y="508418"/>
                  </a:lnTo>
                  <a:lnTo>
                    <a:pt x="85990" y="466222"/>
                  </a:lnTo>
                  <a:lnTo>
                    <a:pt x="109280" y="425342"/>
                  </a:lnTo>
                  <a:lnTo>
                    <a:pt x="134726" y="385856"/>
                  </a:lnTo>
                  <a:lnTo>
                    <a:pt x="162250" y="347838"/>
                  </a:lnTo>
                  <a:lnTo>
                    <a:pt x="191774" y="311366"/>
                  </a:lnTo>
                  <a:lnTo>
                    <a:pt x="223223" y="276514"/>
                  </a:lnTo>
                  <a:lnTo>
                    <a:pt x="256518" y="243360"/>
                  </a:lnTo>
                  <a:lnTo>
                    <a:pt x="291581" y="211978"/>
                  </a:lnTo>
                  <a:lnTo>
                    <a:pt x="328337" y="182446"/>
                  </a:lnTo>
                  <a:lnTo>
                    <a:pt x="366707" y="154840"/>
                  </a:lnTo>
                  <a:lnTo>
                    <a:pt x="406615" y="129235"/>
                  </a:lnTo>
                  <a:lnTo>
                    <a:pt x="447983" y="105707"/>
                  </a:lnTo>
                  <a:lnTo>
                    <a:pt x="490733" y="84333"/>
                  </a:lnTo>
                  <a:lnTo>
                    <a:pt x="534789" y="65189"/>
                  </a:lnTo>
                  <a:lnTo>
                    <a:pt x="580074" y="48350"/>
                  </a:lnTo>
                  <a:lnTo>
                    <a:pt x="626510" y="33893"/>
                  </a:lnTo>
                  <a:lnTo>
                    <a:pt x="674019" y="21894"/>
                  </a:lnTo>
                  <a:lnTo>
                    <a:pt x="722526" y="12429"/>
                  </a:lnTo>
                  <a:lnTo>
                    <a:pt x="771951" y="5575"/>
                  </a:lnTo>
                  <a:lnTo>
                    <a:pt x="822219" y="1406"/>
                  </a:lnTo>
                  <a:lnTo>
                    <a:pt x="873251" y="0"/>
                  </a:lnTo>
                  <a:lnTo>
                    <a:pt x="924284" y="1406"/>
                  </a:lnTo>
                  <a:lnTo>
                    <a:pt x="974551" y="5575"/>
                  </a:lnTo>
                  <a:lnTo>
                    <a:pt x="1023975" y="12429"/>
                  </a:lnTo>
                  <a:lnTo>
                    <a:pt x="1072477" y="21894"/>
                  </a:lnTo>
                  <a:lnTo>
                    <a:pt x="1119981" y="33893"/>
                  </a:lnTo>
                  <a:lnTo>
                    <a:pt x="1166408" y="48350"/>
                  </a:lnTo>
                  <a:lnTo>
                    <a:pt x="1211680" y="65189"/>
                  </a:lnTo>
                  <a:lnTo>
                    <a:pt x="1255720" y="84333"/>
                  </a:lnTo>
                  <a:lnTo>
                    <a:pt x="1298449" y="105707"/>
                  </a:lnTo>
                  <a:lnTo>
                    <a:pt x="1339791" y="129235"/>
                  </a:lnTo>
                  <a:lnTo>
                    <a:pt x="1379666" y="154840"/>
                  </a:lnTo>
                  <a:lnTo>
                    <a:pt x="1417997" y="182446"/>
                  </a:lnTo>
                  <a:lnTo>
                    <a:pt x="1454707" y="211978"/>
                  </a:lnTo>
                  <a:lnTo>
                    <a:pt x="1489718" y="243360"/>
                  </a:lnTo>
                  <a:lnTo>
                    <a:pt x="1522951" y="276514"/>
                  </a:lnTo>
                  <a:lnTo>
                    <a:pt x="1554329" y="311366"/>
                  </a:lnTo>
                  <a:lnTo>
                    <a:pt x="1583774" y="347838"/>
                  </a:lnTo>
                  <a:lnTo>
                    <a:pt x="1611208" y="385856"/>
                  </a:lnTo>
                  <a:lnTo>
                    <a:pt x="1636554" y="425342"/>
                  </a:lnTo>
                  <a:lnTo>
                    <a:pt x="1659733" y="466222"/>
                  </a:lnTo>
                  <a:lnTo>
                    <a:pt x="1680668" y="508418"/>
                  </a:lnTo>
                  <a:lnTo>
                    <a:pt x="1699281" y="551854"/>
                  </a:lnTo>
                  <a:lnTo>
                    <a:pt x="1715493" y="596456"/>
                  </a:lnTo>
                  <a:lnTo>
                    <a:pt x="1729228" y="642145"/>
                  </a:lnTo>
                  <a:lnTo>
                    <a:pt x="1740408" y="688847"/>
                  </a:lnTo>
                  <a:lnTo>
                    <a:pt x="1746503" y="723900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9517379" y="5612892"/>
            <a:ext cx="1175385" cy="1175385"/>
          </a:xfrm>
          <a:custGeom>
            <a:avLst/>
            <a:gdLst/>
            <a:ahLst/>
            <a:cxnLst/>
            <a:rect l="l" t="t" r="r" b="b"/>
            <a:pathLst>
              <a:path w="1175384" h="1175384">
                <a:moveTo>
                  <a:pt x="108204" y="1175004"/>
                </a:moveTo>
                <a:lnTo>
                  <a:pt x="0" y="1175004"/>
                </a:lnTo>
                <a:lnTo>
                  <a:pt x="0" y="54864"/>
                </a:lnTo>
                <a:lnTo>
                  <a:pt x="4262" y="33432"/>
                </a:lnTo>
                <a:lnTo>
                  <a:pt x="15811" y="16002"/>
                </a:lnTo>
                <a:lnTo>
                  <a:pt x="32789" y="4286"/>
                </a:lnTo>
                <a:lnTo>
                  <a:pt x="53340" y="0"/>
                </a:lnTo>
                <a:lnTo>
                  <a:pt x="1175004" y="0"/>
                </a:lnTo>
                <a:lnTo>
                  <a:pt x="1175004" y="109728"/>
                </a:lnTo>
                <a:lnTo>
                  <a:pt x="108204" y="109728"/>
                </a:lnTo>
                <a:lnTo>
                  <a:pt x="108204" y="1175004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7789164" y="1804416"/>
            <a:ext cx="1571625" cy="3390900"/>
            <a:chOff x="7789164" y="1804416"/>
            <a:chExt cx="1571625" cy="3390900"/>
          </a:xfrm>
        </p:grpSpPr>
        <p:sp>
          <p:nvSpPr>
            <p:cNvPr id="13" name="object 13" descr=""/>
            <p:cNvSpPr/>
            <p:nvPr/>
          </p:nvSpPr>
          <p:spPr>
            <a:xfrm>
              <a:off x="7883651" y="1804416"/>
              <a:ext cx="48895" cy="3347085"/>
            </a:xfrm>
            <a:custGeom>
              <a:avLst/>
              <a:gdLst/>
              <a:ahLst/>
              <a:cxnLst/>
              <a:rect l="l" t="t" r="r" b="b"/>
              <a:pathLst>
                <a:path w="48895" h="3347085">
                  <a:moveTo>
                    <a:pt x="0" y="3346703"/>
                  </a:moveTo>
                  <a:lnTo>
                    <a:pt x="48767" y="3346703"/>
                  </a:lnTo>
                  <a:lnTo>
                    <a:pt x="48767" y="0"/>
                  </a:lnTo>
                  <a:lnTo>
                    <a:pt x="0" y="0"/>
                  </a:lnTo>
                  <a:lnTo>
                    <a:pt x="0" y="3346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813548" y="1804416"/>
              <a:ext cx="70485" cy="3347085"/>
            </a:xfrm>
            <a:custGeom>
              <a:avLst/>
              <a:gdLst/>
              <a:ahLst/>
              <a:cxnLst/>
              <a:rect l="l" t="t" r="r" b="b"/>
              <a:pathLst>
                <a:path w="70484" h="3347085">
                  <a:moveTo>
                    <a:pt x="70103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70103" y="0"/>
                  </a:lnTo>
                  <a:lnTo>
                    <a:pt x="70103" y="334670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883651" y="1804416"/>
              <a:ext cx="48895" cy="3347085"/>
            </a:xfrm>
            <a:custGeom>
              <a:avLst/>
              <a:gdLst/>
              <a:ahLst/>
              <a:cxnLst/>
              <a:rect l="l" t="t" r="r" b="b"/>
              <a:pathLst>
                <a:path w="48895" h="3347085">
                  <a:moveTo>
                    <a:pt x="48767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48767" y="0"/>
                  </a:lnTo>
                  <a:lnTo>
                    <a:pt x="48767" y="334670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996428" y="1804416"/>
              <a:ext cx="1153795" cy="3347085"/>
            </a:xfrm>
            <a:custGeom>
              <a:avLst/>
              <a:gdLst/>
              <a:ahLst/>
              <a:cxnLst/>
              <a:rect l="l" t="t" r="r" b="b"/>
              <a:pathLst>
                <a:path w="1153795" h="3347085">
                  <a:moveTo>
                    <a:pt x="0" y="3346703"/>
                  </a:moveTo>
                  <a:lnTo>
                    <a:pt x="1153667" y="3346703"/>
                  </a:lnTo>
                  <a:lnTo>
                    <a:pt x="1153667" y="0"/>
                  </a:lnTo>
                  <a:lnTo>
                    <a:pt x="0" y="0"/>
                  </a:lnTo>
                  <a:lnTo>
                    <a:pt x="0" y="3346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932419" y="1804416"/>
              <a:ext cx="64135" cy="3347085"/>
            </a:xfrm>
            <a:custGeom>
              <a:avLst/>
              <a:gdLst/>
              <a:ahLst/>
              <a:cxnLst/>
              <a:rect l="l" t="t" r="r" b="b"/>
              <a:pathLst>
                <a:path w="64134" h="3347085">
                  <a:moveTo>
                    <a:pt x="64008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64008" y="0"/>
                  </a:lnTo>
                  <a:lnTo>
                    <a:pt x="64008" y="334670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932419" y="1804416"/>
              <a:ext cx="24765" cy="3347085"/>
            </a:xfrm>
            <a:custGeom>
              <a:avLst/>
              <a:gdLst/>
              <a:ahLst/>
              <a:cxnLst/>
              <a:rect l="l" t="t" r="r" b="b"/>
              <a:pathLst>
                <a:path w="24765" h="3347085">
                  <a:moveTo>
                    <a:pt x="24383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3346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164" y="3395472"/>
              <a:ext cx="1571243" cy="1799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090" rIns="0" bIns="0" rtlCol="0" vert="horz">
            <a:spAutoFit/>
          </a:bodyPr>
          <a:lstStyle/>
          <a:p>
            <a:pPr marL="12700" marR="5080">
              <a:lnSpc>
                <a:spcPts val="4550"/>
              </a:lnSpc>
              <a:spcBef>
                <a:spcPts val="670"/>
              </a:spcBef>
            </a:pPr>
            <a:r>
              <a:rPr dirty="0" spc="125"/>
              <a:t>TIPOS </a:t>
            </a:r>
            <a:r>
              <a:rPr dirty="0" spc="210"/>
              <a:t>DE </a:t>
            </a:r>
            <a:r>
              <a:rPr dirty="0" spc="229"/>
              <a:t>PREVENCIÓN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48640" y="2999860"/>
            <a:ext cx="2887980" cy="74930"/>
            <a:chOff x="548640" y="2999860"/>
            <a:chExt cx="2887980" cy="74930"/>
          </a:xfrm>
        </p:grpSpPr>
        <p:sp>
          <p:nvSpPr>
            <p:cNvPr id="4" name="object 4" descr=""/>
            <p:cNvSpPr/>
            <p:nvPr/>
          </p:nvSpPr>
          <p:spPr>
            <a:xfrm>
              <a:off x="565404" y="3020714"/>
              <a:ext cx="2854960" cy="34925"/>
            </a:xfrm>
            <a:custGeom>
              <a:avLst/>
              <a:gdLst/>
              <a:ahLst/>
              <a:cxnLst/>
              <a:rect l="l" t="t" r="r" b="b"/>
              <a:pathLst>
                <a:path w="2854960" h="34925">
                  <a:moveTo>
                    <a:pt x="2485287" y="34802"/>
                  </a:moveTo>
                  <a:lnTo>
                    <a:pt x="2427356" y="34747"/>
                  </a:lnTo>
                  <a:lnTo>
                    <a:pt x="2373196" y="33428"/>
                  </a:lnTo>
                  <a:lnTo>
                    <a:pt x="2324498" y="30536"/>
                  </a:lnTo>
                  <a:lnTo>
                    <a:pt x="2282951" y="25761"/>
                  </a:lnTo>
                  <a:lnTo>
                    <a:pt x="2247081" y="21308"/>
                  </a:lnTo>
                  <a:lnTo>
                    <a:pt x="2207443" y="18459"/>
                  </a:lnTo>
                  <a:lnTo>
                    <a:pt x="2164270" y="16974"/>
                  </a:lnTo>
                  <a:lnTo>
                    <a:pt x="2117795" y="16617"/>
                  </a:lnTo>
                  <a:lnTo>
                    <a:pt x="2068251" y="17149"/>
                  </a:lnTo>
                  <a:lnTo>
                    <a:pt x="2015870" y="18332"/>
                  </a:lnTo>
                  <a:lnTo>
                    <a:pt x="1844039" y="23404"/>
                  </a:lnTo>
                  <a:lnTo>
                    <a:pt x="1782642" y="24809"/>
                  </a:lnTo>
                  <a:lnTo>
                    <a:pt x="1719572" y="25674"/>
                  </a:lnTo>
                  <a:lnTo>
                    <a:pt x="1655063" y="25761"/>
                  </a:lnTo>
                  <a:lnTo>
                    <a:pt x="1583228" y="25103"/>
                  </a:lnTo>
                  <a:lnTo>
                    <a:pt x="1522585" y="24152"/>
                  </a:lnTo>
                  <a:lnTo>
                    <a:pt x="1385315" y="21189"/>
                  </a:lnTo>
                  <a:lnTo>
                    <a:pt x="1346947" y="20714"/>
                  </a:lnTo>
                  <a:lnTo>
                    <a:pt x="1308524" y="20769"/>
                  </a:lnTo>
                  <a:lnTo>
                    <a:pt x="1267797" y="21518"/>
                  </a:lnTo>
                  <a:lnTo>
                    <a:pt x="1222516" y="23128"/>
                  </a:lnTo>
                  <a:lnTo>
                    <a:pt x="1170431" y="25761"/>
                  </a:lnTo>
                  <a:lnTo>
                    <a:pt x="1120710" y="27994"/>
                  </a:lnTo>
                  <a:lnTo>
                    <a:pt x="1073880" y="29038"/>
                  </a:lnTo>
                  <a:lnTo>
                    <a:pt x="1028830" y="29141"/>
                  </a:lnTo>
                  <a:lnTo>
                    <a:pt x="984446" y="28550"/>
                  </a:lnTo>
                  <a:lnTo>
                    <a:pt x="844164" y="25088"/>
                  </a:lnTo>
                  <a:lnTo>
                    <a:pt x="791316" y="24195"/>
                  </a:lnTo>
                  <a:lnTo>
                    <a:pt x="733570" y="23844"/>
                  </a:lnTo>
                  <a:lnTo>
                    <a:pt x="669813" y="24284"/>
                  </a:lnTo>
                  <a:lnTo>
                    <a:pt x="598932" y="25761"/>
                  </a:lnTo>
                  <a:lnTo>
                    <a:pt x="532839" y="27333"/>
                  </a:lnTo>
                  <a:lnTo>
                    <a:pt x="471381" y="28301"/>
                  </a:lnTo>
                  <a:lnTo>
                    <a:pt x="414051" y="28762"/>
                  </a:lnTo>
                  <a:lnTo>
                    <a:pt x="360341" y="28809"/>
                  </a:lnTo>
                  <a:lnTo>
                    <a:pt x="309742" y="28539"/>
                  </a:lnTo>
                  <a:lnTo>
                    <a:pt x="128301" y="26190"/>
                  </a:lnTo>
                  <a:lnTo>
                    <a:pt x="85640" y="25761"/>
                  </a:lnTo>
                  <a:lnTo>
                    <a:pt x="43042" y="25587"/>
                  </a:lnTo>
                  <a:lnTo>
                    <a:pt x="0" y="25761"/>
                  </a:lnTo>
                  <a:lnTo>
                    <a:pt x="0" y="8997"/>
                  </a:lnTo>
                  <a:lnTo>
                    <a:pt x="65294" y="13291"/>
                  </a:lnTo>
                  <a:lnTo>
                    <a:pt x="122593" y="16293"/>
                  </a:lnTo>
                  <a:lnTo>
                    <a:pt x="173495" y="18148"/>
                  </a:lnTo>
                  <a:lnTo>
                    <a:pt x="219602" y="19000"/>
                  </a:lnTo>
                  <a:lnTo>
                    <a:pt x="262515" y="18993"/>
                  </a:lnTo>
                  <a:lnTo>
                    <a:pt x="303833" y="18272"/>
                  </a:lnTo>
                  <a:lnTo>
                    <a:pt x="345159" y="16980"/>
                  </a:lnTo>
                  <a:lnTo>
                    <a:pt x="485183" y="11127"/>
                  </a:lnTo>
                  <a:lnTo>
                    <a:pt x="542543" y="8997"/>
                  </a:lnTo>
                  <a:lnTo>
                    <a:pt x="603845" y="7063"/>
                  </a:lnTo>
                  <a:lnTo>
                    <a:pt x="741663" y="1536"/>
                  </a:lnTo>
                  <a:lnTo>
                    <a:pt x="780287" y="425"/>
                  </a:lnTo>
                  <a:lnTo>
                    <a:pt x="819277" y="0"/>
                  </a:lnTo>
                  <a:lnTo>
                    <a:pt x="861047" y="452"/>
                  </a:lnTo>
                  <a:lnTo>
                    <a:pt x="908011" y="1975"/>
                  </a:lnTo>
                  <a:lnTo>
                    <a:pt x="962582" y="4759"/>
                  </a:lnTo>
                  <a:lnTo>
                    <a:pt x="1086417" y="13014"/>
                  </a:lnTo>
                  <a:lnTo>
                    <a:pt x="1146393" y="15982"/>
                  </a:lnTo>
                  <a:lnTo>
                    <a:pt x="1206507" y="17998"/>
                  </a:lnTo>
                  <a:lnTo>
                    <a:pt x="1266161" y="19157"/>
                  </a:lnTo>
                  <a:lnTo>
                    <a:pt x="1324757" y="19554"/>
                  </a:lnTo>
                  <a:lnTo>
                    <a:pt x="1381696" y="19284"/>
                  </a:lnTo>
                  <a:lnTo>
                    <a:pt x="1436381" y="18443"/>
                  </a:lnTo>
                  <a:lnTo>
                    <a:pt x="1488214" y="17125"/>
                  </a:lnTo>
                  <a:lnTo>
                    <a:pt x="1536596" y="15427"/>
                  </a:lnTo>
                  <a:lnTo>
                    <a:pt x="1580931" y="13442"/>
                  </a:lnTo>
                  <a:lnTo>
                    <a:pt x="1620619" y="11267"/>
                  </a:lnTo>
                  <a:lnTo>
                    <a:pt x="1655063" y="8997"/>
                  </a:lnTo>
                  <a:lnTo>
                    <a:pt x="1693050" y="7726"/>
                  </a:lnTo>
                  <a:lnTo>
                    <a:pt x="1737158" y="7822"/>
                  </a:lnTo>
                  <a:lnTo>
                    <a:pt x="1786102" y="8915"/>
                  </a:lnTo>
                  <a:lnTo>
                    <a:pt x="1949107" y="14459"/>
                  </a:lnTo>
                  <a:lnTo>
                    <a:pt x="2004551" y="15826"/>
                  </a:lnTo>
                  <a:lnTo>
                    <a:pt x="2058407" y="16334"/>
                  </a:lnTo>
                  <a:lnTo>
                    <a:pt x="2109392" y="15613"/>
                  </a:lnTo>
                  <a:lnTo>
                    <a:pt x="2156220" y="13291"/>
                  </a:lnTo>
                  <a:lnTo>
                    <a:pt x="2197608" y="8997"/>
                  </a:lnTo>
                  <a:lnTo>
                    <a:pt x="2232418" y="5851"/>
                  </a:lnTo>
                  <a:lnTo>
                    <a:pt x="2271786" y="4602"/>
                  </a:lnTo>
                  <a:lnTo>
                    <a:pt x="2315183" y="4877"/>
                  </a:lnTo>
                  <a:lnTo>
                    <a:pt x="2362080" y="6300"/>
                  </a:lnTo>
                  <a:lnTo>
                    <a:pt x="2411949" y="8498"/>
                  </a:lnTo>
                  <a:lnTo>
                    <a:pt x="2518488" y="13717"/>
                  </a:lnTo>
                  <a:lnTo>
                    <a:pt x="2574100" y="15989"/>
                  </a:lnTo>
                  <a:lnTo>
                    <a:pt x="2630570" y="17538"/>
                  </a:lnTo>
                  <a:lnTo>
                    <a:pt x="2687369" y="17987"/>
                  </a:lnTo>
                  <a:lnTo>
                    <a:pt x="2743967" y="16963"/>
                  </a:lnTo>
                  <a:lnTo>
                    <a:pt x="2799838" y="14092"/>
                  </a:lnTo>
                  <a:lnTo>
                    <a:pt x="2854451" y="8997"/>
                  </a:lnTo>
                  <a:lnTo>
                    <a:pt x="2854451" y="25761"/>
                  </a:lnTo>
                  <a:lnTo>
                    <a:pt x="2817439" y="25899"/>
                  </a:lnTo>
                  <a:lnTo>
                    <a:pt x="2772368" y="26936"/>
                  </a:lnTo>
                  <a:lnTo>
                    <a:pt x="2605705" y="32356"/>
                  </a:lnTo>
                  <a:lnTo>
                    <a:pt x="2545301" y="33902"/>
                  </a:lnTo>
                  <a:lnTo>
                    <a:pt x="2485287" y="3480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5404" y="3016624"/>
              <a:ext cx="2854960" cy="41275"/>
            </a:xfrm>
            <a:custGeom>
              <a:avLst/>
              <a:gdLst/>
              <a:ahLst/>
              <a:cxnLst/>
              <a:rect l="l" t="t" r="r" b="b"/>
              <a:pathLst>
                <a:path w="2854960" h="41275">
                  <a:moveTo>
                    <a:pt x="0" y="13087"/>
                  </a:moveTo>
                  <a:lnTo>
                    <a:pt x="56913" y="8587"/>
                  </a:lnTo>
                  <a:lnTo>
                    <a:pt x="112824" y="5049"/>
                  </a:lnTo>
                  <a:lnTo>
                    <a:pt x="167559" y="2452"/>
                  </a:lnTo>
                  <a:lnTo>
                    <a:pt x="220949" y="776"/>
                  </a:lnTo>
                  <a:lnTo>
                    <a:pt x="272820" y="0"/>
                  </a:lnTo>
                  <a:lnTo>
                    <a:pt x="323000" y="103"/>
                  </a:lnTo>
                  <a:lnTo>
                    <a:pt x="371320" y="1064"/>
                  </a:lnTo>
                  <a:lnTo>
                    <a:pt x="417605" y="2864"/>
                  </a:lnTo>
                  <a:lnTo>
                    <a:pt x="461686" y="5482"/>
                  </a:lnTo>
                  <a:lnTo>
                    <a:pt x="503389" y="8896"/>
                  </a:lnTo>
                  <a:lnTo>
                    <a:pt x="542543" y="13087"/>
                  </a:lnTo>
                  <a:lnTo>
                    <a:pt x="580929" y="17278"/>
                  </a:lnTo>
                  <a:lnTo>
                    <a:pt x="621402" y="20012"/>
                  </a:lnTo>
                  <a:lnTo>
                    <a:pt x="664164" y="21496"/>
                  </a:lnTo>
                  <a:lnTo>
                    <a:pt x="709412" y="21935"/>
                  </a:lnTo>
                  <a:lnTo>
                    <a:pt x="757346" y="21537"/>
                  </a:lnTo>
                  <a:lnTo>
                    <a:pt x="808166" y="20507"/>
                  </a:lnTo>
                  <a:lnTo>
                    <a:pt x="862071" y="19050"/>
                  </a:lnTo>
                  <a:lnTo>
                    <a:pt x="919259" y="17374"/>
                  </a:lnTo>
                  <a:lnTo>
                    <a:pt x="979930" y="15684"/>
                  </a:lnTo>
                  <a:lnTo>
                    <a:pt x="1044284" y="14186"/>
                  </a:lnTo>
                  <a:lnTo>
                    <a:pt x="1112520" y="13087"/>
                  </a:lnTo>
                  <a:lnTo>
                    <a:pt x="1175062" y="12970"/>
                  </a:lnTo>
                  <a:lnTo>
                    <a:pt x="1233508" y="13299"/>
                  </a:lnTo>
                  <a:lnTo>
                    <a:pt x="1288399" y="13944"/>
                  </a:lnTo>
                  <a:lnTo>
                    <a:pt x="1340273" y="14780"/>
                  </a:lnTo>
                  <a:lnTo>
                    <a:pt x="1389671" y="15680"/>
                  </a:lnTo>
                  <a:lnTo>
                    <a:pt x="1437132" y="16516"/>
                  </a:lnTo>
                  <a:lnTo>
                    <a:pt x="1483195" y="17161"/>
                  </a:lnTo>
                  <a:lnTo>
                    <a:pt x="1528402" y="17490"/>
                  </a:lnTo>
                  <a:lnTo>
                    <a:pt x="1573291" y="17373"/>
                  </a:lnTo>
                  <a:lnTo>
                    <a:pt x="1618403" y="16685"/>
                  </a:lnTo>
                  <a:lnTo>
                    <a:pt x="1664276" y="15299"/>
                  </a:lnTo>
                  <a:lnTo>
                    <a:pt x="1711451" y="13087"/>
                  </a:lnTo>
                  <a:lnTo>
                    <a:pt x="1760869" y="11428"/>
                  </a:lnTo>
                  <a:lnTo>
                    <a:pt x="1812021" y="10864"/>
                  </a:lnTo>
                  <a:lnTo>
                    <a:pt x="1864423" y="11158"/>
                  </a:lnTo>
                  <a:lnTo>
                    <a:pt x="1917587" y="12071"/>
                  </a:lnTo>
                  <a:lnTo>
                    <a:pt x="1971025" y="13365"/>
                  </a:lnTo>
                  <a:lnTo>
                    <a:pt x="2024252" y="14801"/>
                  </a:lnTo>
                  <a:lnTo>
                    <a:pt x="2076781" y="16143"/>
                  </a:lnTo>
                  <a:lnTo>
                    <a:pt x="2128124" y="17151"/>
                  </a:lnTo>
                  <a:lnTo>
                    <a:pt x="2177795" y="17587"/>
                  </a:lnTo>
                  <a:lnTo>
                    <a:pt x="2225308" y="17214"/>
                  </a:lnTo>
                  <a:lnTo>
                    <a:pt x="2270174" y="15794"/>
                  </a:lnTo>
                  <a:lnTo>
                    <a:pt x="2311908" y="13087"/>
                  </a:lnTo>
                  <a:lnTo>
                    <a:pt x="2357966" y="10476"/>
                  </a:lnTo>
                  <a:lnTo>
                    <a:pt x="2408099" y="9130"/>
                  </a:lnTo>
                  <a:lnTo>
                    <a:pt x="2461166" y="8800"/>
                  </a:lnTo>
                  <a:lnTo>
                    <a:pt x="2516025" y="9240"/>
                  </a:lnTo>
                  <a:lnTo>
                    <a:pt x="2571537" y="10201"/>
                  </a:lnTo>
                  <a:lnTo>
                    <a:pt x="2626561" y="11438"/>
                  </a:lnTo>
                  <a:lnTo>
                    <a:pt x="2679957" y="12702"/>
                  </a:lnTo>
                  <a:lnTo>
                    <a:pt x="2730585" y="13746"/>
                  </a:lnTo>
                  <a:lnTo>
                    <a:pt x="2777303" y="14323"/>
                  </a:lnTo>
                  <a:lnTo>
                    <a:pt x="2818972" y="14186"/>
                  </a:lnTo>
                  <a:lnTo>
                    <a:pt x="2854451" y="13087"/>
                  </a:lnTo>
                  <a:lnTo>
                    <a:pt x="2852927" y="20707"/>
                  </a:lnTo>
                  <a:lnTo>
                    <a:pt x="2852927" y="23755"/>
                  </a:lnTo>
                  <a:lnTo>
                    <a:pt x="2854451" y="29851"/>
                  </a:lnTo>
                  <a:lnTo>
                    <a:pt x="2813837" y="30637"/>
                  </a:lnTo>
                  <a:lnTo>
                    <a:pt x="2766137" y="30803"/>
                  </a:lnTo>
                  <a:lnTo>
                    <a:pt x="2712839" y="30494"/>
                  </a:lnTo>
                  <a:lnTo>
                    <a:pt x="2655428" y="29851"/>
                  </a:lnTo>
                  <a:lnTo>
                    <a:pt x="2595394" y="29017"/>
                  </a:lnTo>
                  <a:lnTo>
                    <a:pt x="2534221" y="28136"/>
                  </a:lnTo>
                  <a:lnTo>
                    <a:pt x="2473398" y="27351"/>
                  </a:lnTo>
                  <a:lnTo>
                    <a:pt x="2414411" y="26803"/>
                  </a:lnTo>
                  <a:lnTo>
                    <a:pt x="2358747" y="26636"/>
                  </a:lnTo>
                  <a:lnTo>
                    <a:pt x="2307893" y="26993"/>
                  </a:lnTo>
                  <a:lnTo>
                    <a:pt x="2263336" y="28017"/>
                  </a:lnTo>
                  <a:lnTo>
                    <a:pt x="2226563" y="29851"/>
                  </a:lnTo>
                  <a:lnTo>
                    <a:pt x="2191944" y="31306"/>
                  </a:lnTo>
                  <a:lnTo>
                    <a:pt x="2153701" y="31333"/>
                  </a:lnTo>
                  <a:lnTo>
                    <a:pt x="2111954" y="30280"/>
                  </a:lnTo>
                  <a:lnTo>
                    <a:pt x="2066826" y="28496"/>
                  </a:lnTo>
                  <a:lnTo>
                    <a:pt x="2018438" y="26332"/>
                  </a:lnTo>
                  <a:lnTo>
                    <a:pt x="1966912" y="24136"/>
                  </a:lnTo>
                  <a:lnTo>
                    <a:pt x="1912370" y="22257"/>
                  </a:lnTo>
                  <a:lnTo>
                    <a:pt x="1854933" y="21046"/>
                  </a:lnTo>
                  <a:lnTo>
                    <a:pt x="1794724" y="20850"/>
                  </a:lnTo>
                  <a:lnTo>
                    <a:pt x="1731863" y="22019"/>
                  </a:lnTo>
                  <a:lnTo>
                    <a:pt x="1666473" y="24903"/>
                  </a:lnTo>
                  <a:lnTo>
                    <a:pt x="1598675" y="29851"/>
                  </a:lnTo>
                  <a:lnTo>
                    <a:pt x="1528996" y="35381"/>
                  </a:lnTo>
                  <a:lnTo>
                    <a:pt x="1469045" y="38878"/>
                  </a:lnTo>
                  <a:lnTo>
                    <a:pt x="1416761" y="40651"/>
                  </a:lnTo>
                  <a:lnTo>
                    <a:pt x="1370082" y="41008"/>
                  </a:lnTo>
                  <a:lnTo>
                    <a:pt x="1326949" y="40259"/>
                  </a:lnTo>
                  <a:lnTo>
                    <a:pt x="1285299" y="38713"/>
                  </a:lnTo>
                  <a:lnTo>
                    <a:pt x="1243073" y="36680"/>
                  </a:lnTo>
                  <a:lnTo>
                    <a:pt x="1198208" y="34468"/>
                  </a:lnTo>
                  <a:lnTo>
                    <a:pt x="1148644" y="32386"/>
                  </a:lnTo>
                  <a:lnTo>
                    <a:pt x="1092320" y="30744"/>
                  </a:lnTo>
                  <a:lnTo>
                    <a:pt x="1027175" y="29851"/>
                  </a:lnTo>
                  <a:lnTo>
                    <a:pt x="988163" y="29764"/>
                  </a:lnTo>
                  <a:lnTo>
                    <a:pt x="948749" y="29933"/>
                  </a:lnTo>
                  <a:lnTo>
                    <a:pt x="908784" y="30317"/>
                  </a:lnTo>
                  <a:lnTo>
                    <a:pt x="868119" y="30875"/>
                  </a:lnTo>
                  <a:lnTo>
                    <a:pt x="826603" y="31565"/>
                  </a:lnTo>
                  <a:lnTo>
                    <a:pt x="784087" y="32347"/>
                  </a:lnTo>
                  <a:lnTo>
                    <a:pt x="740421" y="33179"/>
                  </a:lnTo>
                  <a:lnTo>
                    <a:pt x="695456" y="34021"/>
                  </a:lnTo>
                  <a:lnTo>
                    <a:pt x="649041" y="34830"/>
                  </a:lnTo>
                  <a:lnTo>
                    <a:pt x="601027" y="35566"/>
                  </a:lnTo>
                  <a:lnTo>
                    <a:pt x="551264" y="36188"/>
                  </a:lnTo>
                  <a:lnTo>
                    <a:pt x="499603" y="36654"/>
                  </a:lnTo>
                  <a:lnTo>
                    <a:pt x="445894" y="36924"/>
                  </a:lnTo>
                  <a:lnTo>
                    <a:pt x="389987" y="36956"/>
                  </a:lnTo>
                  <a:lnTo>
                    <a:pt x="331731" y="36709"/>
                  </a:lnTo>
                  <a:lnTo>
                    <a:pt x="270979" y="36142"/>
                  </a:lnTo>
                  <a:lnTo>
                    <a:pt x="207579" y="35214"/>
                  </a:lnTo>
                  <a:lnTo>
                    <a:pt x="141383" y="33883"/>
                  </a:lnTo>
                  <a:lnTo>
                    <a:pt x="72239" y="32109"/>
                  </a:lnTo>
                  <a:lnTo>
                    <a:pt x="0" y="29851"/>
                  </a:lnTo>
                  <a:lnTo>
                    <a:pt x="0" y="25279"/>
                  </a:lnTo>
                  <a:lnTo>
                    <a:pt x="0" y="19183"/>
                  </a:lnTo>
                  <a:lnTo>
                    <a:pt x="0" y="13087"/>
                  </a:lnTo>
                </a:path>
              </a:pathLst>
            </a:custGeom>
            <a:ln w="33528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22820" y="3172274"/>
            <a:ext cx="5638165" cy="273367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solidFill>
                  <a:srgbClr val="BF0000"/>
                </a:solidFill>
                <a:latin typeface="Calibri"/>
                <a:cs typeface="Calibri"/>
              </a:rPr>
              <a:t>Ocio,</a:t>
            </a:r>
            <a:r>
              <a:rPr dirty="0" sz="2450" spc="-6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BF0000"/>
                </a:solidFill>
                <a:latin typeface="Calibri"/>
                <a:cs typeface="Calibri"/>
              </a:rPr>
              <a:t>tiempo</a:t>
            </a:r>
            <a:r>
              <a:rPr dirty="0" sz="2450" spc="-7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BF0000"/>
                </a:solidFill>
                <a:latin typeface="Calibri"/>
                <a:cs typeface="Calibri"/>
              </a:rPr>
              <a:t>libre</a:t>
            </a:r>
            <a:r>
              <a:rPr dirty="0" sz="2450" spc="-4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BF0000"/>
                </a:solidFill>
                <a:latin typeface="Calibri"/>
                <a:cs typeface="Calibri"/>
              </a:rPr>
              <a:t>y</a:t>
            </a:r>
            <a:r>
              <a:rPr dirty="0" sz="2450" spc="-3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BF0000"/>
                </a:solidFill>
                <a:latin typeface="Calibri"/>
                <a:cs typeface="Calibri"/>
              </a:rPr>
              <a:t>lugares</a:t>
            </a:r>
            <a:r>
              <a:rPr dirty="0" sz="2450" spc="-5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BF0000"/>
                </a:solidFill>
                <a:latin typeface="Calibri"/>
                <a:cs typeface="Calibri"/>
              </a:rPr>
              <a:t>de</a:t>
            </a:r>
            <a:r>
              <a:rPr dirty="0" sz="2450" spc="-4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BF0000"/>
                </a:solidFill>
                <a:latin typeface="Calibri"/>
                <a:cs typeface="Calibri"/>
              </a:rPr>
              <a:t>diversión</a:t>
            </a:r>
            <a:endParaRPr sz="2450">
              <a:latin typeface="Calibri"/>
              <a:cs typeface="Calibri"/>
            </a:endParaRPr>
          </a:p>
          <a:p>
            <a:pPr lvl="1" marL="614680" marR="105410" indent="-201295">
              <a:lnSpc>
                <a:spcPts val="2270"/>
              </a:lnSpc>
              <a:spcBef>
                <a:spcPts val="505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Gran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relevancia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sociedades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actuales,</a:t>
            </a:r>
            <a:r>
              <a:rPr dirty="0" sz="2100" spc="-25">
                <a:latin typeface="Calibri"/>
                <a:cs typeface="Calibri"/>
              </a:rPr>
              <a:t> al </a:t>
            </a:r>
            <a:r>
              <a:rPr dirty="0" sz="2100">
                <a:latin typeface="Calibri"/>
                <a:cs typeface="Calibri"/>
              </a:rPr>
              <a:t>disponer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tiempo</a:t>
            </a:r>
            <a:r>
              <a:rPr dirty="0" sz="2100" spc="-20">
                <a:latin typeface="Calibri"/>
                <a:cs typeface="Calibri"/>
              </a:rPr>
              <a:t> libre</a:t>
            </a:r>
            <a:endParaRPr sz="2100">
              <a:latin typeface="Calibri"/>
              <a:cs typeface="Calibri"/>
            </a:endParaRPr>
          </a:p>
          <a:p>
            <a:pPr lvl="1" marL="614680" indent="-201930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Alto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consumo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drogas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la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diversión</a:t>
            </a:r>
            <a:endParaRPr sz="2100">
              <a:latin typeface="Calibri"/>
              <a:cs typeface="Calibri"/>
            </a:endParaRPr>
          </a:p>
          <a:p>
            <a:pPr lvl="1" marL="614680" indent="-20193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Muchos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jóvenes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el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ocio y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tiempo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libre</a:t>
            </a:r>
            <a:endParaRPr sz="2100">
              <a:latin typeface="Calibri"/>
              <a:cs typeface="Calibri"/>
            </a:endParaRPr>
          </a:p>
          <a:p>
            <a:pPr lvl="1" marL="614680" indent="-20193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Consecuencias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negativas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los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jóvenes</a:t>
            </a:r>
            <a:endParaRPr sz="2100">
              <a:latin typeface="Calibri"/>
              <a:cs typeface="Calibri"/>
            </a:endParaRPr>
          </a:p>
          <a:p>
            <a:pPr lvl="1" marL="614680" marR="5080" indent="-201295">
              <a:lnSpc>
                <a:spcPts val="2280"/>
              </a:lnSpc>
              <a:spcBef>
                <a:spcPts val="455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2100">
                <a:latin typeface="Calibri"/>
                <a:cs typeface="Calibri"/>
              </a:rPr>
              <a:t>Es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un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buen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lugar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para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hacer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prevención,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como </a:t>
            </a:r>
            <a:r>
              <a:rPr dirty="0" sz="2100">
                <a:latin typeface="Calibri"/>
                <a:cs typeface="Calibri"/>
              </a:rPr>
              <a:t>reducción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daños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437119" y="1414272"/>
            <a:ext cx="2269490" cy="4895215"/>
            <a:chOff x="7437119" y="1414272"/>
            <a:chExt cx="2269490" cy="4895215"/>
          </a:xfrm>
        </p:grpSpPr>
        <p:sp>
          <p:nvSpPr>
            <p:cNvPr id="8" name="object 8" descr=""/>
            <p:cNvSpPr/>
            <p:nvPr/>
          </p:nvSpPr>
          <p:spPr>
            <a:xfrm>
              <a:off x="7735823" y="1414272"/>
              <a:ext cx="1666239" cy="4834255"/>
            </a:xfrm>
            <a:custGeom>
              <a:avLst/>
              <a:gdLst/>
              <a:ahLst/>
              <a:cxnLst/>
              <a:rect l="l" t="t" r="r" b="b"/>
              <a:pathLst>
                <a:path w="1666240" h="4834255">
                  <a:moveTo>
                    <a:pt x="0" y="4834128"/>
                  </a:moveTo>
                  <a:lnTo>
                    <a:pt x="1665732" y="4834128"/>
                  </a:lnTo>
                  <a:lnTo>
                    <a:pt x="1665732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469123" y="1414272"/>
              <a:ext cx="102235" cy="4834255"/>
            </a:xfrm>
            <a:custGeom>
              <a:avLst/>
              <a:gdLst/>
              <a:ahLst/>
              <a:cxnLst/>
              <a:rect l="l" t="t" r="r" b="b"/>
              <a:pathLst>
                <a:path w="102234" h="4834255">
                  <a:moveTo>
                    <a:pt x="102108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102108" y="0"/>
                  </a:lnTo>
                  <a:lnTo>
                    <a:pt x="102108" y="4834128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571231" y="1414272"/>
              <a:ext cx="71755" cy="4834255"/>
            </a:xfrm>
            <a:custGeom>
              <a:avLst/>
              <a:gdLst/>
              <a:ahLst/>
              <a:cxnLst/>
              <a:rect l="l" t="t" r="r" b="b"/>
              <a:pathLst>
                <a:path w="71754" h="4834255">
                  <a:moveTo>
                    <a:pt x="71628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71628" y="0"/>
                  </a:lnTo>
                  <a:lnTo>
                    <a:pt x="71628" y="4834128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642860" y="1414272"/>
              <a:ext cx="93345" cy="4834255"/>
            </a:xfrm>
            <a:custGeom>
              <a:avLst/>
              <a:gdLst/>
              <a:ahLst/>
              <a:cxnLst/>
              <a:rect l="l" t="t" r="r" b="b"/>
              <a:pathLst>
                <a:path w="93345" h="4834255">
                  <a:moveTo>
                    <a:pt x="92963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92963" y="0"/>
                  </a:lnTo>
                  <a:lnTo>
                    <a:pt x="92963" y="4834128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642860" y="1414272"/>
              <a:ext cx="35560" cy="4834255"/>
            </a:xfrm>
            <a:custGeom>
              <a:avLst/>
              <a:gdLst/>
              <a:ahLst/>
              <a:cxnLst/>
              <a:rect l="l" t="t" r="r" b="b"/>
              <a:pathLst>
                <a:path w="35559" h="4834255">
                  <a:moveTo>
                    <a:pt x="35051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4834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7119" y="3715512"/>
              <a:ext cx="2269235" cy="2593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090" rIns="0" bIns="0" rtlCol="0" vert="horz">
            <a:spAutoFit/>
          </a:bodyPr>
          <a:lstStyle/>
          <a:p>
            <a:pPr marL="12700" marR="5080">
              <a:lnSpc>
                <a:spcPts val="4550"/>
              </a:lnSpc>
              <a:spcBef>
                <a:spcPts val="670"/>
              </a:spcBef>
            </a:pPr>
            <a:r>
              <a:rPr dirty="0" spc="125"/>
              <a:t>TIPOS </a:t>
            </a:r>
            <a:r>
              <a:rPr dirty="0" spc="210"/>
              <a:t>DE </a:t>
            </a:r>
            <a:r>
              <a:rPr dirty="0" spc="229"/>
              <a:t>PREVENCIÓN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48640" y="2999860"/>
            <a:ext cx="2887980" cy="74930"/>
            <a:chOff x="548640" y="2999860"/>
            <a:chExt cx="2887980" cy="74930"/>
          </a:xfrm>
        </p:grpSpPr>
        <p:sp>
          <p:nvSpPr>
            <p:cNvPr id="4" name="object 4" descr=""/>
            <p:cNvSpPr/>
            <p:nvPr/>
          </p:nvSpPr>
          <p:spPr>
            <a:xfrm>
              <a:off x="565404" y="3020714"/>
              <a:ext cx="2854960" cy="34925"/>
            </a:xfrm>
            <a:custGeom>
              <a:avLst/>
              <a:gdLst/>
              <a:ahLst/>
              <a:cxnLst/>
              <a:rect l="l" t="t" r="r" b="b"/>
              <a:pathLst>
                <a:path w="2854960" h="34925">
                  <a:moveTo>
                    <a:pt x="2485287" y="34802"/>
                  </a:moveTo>
                  <a:lnTo>
                    <a:pt x="2427356" y="34747"/>
                  </a:lnTo>
                  <a:lnTo>
                    <a:pt x="2373196" y="33428"/>
                  </a:lnTo>
                  <a:lnTo>
                    <a:pt x="2324498" y="30536"/>
                  </a:lnTo>
                  <a:lnTo>
                    <a:pt x="2282951" y="25761"/>
                  </a:lnTo>
                  <a:lnTo>
                    <a:pt x="2247081" y="21308"/>
                  </a:lnTo>
                  <a:lnTo>
                    <a:pt x="2207443" y="18459"/>
                  </a:lnTo>
                  <a:lnTo>
                    <a:pt x="2164270" y="16974"/>
                  </a:lnTo>
                  <a:lnTo>
                    <a:pt x="2117795" y="16617"/>
                  </a:lnTo>
                  <a:lnTo>
                    <a:pt x="2068251" y="17149"/>
                  </a:lnTo>
                  <a:lnTo>
                    <a:pt x="2015870" y="18332"/>
                  </a:lnTo>
                  <a:lnTo>
                    <a:pt x="1844039" y="23404"/>
                  </a:lnTo>
                  <a:lnTo>
                    <a:pt x="1782642" y="24809"/>
                  </a:lnTo>
                  <a:lnTo>
                    <a:pt x="1719572" y="25674"/>
                  </a:lnTo>
                  <a:lnTo>
                    <a:pt x="1655063" y="25761"/>
                  </a:lnTo>
                  <a:lnTo>
                    <a:pt x="1583228" y="25103"/>
                  </a:lnTo>
                  <a:lnTo>
                    <a:pt x="1522585" y="24152"/>
                  </a:lnTo>
                  <a:lnTo>
                    <a:pt x="1385315" y="21189"/>
                  </a:lnTo>
                  <a:lnTo>
                    <a:pt x="1346947" y="20714"/>
                  </a:lnTo>
                  <a:lnTo>
                    <a:pt x="1308524" y="20769"/>
                  </a:lnTo>
                  <a:lnTo>
                    <a:pt x="1267797" y="21518"/>
                  </a:lnTo>
                  <a:lnTo>
                    <a:pt x="1222516" y="23128"/>
                  </a:lnTo>
                  <a:lnTo>
                    <a:pt x="1170431" y="25761"/>
                  </a:lnTo>
                  <a:lnTo>
                    <a:pt x="1120710" y="27994"/>
                  </a:lnTo>
                  <a:lnTo>
                    <a:pt x="1073880" y="29038"/>
                  </a:lnTo>
                  <a:lnTo>
                    <a:pt x="1028830" y="29141"/>
                  </a:lnTo>
                  <a:lnTo>
                    <a:pt x="984446" y="28550"/>
                  </a:lnTo>
                  <a:lnTo>
                    <a:pt x="844164" y="25088"/>
                  </a:lnTo>
                  <a:lnTo>
                    <a:pt x="791316" y="24195"/>
                  </a:lnTo>
                  <a:lnTo>
                    <a:pt x="733570" y="23844"/>
                  </a:lnTo>
                  <a:lnTo>
                    <a:pt x="669813" y="24284"/>
                  </a:lnTo>
                  <a:lnTo>
                    <a:pt x="598932" y="25761"/>
                  </a:lnTo>
                  <a:lnTo>
                    <a:pt x="532839" y="27333"/>
                  </a:lnTo>
                  <a:lnTo>
                    <a:pt x="471381" y="28301"/>
                  </a:lnTo>
                  <a:lnTo>
                    <a:pt x="414051" y="28762"/>
                  </a:lnTo>
                  <a:lnTo>
                    <a:pt x="360341" y="28809"/>
                  </a:lnTo>
                  <a:lnTo>
                    <a:pt x="309742" y="28539"/>
                  </a:lnTo>
                  <a:lnTo>
                    <a:pt x="128301" y="26190"/>
                  </a:lnTo>
                  <a:lnTo>
                    <a:pt x="85640" y="25761"/>
                  </a:lnTo>
                  <a:lnTo>
                    <a:pt x="43042" y="25587"/>
                  </a:lnTo>
                  <a:lnTo>
                    <a:pt x="0" y="25761"/>
                  </a:lnTo>
                  <a:lnTo>
                    <a:pt x="0" y="8997"/>
                  </a:lnTo>
                  <a:lnTo>
                    <a:pt x="65294" y="13291"/>
                  </a:lnTo>
                  <a:lnTo>
                    <a:pt x="122593" y="16293"/>
                  </a:lnTo>
                  <a:lnTo>
                    <a:pt x="173495" y="18148"/>
                  </a:lnTo>
                  <a:lnTo>
                    <a:pt x="219602" y="19000"/>
                  </a:lnTo>
                  <a:lnTo>
                    <a:pt x="262515" y="18993"/>
                  </a:lnTo>
                  <a:lnTo>
                    <a:pt x="303833" y="18272"/>
                  </a:lnTo>
                  <a:lnTo>
                    <a:pt x="345159" y="16980"/>
                  </a:lnTo>
                  <a:lnTo>
                    <a:pt x="485183" y="11127"/>
                  </a:lnTo>
                  <a:lnTo>
                    <a:pt x="542543" y="8997"/>
                  </a:lnTo>
                  <a:lnTo>
                    <a:pt x="603845" y="7063"/>
                  </a:lnTo>
                  <a:lnTo>
                    <a:pt x="741663" y="1536"/>
                  </a:lnTo>
                  <a:lnTo>
                    <a:pt x="780287" y="425"/>
                  </a:lnTo>
                  <a:lnTo>
                    <a:pt x="819277" y="0"/>
                  </a:lnTo>
                  <a:lnTo>
                    <a:pt x="861047" y="452"/>
                  </a:lnTo>
                  <a:lnTo>
                    <a:pt x="908011" y="1975"/>
                  </a:lnTo>
                  <a:lnTo>
                    <a:pt x="962582" y="4759"/>
                  </a:lnTo>
                  <a:lnTo>
                    <a:pt x="1086417" y="13014"/>
                  </a:lnTo>
                  <a:lnTo>
                    <a:pt x="1146393" y="15982"/>
                  </a:lnTo>
                  <a:lnTo>
                    <a:pt x="1206507" y="17998"/>
                  </a:lnTo>
                  <a:lnTo>
                    <a:pt x="1266161" y="19157"/>
                  </a:lnTo>
                  <a:lnTo>
                    <a:pt x="1324757" y="19554"/>
                  </a:lnTo>
                  <a:lnTo>
                    <a:pt x="1381696" y="19284"/>
                  </a:lnTo>
                  <a:lnTo>
                    <a:pt x="1436381" y="18443"/>
                  </a:lnTo>
                  <a:lnTo>
                    <a:pt x="1488214" y="17125"/>
                  </a:lnTo>
                  <a:lnTo>
                    <a:pt x="1536596" y="15427"/>
                  </a:lnTo>
                  <a:lnTo>
                    <a:pt x="1580931" y="13442"/>
                  </a:lnTo>
                  <a:lnTo>
                    <a:pt x="1620619" y="11267"/>
                  </a:lnTo>
                  <a:lnTo>
                    <a:pt x="1655063" y="8997"/>
                  </a:lnTo>
                  <a:lnTo>
                    <a:pt x="1693050" y="7726"/>
                  </a:lnTo>
                  <a:lnTo>
                    <a:pt x="1737158" y="7822"/>
                  </a:lnTo>
                  <a:lnTo>
                    <a:pt x="1786102" y="8915"/>
                  </a:lnTo>
                  <a:lnTo>
                    <a:pt x="1949107" y="14459"/>
                  </a:lnTo>
                  <a:lnTo>
                    <a:pt x="2004551" y="15826"/>
                  </a:lnTo>
                  <a:lnTo>
                    <a:pt x="2058407" y="16334"/>
                  </a:lnTo>
                  <a:lnTo>
                    <a:pt x="2109392" y="15613"/>
                  </a:lnTo>
                  <a:lnTo>
                    <a:pt x="2156220" y="13291"/>
                  </a:lnTo>
                  <a:lnTo>
                    <a:pt x="2197608" y="8997"/>
                  </a:lnTo>
                  <a:lnTo>
                    <a:pt x="2232418" y="5851"/>
                  </a:lnTo>
                  <a:lnTo>
                    <a:pt x="2271786" y="4602"/>
                  </a:lnTo>
                  <a:lnTo>
                    <a:pt x="2315183" y="4877"/>
                  </a:lnTo>
                  <a:lnTo>
                    <a:pt x="2362080" y="6300"/>
                  </a:lnTo>
                  <a:lnTo>
                    <a:pt x="2411949" y="8498"/>
                  </a:lnTo>
                  <a:lnTo>
                    <a:pt x="2518488" y="13717"/>
                  </a:lnTo>
                  <a:lnTo>
                    <a:pt x="2574100" y="15989"/>
                  </a:lnTo>
                  <a:lnTo>
                    <a:pt x="2630570" y="17538"/>
                  </a:lnTo>
                  <a:lnTo>
                    <a:pt x="2687369" y="17987"/>
                  </a:lnTo>
                  <a:lnTo>
                    <a:pt x="2743967" y="16963"/>
                  </a:lnTo>
                  <a:lnTo>
                    <a:pt x="2799838" y="14092"/>
                  </a:lnTo>
                  <a:lnTo>
                    <a:pt x="2854451" y="8997"/>
                  </a:lnTo>
                  <a:lnTo>
                    <a:pt x="2854451" y="25761"/>
                  </a:lnTo>
                  <a:lnTo>
                    <a:pt x="2817439" y="25899"/>
                  </a:lnTo>
                  <a:lnTo>
                    <a:pt x="2772368" y="26936"/>
                  </a:lnTo>
                  <a:lnTo>
                    <a:pt x="2605705" y="32356"/>
                  </a:lnTo>
                  <a:lnTo>
                    <a:pt x="2545301" y="33902"/>
                  </a:lnTo>
                  <a:lnTo>
                    <a:pt x="2485287" y="3480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5404" y="3016624"/>
              <a:ext cx="2854960" cy="41275"/>
            </a:xfrm>
            <a:custGeom>
              <a:avLst/>
              <a:gdLst/>
              <a:ahLst/>
              <a:cxnLst/>
              <a:rect l="l" t="t" r="r" b="b"/>
              <a:pathLst>
                <a:path w="2854960" h="41275">
                  <a:moveTo>
                    <a:pt x="0" y="13087"/>
                  </a:moveTo>
                  <a:lnTo>
                    <a:pt x="56913" y="8587"/>
                  </a:lnTo>
                  <a:lnTo>
                    <a:pt x="112824" y="5049"/>
                  </a:lnTo>
                  <a:lnTo>
                    <a:pt x="167559" y="2452"/>
                  </a:lnTo>
                  <a:lnTo>
                    <a:pt x="220949" y="776"/>
                  </a:lnTo>
                  <a:lnTo>
                    <a:pt x="272820" y="0"/>
                  </a:lnTo>
                  <a:lnTo>
                    <a:pt x="323000" y="103"/>
                  </a:lnTo>
                  <a:lnTo>
                    <a:pt x="371320" y="1064"/>
                  </a:lnTo>
                  <a:lnTo>
                    <a:pt x="417605" y="2864"/>
                  </a:lnTo>
                  <a:lnTo>
                    <a:pt x="461686" y="5482"/>
                  </a:lnTo>
                  <a:lnTo>
                    <a:pt x="503389" y="8896"/>
                  </a:lnTo>
                  <a:lnTo>
                    <a:pt x="542543" y="13087"/>
                  </a:lnTo>
                  <a:lnTo>
                    <a:pt x="580929" y="17278"/>
                  </a:lnTo>
                  <a:lnTo>
                    <a:pt x="621402" y="20012"/>
                  </a:lnTo>
                  <a:lnTo>
                    <a:pt x="664164" y="21496"/>
                  </a:lnTo>
                  <a:lnTo>
                    <a:pt x="709412" y="21935"/>
                  </a:lnTo>
                  <a:lnTo>
                    <a:pt x="757346" y="21537"/>
                  </a:lnTo>
                  <a:lnTo>
                    <a:pt x="808166" y="20507"/>
                  </a:lnTo>
                  <a:lnTo>
                    <a:pt x="862071" y="19050"/>
                  </a:lnTo>
                  <a:lnTo>
                    <a:pt x="919259" y="17374"/>
                  </a:lnTo>
                  <a:lnTo>
                    <a:pt x="979930" y="15684"/>
                  </a:lnTo>
                  <a:lnTo>
                    <a:pt x="1044284" y="14186"/>
                  </a:lnTo>
                  <a:lnTo>
                    <a:pt x="1112520" y="13087"/>
                  </a:lnTo>
                  <a:lnTo>
                    <a:pt x="1175062" y="12970"/>
                  </a:lnTo>
                  <a:lnTo>
                    <a:pt x="1233508" y="13299"/>
                  </a:lnTo>
                  <a:lnTo>
                    <a:pt x="1288399" y="13944"/>
                  </a:lnTo>
                  <a:lnTo>
                    <a:pt x="1340273" y="14780"/>
                  </a:lnTo>
                  <a:lnTo>
                    <a:pt x="1389671" y="15680"/>
                  </a:lnTo>
                  <a:lnTo>
                    <a:pt x="1437132" y="16516"/>
                  </a:lnTo>
                  <a:lnTo>
                    <a:pt x="1483195" y="17161"/>
                  </a:lnTo>
                  <a:lnTo>
                    <a:pt x="1528402" y="17490"/>
                  </a:lnTo>
                  <a:lnTo>
                    <a:pt x="1573291" y="17373"/>
                  </a:lnTo>
                  <a:lnTo>
                    <a:pt x="1618403" y="16685"/>
                  </a:lnTo>
                  <a:lnTo>
                    <a:pt x="1664276" y="15299"/>
                  </a:lnTo>
                  <a:lnTo>
                    <a:pt x="1711451" y="13087"/>
                  </a:lnTo>
                  <a:lnTo>
                    <a:pt x="1760869" y="11428"/>
                  </a:lnTo>
                  <a:lnTo>
                    <a:pt x="1812021" y="10864"/>
                  </a:lnTo>
                  <a:lnTo>
                    <a:pt x="1864423" y="11158"/>
                  </a:lnTo>
                  <a:lnTo>
                    <a:pt x="1917587" y="12071"/>
                  </a:lnTo>
                  <a:lnTo>
                    <a:pt x="1971025" y="13365"/>
                  </a:lnTo>
                  <a:lnTo>
                    <a:pt x="2024252" y="14801"/>
                  </a:lnTo>
                  <a:lnTo>
                    <a:pt x="2076781" y="16143"/>
                  </a:lnTo>
                  <a:lnTo>
                    <a:pt x="2128124" y="17151"/>
                  </a:lnTo>
                  <a:lnTo>
                    <a:pt x="2177795" y="17587"/>
                  </a:lnTo>
                  <a:lnTo>
                    <a:pt x="2225308" y="17214"/>
                  </a:lnTo>
                  <a:lnTo>
                    <a:pt x="2270174" y="15794"/>
                  </a:lnTo>
                  <a:lnTo>
                    <a:pt x="2311908" y="13087"/>
                  </a:lnTo>
                  <a:lnTo>
                    <a:pt x="2357966" y="10476"/>
                  </a:lnTo>
                  <a:lnTo>
                    <a:pt x="2408099" y="9130"/>
                  </a:lnTo>
                  <a:lnTo>
                    <a:pt x="2461166" y="8800"/>
                  </a:lnTo>
                  <a:lnTo>
                    <a:pt x="2516025" y="9240"/>
                  </a:lnTo>
                  <a:lnTo>
                    <a:pt x="2571537" y="10201"/>
                  </a:lnTo>
                  <a:lnTo>
                    <a:pt x="2626561" y="11438"/>
                  </a:lnTo>
                  <a:lnTo>
                    <a:pt x="2679957" y="12702"/>
                  </a:lnTo>
                  <a:lnTo>
                    <a:pt x="2730585" y="13746"/>
                  </a:lnTo>
                  <a:lnTo>
                    <a:pt x="2777303" y="14323"/>
                  </a:lnTo>
                  <a:lnTo>
                    <a:pt x="2818972" y="14186"/>
                  </a:lnTo>
                  <a:lnTo>
                    <a:pt x="2854451" y="13087"/>
                  </a:lnTo>
                  <a:lnTo>
                    <a:pt x="2852927" y="20707"/>
                  </a:lnTo>
                  <a:lnTo>
                    <a:pt x="2852927" y="23755"/>
                  </a:lnTo>
                  <a:lnTo>
                    <a:pt x="2854451" y="29851"/>
                  </a:lnTo>
                  <a:lnTo>
                    <a:pt x="2813837" y="30637"/>
                  </a:lnTo>
                  <a:lnTo>
                    <a:pt x="2766137" y="30803"/>
                  </a:lnTo>
                  <a:lnTo>
                    <a:pt x="2712839" y="30494"/>
                  </a:lnTo>
                  <a:lnTo>
                    <a:pt x="2655428" y="29851"/>
                  </a:lnTo>
                  <a:lnTo>
                    <a:pt x="2595394" y="29017"/>
                  </a:lnTo>
                  <a:lnTo>
                    <a:pt x="2534221" y="28136"/>
                  </a:lnTo>
                  <a:lnTo>
                    <a:pt x="2473398" y="27351"/>
                  </a:lnTo>
                  <a:lnTo>
                    <a:pt x="2414411" y="26803"/>
                  </a:lnTo>
                  <a:lnTo>
                    <a:pt x="2358747" y="26636"/>
                  </a:lnTo>
                  <a:lnTo>
                    <a:pt x="2307893" y="26993"/>
                  </a:lnTo>
                  <a:lnTo>
                    <a:pt x="2263336" y="28017"/>
                  </a:lnTo>
                  <a:lnTo>
                    <a:pt x="2226563" y="29851"/>
                  </a:lnTo>
                  <a:lnTo>
                    <a:pt x="2191944" y="31306"/>
                  </a:lnTo>
                  <a:lnTo>
                    <a:pt x="2153701" y="31333"/>
                  </a:lnTo>
                  <a:lnTo>
                    <a:pt x="2111954" y="30280"/>
                  </a:lnTo>
                  <a:lnTo>
                    <a:pt x="2066826" y="28496"/>
                  </a:lnTo>
                  <a:lnTo>
                    <a:pt x="2018438" y="26332"/>
                  </a:lnTo>
                  <a:lnTo>
                    <a:pt x="1966912" y="24136"/>
                  </a:lnTo>
                  <a:lnTo>
                    <a:pt x="1912370" y="22257"/>
                  </a:lnTo>
                  <a:lnTo>
                    <a:pt x="1854933" y="21046"/>
                  </a:lnTo>
                  <a:lnTo>
                    <a:pt x="1794724" y="20850"/>
                  </a:lnTo>
                  <a:lnTo>
                    <a:pt x="1731863" y="22019"/>
                  </a:lnTo>
                  <a:lnTo>
                    <a:pt x="1666473" y="24903"/>
                  </a:lnTo>
                  <a:lnTo>
                    <a:pt x="1598675" y="29851"/>
                  </a:lnTo>
                  <a:lnTo>
                    <a:pt x="1528996" y="35381"/>
                  </a:lnTo>
                  <a:lnTo>
                    <a:pt x="1469045" y="38878"/>
                  </a:lnTo>
                  <a:lnTo>
                    <a:pt x="1416761" y="40651"/>
                  </a:lnTo>
                  <a:lnTo>
                    <a:pt x="1370082" y="41008"/>
                  </a:lnTo>
                  <a:lnTo>
                    <a:pt x="1326949" y="40259"/>
                  </a:lnTo>
                  <a:lnTo>
                    <a:pt x="1285299" y="38713"/>
                  </a:lnTo>
                  <a:lnTo>
                    <a:pt x="1243073" y="36680"/>
                  </a:lnTo>
                  <a:lnTo>
                    <a:pt x="1198208" y="34468"/>
                  </a:lnTo>
                  <a:lnTo>
                    <a:pt x="1148644" y="32386"/>
                  </a:lnTo>
                  <a:lnTo>
                    <a:pt x="1092320" y="30744"/>
                  </a:lnTo>
                  <a:lnTo>
                    <a:pt x="1027175" y="29851"/>
                  </a:lnTo>
                  <a:lnTo>
                    <a:pt x="988163" y="29764"/>
                  </a:lnTo>
                  <a:lnTo>
                    <a:pt x="948749" y="29933"/>
                  </a:lnTo>
                  <a:lnTo>
                    <a:pt x="908784" y="30317"/>
                  </a:lnTo>
                  <a:lnTo>
                    <a:pt x="868119" y="30875"/>
                  </a:lnTo>
                  <a:lnTo>
                    <a:pt x="826603" y="31565"/>
                  </a:lnTo>
                  <a:lnTo>
                    <a:pt x="784087" y="32347"/>
                  </a:lnTo>
                  <a:lnTo>
                    <a:pt x="740421" y="33179"/>
                  </a:lnTo>
                  <a:lnTo>
                    <a:pt x="695456" y="34021"/>
                  </a:lnTo>
                  <a:lnTo>
                    <a:pt x="649041" y="34830"/>
                  </a:lnTo>
                  <a:lnTo>
                    <a:pt x="601027" y="35566"/>
                  </a:lnTo>
                  <a:lnTo>
                    <a:pt x="551264" y="36188"/>
                  </a:lnTo>
                  <a:lnTo>
                    <a:pt x="499603" y="36654"/>
                  </a:lnTo>
                  <a:lnTo>
                    <a:pt x="445894" y="36924"/>
                  </a:lnTo>
                  <a:lnTo>
                    <a:pt x="389987" y="36956"/>
                  </a:lnTo>
                  <a:lnTo>
                    <a:pt x="331731" y="36709"/>
                  </a:lnTo>
                  <a:lnTo>
                    <a:pt x="270979" y="36142"/>
                  </a:lnTo>
                  <a:lnTo>
                    <a:pt x="207579" y="35214"/>
                  </a:lnTo>
                  <a:lnTo>
                    <a:pt x="141383" y="33883"/>
                  </a:lnTo>
                  <a:lnTo>
                    <a:pt x="72239" y="32109"/>
                  </a:lnTo>
                  <a:lnTo>
                    <a:pt x="0" y="29851"/>
                  </a:lnTo>
                  <a:lnTo>
                    <a:pt x="0" y="25279"/>
                  </a:lnTo>
                  <a:lnTo>
                    <a:pt x="0" y="19183"/>
                  </a:lnTo>
                  <a:lnTo>
                    <a:pt x="0" y="13087"/>
                  </a:lnTo>
                </a:path>
              </a:pathLst>
            </a:custGeom>
            <a:ln w="33528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22794" y="3187691"/>
            <a:ext cx="6066155" cy="302069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213360" marR="25400" indent="-201295">
              <a:lnSpc>
                <a:spcPts val="2030"/>
              </a:lnSpc>
              <a:spcBef>
                <a:spcPts val="5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>
                <a:solidFill>
                  <a:srgbClr val="BF0000"/>
                </a:solidFill>
                <a:latin typeface="Calibri"/>
                <a:cs typeface="Calibri"/>
              </a:rPr>
              <a:t>Prevención</a:t>
            </a:r>
            <a:r>
              <a:rPr dirty="0" sz="2100" spc="-1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BF0000"/>
                </a:solidFill>
                <a:latin typeface="Calibri"/>
                <a:cs typeface="Calibri"/>
              </a:rPr>
              <a:t>en</a:t>
            </a:r>
            <a:r>
              <a:rPr dirty="0" sz="2100" spc="-2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BF0000"/>
                </a:solidFill>
                <a:latin typeface="Calibri"/>
                <a:cs typeface="Calibri"/>
              </a:rPr>
              <a:t>personas</a:t>
            </a:r>
            <a:r>
              <a:rPr dirty="0" sz="2100" spc="-1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BF0000"/>
                </a:solidFill>
                <a:latin typeface="Calibri"/>
                <a:cs typeface="Calibri"/>
              </a:rPr>
              <a:t>en</a:t>
            </a:r>
            <a:r>
              <a:rPr dirty="0" sz="2100" spc="-4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BF0000"/>
                </a:solidFill>
                <a:latin typeface="Calibri"/>
                <a:cs typeface="Calibri"/>
              </a:rPr>
              <a:t>régimen</a:t>
            </a:r>
            <a:r>
              <a:rPr dirty="0" sz="2100" spc="-2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BF0000"/>
                </a:solidFill>
                <a:latin typeface="Calibri"/>
                <a:cs typeface="Calibri"/>
              </a:rPr>
              <a:t>de</a:t>
            </a:r>
            <a:r>
              <a:rPr dirty="0" sz="2100" spc="-2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BF0000"/>
                </a:solidFill>
                <a:latin typeface="Calibri"/>
                <a:cs typeface="Calibri"/>
              </a:rPr>
              <a:t>internamiento (cárceles)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4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>
                <a:latin typeface="Calibri"/>
                <a:cs typeface="Calibri"/>
              </a:rPr>
              <a:t>Orientadas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consumidores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internados.</a:t>
            </a:r>
            <a:endParaRPr sz="1750">
              <a:latin typeface="Calibri"/>
              <a:cs typeface="Calibri"/>
            </a:endParaRPr>
          </a:p>
          <a:p>
            <a:pPr lvl="1" marL="614045" marR="432434" indent="-201295">
              <a:lnSpc>
                <a:spcPts val="1680"/>
              </a:lnSpc>
              <a:spcBef>
                <a:spcPts val="43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>
                <a:latin typeface="Calibri"/>
                <a:cs typeface="Calibri"/>
              </a:rPr>
              <a:t>Unos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programas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se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orientan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prevención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y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otros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la </a:t>
            </a:r>
            <a:r>
              <a:rPr dirty="0" sz="1750">
                <a:latin typeface="Calibri"/>
                <a:cs typeface="Calibri"/>
              </a:rPr>
              <a:t>reducción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daños.</a:t>
            </a:r>
            <a:endParaRPr sz="1750">
              <a:latin typeface="Calibri"/>
              <a:cs typeface="Calibri"/>
            </a:endParaRPr>
          </a:p>
          <a:p>
            <a:pPr lvl="1" marL="614045" marR="57150" indent="-201295">
              <a:lnSpc>
                <a:spcPct val="80300"/>
              </a:lnSpc>
              <a:spcBef>
                <a:spcPts val="45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>
                <a:latin typeface="Calibri"/>
                <a:cs typeface="Calibri"/>
              </a:rPr>
              <a:t>Incluyen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elementos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educativos,</a:t>
            </a:r>
            <a:r>
              <a:rPr dirty="0" sz="1750" spc="-5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lúdicos,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recreativos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y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de </a:t>
            </a:r>
            <a:r>
              <a:rPr dirty="0" sz="1750">
                <a:latin typeface="Calibri"/>
                <a:cs typeface="Calibri"/>
              </a:rPr>
              <a:t>adquisición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habilidades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para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evitar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consumo.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También </a:t>
            </a:r>
            <a:r>
              <a:rPr dirty="0" sz="1750">
                <a:latin typeface="Calibri"/>
                <a:cs typeface="Calibri"/>
              </a:rPr>
              <a:t>actividades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orientadas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la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reinserción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laboral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posterior.</a:t>
            </a:r>
            <a:endParaRPr sz="1750">
              <a:latin typeface="Calibri"/>
              <a:cs typeface="Calibri"/>
            </a:endParaRPr>
          </a:p>
          <a:p>
            <a:pPr lvl="1" marL="614045" marR="334645" indent="-201295">
              <a:lnSpc>
                <a:spcPts val="1680"/>
              </a:lnSpc>
              <a:spcBef>
                <a:spcPts val="43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>
                <a:latin typeface="Calibri"/>
                <a:cs typeface="Calibri"/>
              </a:rPr>
              <a:t>Es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muy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importante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la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prevención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enfermedades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(VIH, </a:t>
            </a:r>
            <a:r>
              <a:rPr dirty="0" sz="1750">
                <a:latin typeface="Calibri"/>
                <a:cs typeface="Calibri"/>
              </a:rPr>
              <a:t>hepatitis,</a:t>
            </a:r>
            <a:r>
              <a:rPr dirty="0" sz="1750" spc="-10">
                <a:latin typeface="Calibri"/>
                <a:cs typeface="Calibri"/>
              </a:rPr>
              <a:t> etc.).</a:t>
            </a:r>
            <a:endParaRPr sz="1750">
              <a:latin typeface="Calibri"/>
              <a:cs typeface="Calibri"/>
            </a:endParaRPr>
          </a:p>
          <a:p>
            <a:pPr lvl="1" marL="614045" marR="5080" indent="-201295">
              <a:lnSpc>
                <a:spcPts val="1680"/>
              </a:lnSpc>
              <a:spcBef>
                <a:spcPts val="44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>
                <a:latin typeface="Calibri"/>
                <a:cs typeface="Calibri"/>
              </a:rPr>
              <a:t>Hay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programas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importantes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como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los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dirigidos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las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mujeres </a:t>
            </a:r>
            <a:r>
              <a:rPr dirty="0" sz="1750">
                <a:latin typeface="Calibri"/>
                <a:cs typeface="Calibri"/>
              </a:rPr>
              <a:t>con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hijos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en la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cárcel.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374635" y="1467612"/>
            <a:ext cx="2269490" cy="4897120"/>
            <a:chOff x="7374635" y="1467612"/>
            <a:chExt cx="2269490" cy="4897120"/>
          </a:xfrm>
        </p:grpSpPr>
        <p:sp>
          <p:nvSpPr>
            <p:cNvPr id="8" name="object 8" descr=""/>
            <p:cNvSpPr/>
            <p:nvPr/>
          </p:nvSpPr>
          <p:spPr>
            <a:xfrm>
              <a:off x="7673339" y="1467612"/>
              <a:ext cx="1667510" cy="4834255"/>
            </a:xfrm>
            <a:custGeom>
              <a:avLst/>
              <a:gdLst/>
              <a:ahLst/>
              <a:cxnLst/>
              <a:rect l="l" t="t" r="r" b="b"/>
              <a:pathLst>
                <a:path w="1667509" h="4834255">
                  <a:moveTo>
                    <a:pt x="0" y="4834127"/>
                  </a:moveTo>
                  <a:lnTo>
                    <a:pt x="1667256" y="4834127"/>
                  </a:lnTo>
                  <a:lnTo>
                    <a:pt x="1667256" y="0"/>
                  </a:lnTo>
                  <a:lnTo>
                    <a:pt x="0" y="0"/>
                  </a:lnTo>
                  <a:lnTo>
                    <a:pt x="0" y="4834127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408164" y="1467612"/>
              <a:ext cx="102235" cy="4834255"/>
            </a:xfrm>
            <a:custGeom>
              <a:avLst/>
              <a:gdLst/>
              <a:ahLst/>
              <a:cxnLst/>
              <a:rect l="l" t="t" r="r" b="b"/>
              <a:pathLst>
                <a:path w="102234" h="4834255">
                  <a:moveTo>
                    <a:pt x="102107" y="4834127"/>
                  </a:moveTo>
                  <a:lnTo>
                    <a:pt x="0" y="4834127"/>
                  </a:lnTo>
                  <a:lnTo>
                    <a:pt x="0" y="0"/>
                  </a:lnTo>
                  <a:lnTo>
                    <a:pt x="102107" y="0"/>
                  </a:lnTo>
                  <a:lnTo>
                    <a:pt x="102107" y="4834127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510271" y="1467612"/>
              <a:ext cx="71755" cy="4834255"/>
            </a:xfrm>
            <a:custGeom>
              <a:avLst/>
              <a:gdLst/>
              <a:ahLst/>
              <a:cxnLst/>
              <a:rect l="l" t="t" r="r" b="b"/>
              <a:pathLst>
                <a:path w="71754" h="4834255">
                  <a:moveTo>
                    <a:pt x="71628" y="4834127"/>
                  </a:moveTo>
                  <a:lnTo>
                    <a:pt x="0" y="4834127"/>
                  </a:lnTo>
                  <a:lnTo>
                    <a:pt x="0" y="0"/>
                  </a:lnTo>
                  <a:lnTo>
                    <a:pt x="71628" y="0"/>
                  </a:lnTo>
                  <a:lnTo>
                    <a:pt x="71628" y="4834127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581900" y="1467612"/>
              <a:ext cx="91440" cy="4834255"/>
            </a:xfrm>
            <a:custGeom>
              <a:avLst/>
              <a:gdLst/>
              <a:ahLst/>
              <a:cxnLst/>
              <a:rect l="l" t="t" r="r" b="b"/>
              <a:pathLst>
                <a:path w="91440" h="4834255">
                  <a:moveTo>
                    <a:pt x="91439" y="4834127"/>
                  </a:moveTo>
                  <a:lnTo>
                    <a:pt x="0" y="4834127"/>
                  </a:lnTo>
                  <a:lnTo>
                    <a:pt x="0" y="0"/>
                  </a:lnTo>
                  <a:lnTo>
                    <a:pt x="91439" y="0"/>
                  </a:lnTo>
                  <a:lnTo>
                    <a:pt x="91439" y="4834127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581900" y="1467612"/>
              <a:ext cx="35560" cy="4834255"/>
            </a:xfrm>
            <a:custGeom>
              <a:avLst/>
              <a:gdLst/>
              <a:ahLst/>
              <a:cxnLst/>
              <a:rect l="l" t="t" r="r" b="b"/>
              <a:pathLst>
                <a:path w="35559" h="4834255">
                  <a:moveTo>
                    <a:pt x="35051" y="4834127"/>
                  </a:moveTo>
                  <a:lnTo>
                    <a:pt x="0" y="4834127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4834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4635" y="3770376"/>
              <a:ext cx="2269235" cy="25938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784" y="1345246"/>
            <a:ext cx="3475354" cy="1245235"/>
          </a:xfrm>
          <a:prstGeom prst="rect"/>
        </p:spPr>
        <p:txBody>
          <a:bodyPr wrap="square" lIns="0" tIns="85090" rIns="0" bIns="0" rtlCol="0" vert="horz">
            <a:spAutoFit/>
          </a:bodyPr>
          <a:lstStyle/>
          <a:p>
            <a:pPr marL="12700" marR="5080">
              <a:lnSpc>
                <a:spcPts val="4550"/>
              </a:lnSpc>
              <a:spcBef>
                <a:spcPts val="670"/>
              </a:spcBef>
            </a:pPr>
            <a:r>
              <a:rPr dirty="0" spc="125"/>
              <a:t>TIPOS </a:t>
            </a:r>
            <a:r>
              <a:rPr dirty="0" spc="210"/>
              <a:t>DE </a:t>
            </a:r>
            <a:r>
              <a:rPr dirty="0" spc="229"/>
              <a:t>PREVENCIÓN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48640" y="2823982"/>
            <a:ext cx="2887980" cy="74295"/>
            <a:chOff x="548640" y="2823982"/>
            <a:chExt cx="2887980" cy="74295"/>
          </a:xfrm>
        </p:grpSpPr>
        <p:sp>
          <p:nvSpPr>
            <p:cNvPr id="4" name="object 4" descr=""/>
            <p:cNvSpPr/>
            <p:nvPr/>
          </p:nvSpPr>
          <p:spPr>
            <a:xfrm>
              <a:off x="565404" y="2845015"/>
              <a:ext cx="2854960" cy="34290"/>
            </a:xfrm>
            <a:custGeom>
              <a:avLst/>
              <a:gdLst/>
              <a:ahLst/>
              <a:cxnLst/>
              <a:rect l="l" t="t" r="r" b="b"/>
              <a:pathLst>
                <a:path w="2854960" h="34289">
                  <a:moveTo>
                    <a:pt x="2485287" y="33717"/>
                  </a:moveTo>
                  <a:lnTo>
                    <a:pt x="2427356" y="33662"/>
                  </a:lnTo>
                  <a:lnTo>
                    <a:pt x="2373196" y="32343"/>
                  </a:lnTo>
                  <a:lnTo>
                    <a:pt x="2324498" y="29451"/>
                  </a:lnTo>
                  <a:lnTo>
                    <a:pt x="2282951" y="24676"/>
                  </a:lnTo>
                  <a:lnTo>
                    <a:pt x="2247081" y="20223"/>
                  </a:lnTo>
                  <a:lnTo>
                    <a:pt x="2207443" y="17374"/>
                  </a:lnTo>
                  <a:lnTo>
                    <a:pt x="2164270" y="15889"/>
                  </a:lnTo>
                  <a:lnTo>
                    <a:pt x="2117795" y="15532"/>
                  </a:lnTo>
                  <a:lnTo>
                    <a:pt x="2068251" y="16064"/>
                  </a:lnTo>
                  <a:lnTo>
                    <a:pt x="2015870" y="17247"/>
                  </a:lnTo>
                  <a:lnTo>
                    <a:pt x="1844039" y="22319"/>
                  </a:lnTo>
                  <a:lnTo>
                    <a:pt x="1782642" y="23724"/>
                  </a:lnTo>
                  <a:lnTo>
                    <a:pt x="1719572" y="24589"/>
                  </a:lnTo>
                  <a:lnTo>
                    <a:pt x="1655063" y="24676"/>
                  </a:lnTo>
                  <a:lnTo>
                    <a:pt x="1583228" y="24429"/>
                  </a:lnTo>
                  <a:lnTo>
                    <a:pt x="1522585" y="23798"/>
                  </a:lnTo>
                  <a:lnTo>
                    <a:pt x="1385315" y="21247"/>
                  </a:lnTo>
                  <a:lnTo>
                    <a:pt x="1346947" y="20726"/>
                  </a:lnTo>
                  <a:lnTo>
                    <a:pt x="1308524" y="20644"/>
                  </a:lnTo>
                  <a:lnTo>
                    <a:pt x="1267797" y="21165"/>
                  </a:lnTo>
                  <a:lnTo>
                    <a:pt x="1222516" y="22454"/>
                  </a:lnTo>
                  <a:lnTo>
                    <a:pt x="1120710" y="26909"/>
                  </a:lnTo>
                  <a:lnTo>
                    <a:pt x="1073880" y="27953"/>
                  </a:lnTo>
                  <a:lnTo>
                    <a:pt x="1028830" y="28056"/>
                  </a:lnTo>
                  <a:lnTo>
                    <a:pt x="984446" y="27465"/>
                  </a:lnTo>
                  <a:lnTo>
                    <a:pt x="844164" y="24003"/>
                  </a:lnTo>
                  <a:lnTo>
                    <a:pt x="791316" y="23110"/>
                  </a:lnTo>
                  <a:lnTo>
                    <a:pt x="733570" y="22759"/>
                  </a:lnTo>
                  <a:lnTo>
                    <a:pt x="669813" y="23199"/>
                  </a:lnTo>
                  <a:lnTo>
                    <a:pt x="598932" y="24676"/>
                  </a:lnTo>
                  <a:lnTo>
                    <a:pt x="532839" y="26248"/>
                  </a:lnTo>
                  <a:lnTo>
                    <a:pt x="471381" y="27216"/>
                  </a:lnTo>
                  <a:lnTo>
                    <a:pt x="414051" y="27676"/>
                  </a:lnTo>
                  <a:lnTo>
                    <a:pt x="360341" y="27724"/>
                  </a:lnTo>
                  <a:lnTo>
                    <a:pt x="309742" y="27454"/>
                  </a:lnTo>
                  <a:lnTo>
                    <a:pt x="128301" y="25105"/>
                  </a:lnTo>
                  <a:lnTo>
                    <a:pt x="85640" y="24676"/>
                  </a:lnTo>
                  <a:lnTo>
                    <a:pt x="43042" y="24501"/>
                  </a:lnTo>
                  <a:lnTo>
                    <a:pt x="0" y="24676"/>
                  </a:lnTo>
                  <a:lnTo>
                    <a:pt x="0" y="9436"/>
                  </a:lnTo>
                  <a:lnTo>
                    <a:pt x="65294" y="13386"/>
                  </a:lnTo>
                  <a:lnTo>
                    <a:pt x="122593" y="16176"/>
                  </a:lnTo>
                  <a:lnTo>
                    <a:pt x="173495" y="17927"/>
                  </a:lnTo>
                  <a:lnTo>
                    <a:pt x="219602" y="18766"/>
                  </a:lnTo>
                  <a:lnTo>
                    <a:pt x="262515" y="18814"/>
                  </a:lnTo>
                  <a:lnTo>
                    <a:pt x="303833" y="18195"/>
                  </a:lnTo>
                  <a:lnTo>
                    <a:pt x="345159" y="17034"/>
                  </a:lnTo>
                  <a:lnTo>
                    <a:pt x="485183" y="11531"/>
                  </a:lnTo>
                  <a:lnTo>
                    <a:pt x="603845" y="7132"/>
                  </a:lnTo>
                  <a:lnTo>
                    <a:pt x="700991" y="2907"/>
                  </a:lnTo>
                  <a:lnTo>
                    <a:pt x="741663" y="1316"/>
                  </a:lnTo>
                  <a:lnTo>
                    <a:pt x="780287" y="292"/>
                  </a:lnTo>
                  <a:lnTo>
                    <a:pt x="819277" y="0"/>
                  </a:lnTo>
                  <a:lnTo>
                    <a:pt x="861047" y="603"/>
                  </a:lnTo>
                  <a:lnTo>
                    <a:pt x="908011" y="2267"/>
                  </a:lnTo>
                  <a:lnTo>
                    <a:pt x="962582" y="5157"/>
                  </a:lnTo>
                  <a:lnTo>
                    <a:pt x="1027175" y="9436"/>
                  </a:lnTo>
                  <a:lnTo>
                    <a:pt x="1086417" y="13132"/>
                  </a:lnTo>
                  <a:lnTo>
                    <a:pt x="1146393" y="15892"/>
                  </a:lnTo>
                  <a:lnTo>
                    <a:pt x="1206507" y="17794"/>
                  </a:lnTo>
                  <a:lnTo>
                    <a:pt x="1266161" y="18919"/>
                  </a:lnTo>
                  <a:lnTo>
                    <a:pt x="1324757" y="19345"/>
                  </a:lnTo>
                  <a:lnTo>
                    <a:pt x="1381696" y="19152"/>
                  </a:lnTo>
                  <a:lnTo>
                    <a:pt x="1436381" y="18419"/>
                  </a:lnTo>
                  <a:lnTo>
                    <a:pt x="1488214" y="17225"/>
                  </a:lnTo>
                  <a:lnTo>
                    <a:pt x="1536596" y="15651"/>
                  </a:lnTo>
                  <a:lnTo>
                    <a:pt x="1580931" y="13775"/>
                  </a:lnTo>
                  <a:lnTo>
                    <a:pt x="1620619" y="11677"/>
                  </a:lnTo>
                  <a:lnTo>
                    <a:pt x="1655063" y="9436"/>
                  </a:lnTo>
                  <a:lnTo>
                    <a:pt x="1693050" y="7787"/>
                  </a:lnTo>
                  <a:lnTo>
                    <a:pt x="1737158" y="7581"/>
                  </a:lnTo>
                  <a:lnTo>
                    <a:pt x="1786102" y="8447"/>
                  </a:lnTo>
                  <a:lnTo>
                    <a:pt x="1838598" y="10013"/>
                  </a:lnTo>
                  <a:lnTo>
                    <a:pt x="1949107" y="13764"/>
                  </a:lnTo>
                  <a:lnTo>
                    <a:pt x="2004551" y="15207"/>
                  </a:lnTo>
                  <a:lnTo>
                    <a:pt x="2058407" y="15866"/>
                  </a:lnTo>
                  <a:lnTo>
                    <a:pt x="2109392" y="15372"/>
                  </a:lnTo>
                  <a:lnTo>
                    <a:pt x="2156220" y="13352"/>
                  </a:lnTo>
                  <a:lnTo>
                    <a:pt x="2232418" y="6265"/>
                  </a:lnTo>
                  <a:lnTo>
                    <a:pt x="2271786" y="4949"/>
                  </a:lnTo>
                  <a:lnTo>
                    <a:pt x="2315183" y="5128"/>
                  </a:lnTo>
                  <a:lnTo>
                    <a:pt x="2362080" y="6439"/>
                  </a:lnTo>
                  <a:lnTo>
                    <a:pt x="2411949" y="8520"/>
                  </a:lnTo>
                  <a:lnTo>
                    <a:pt x="2518488" y="13544"/>
                  </a:lnTo>
                  <a:lnTo>
                    <a:pt x="2574100" y="15762"/>
                  </a:lnTo>
                  <a:lnTo>
                    <a:pt x="2630570" y="17302"/>
                  </a:lnTo>
                  <a:lnTo>
                    <a:pt x="2687369" y="17802"/>
                  </a:lnTo>
                  <a:lnTo>
                    <a:pt x="2743967" y="16899"/>
                  </a:lnTo>
                  <a:lnTo>
                    <a:pt x="2799838" y="14231"/>
                  </a:lnTo>
                  <a:lnTo>
                    <a:pt x="2854451" y="9436"/>
                  </a:lnTo>
                  <a:lnTo>
                    <a:pt x="2854451" y="24676"/>
                  </a:lnTo>
                  <a:lnTo>
                    <a:pt x="2817439" y="24814"/>
                  </a:lnTo>
                  <a:lnTo>
                    <a:pt x="2772368" y="25851"/>
                  </a:lnTo>
                  <a:lnTo>
                    <a:pt x="2605705" y="31271"/>
                  </a:lnTo>
                  <a:lnTo>
                    <a:pt x="2545301" y="32817"/>
                  </a:lnTo>
                  <a:lnTo>
                    <a:pt x="2485287" y="33717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5404" y="2840746"/>
              <a:ext cx="2854960" cy="40640"/>
            </a:xfrm>
            <a:custGeom>
              <a:avLst/>
              <a:gdLst/>
              <a:ahLst/>
              <a:cxnLst/>
              <a:rect l="l" t="t" r="r" b="b"/>
              <a:pathLst>
                <a:path w="2854960" h="40639">
                  <a:moveTo>
                    <a:pt x="0" y="13705"/>
                  </a:moveTo>
                  <a:lnTo>
                    <a:pt x="56913" y="8862"/>
                  </a:lnTo>
                  <a:lnTo>
                    <a:pt x="112824" y="5111"/>
                  </a:lnTo>
                  <a:lnTo>
                    <a:pt x="167559" y="2411"/>
                  </a:lnTo>
                  <a:lnTo>
                    <a:pt x="220949" y="721"/>
                  </a:lnTo>
                  <a:lnTo>
                    <a:pt x="272820" y="0"/>
                  </a:lnTo>
                  <a:lnTo>
                    <a:pt x="323000" y="206"/>
                  </a:lnTo>
                  <a:lnTo>
                    <a:pt x="371320" y="1298"/>
                  </a:lnTo>
                  <a:lnTo>
                    <a:pt x="417605" y="3235"/>
                  </a:lnTo>
                  <a:lnTo>
                    <a:pt x="461686" y="5976"/>
                  </a:lnTo>
                  <a:lnTo>
                    <a:pt x="503389" y="9480"/>
                  </a:lnTo>
                  <a:lnTo>
                    <a:pt x="542543" y="13705"/>
                  </a:lnTo>
                  <a:lnTo>
                    <a:pt x="580929" y="17518"/>
                  </a:lnTo>
                  <a:lnTo>
                    <a:pt x="621402" y="19950"/>
                  </a:lnTo>
                  <a:lnTo>
                    <a:pt x="664164" y="21207"/>
                  </a:lnTo>
                  <a:lnTo>
                    <a:pt x="709412" y="21496"/>
                  </a:lnTo>
                  <a:lnTo>
                    <a:pt x="757346" y="21022"/>
                  </a:lnTo>
                  <a:lnTo>
                    <a:pt x="808166" y="19991"/>
                  </a:lnTo>
                  <a:lnTo>
                    <a:pt x="862071" y="18610"/>
                  </a:lnTo>
                  <a:lnTo>
                    <a:pt x="919259" y="17085"/>
                  </a:lnTo>
                  <a:lnTo>
                    <a:pt x="979930" y="15622"/>
                  </a:lnTo>
                  <a:lnTo>
                    <a:pt x="1044284" y="14427"/>
                  </a:lnTo>
                  <a:lnTo>
                    <a:pt x="1112520" y="13705"/>
                  </a:lnTo>
                  <a:lnTo>
                    <a:pt x="1175062" y="13560"/>
                  </a:lnTo>
                  <a:lnTo>
                    <a:pt x="1233508" y="13811"/>
                  </a:lnTo>
                  <a:lnTo>
                    <a:pt x="1288399" y="14348"/>
                  </a:lnTo>
                  <a:lnTo>
                    <a:pt x="1340273" y="15060"/>
                  </a:lnTo>
                  <a:lnTo>
                    <a:pt x="1389671" y="15835"/>
                  </a:lnTo>
                  <a:lnTo>
                    <a:pt x="1437132" y="16563"/>
                  </a:lnTo>
                  <a:lnTo>
                    <a:pt x="1483195" y="17132"/>
                  </a:lnTo>
                  <a:lnTo>
                    <a:pt x="1528402" y="17431"/>
                  </a:lnTo>
                  <a:lnTo>
                    <a:pt x="1573291" y="17349"/>
                  </a:lnTo>
                  <a:lnTo>
                    <a:pt x="1618403" y="16774"/>
                  </a:lnTo>
                  <a:lnTo>
                    <a:pt x="1664276" y="15597"/>
                  </a:lnTo>
                  <a:lnTo>
                    <a:pt x="1711451" y="13705"/>
                  </a:lnTo>
                  <a:lnTo>
                    <a:pt x="1760869" y="12017"/>
                  </a:lnTo>
                  <a:lnTo>
                    <a:pt x="1812021" y="11377"/>
                  </a:lnTo>
                  <a:lnTo>
                    <a:pt x="1864423" y="11562"/>
                  </a:lnTo>
                  <a:lnTo>
                    <a:pt x="1917587" y="12351"/>
                  </a:lnTo>
                  <a:lnTo>
                    <a:pt x="1971025" y="13520"/>
                  </a:lnTo>
                  <a:lnTo>
                    <a:pt x="2024252" y="14848"/>
                  </a:lnTo>
                  <a:lnTo>
                    <a:pt x="2076781" y="16113"/>
                  </a:lnTo>
                  <a:lnTo>
                    <a:pt x="2128124" y="17092"/>
                  </a:lnTo>
                  <a:lnTo>
                    <a:pt x="2177795" y="17563"/>
                  </a:lnTo>
                  <a:lnTo>
                    <a:pt x="2225308" y="17304"/>
                  </a:lnTo>
                  <a:lnTo>
                    <a:pt x="2270174" y="16092"/>
                  </a:lnTo>
                  <a:lnTo>
                    <a:pt x="2311908" y="13705"/>
                  </a:lnTo>
                  <a:lnTo>
                    <a:pt x="2357966" y="11060"/>
                  </a:lnTo>
                  <a:lnTo>
                    <a:pt x="2408099" y="9624"/>
                  </a:lnTo>
                  <a:lnTo>
                    <a:pt x="2461166" y="9171"/>
                  </a:lnTo>
                  <a:lnTo>
                    <a:pt x="2516025" y="9473"/>
                  </a:lnTo>
                  <a:lnTo>
                    <a:pt x="2571537" y="10305"/>
                  </a:lnTo>
                  <a:lnTo>
                    <a:pt x="2626561" y="11438"/>
                  </a:lnTo>
                  <a:lnTo>
                    <a:pt x="2679957" y="12647"/>
                  </a:lnTo>
                  <a:lnTo>
                    <a:pt x="2730585" y="13705"/>
                  </a:lnTo>
                  <a:lnTo>
                    <a:pt x="2777303" y="14385"/>
                  </a:lnTo>
                  <a:lnTo>
                    <a:pt x="2818972" y="14461"/>
                  </a:lnTo>
                  <a:lnTo>
                    <a:pt x="2854451" y="13705"/>
                  </a:lnTo>
                  <a:lnTo>
                    <a:pt x="2852927" y="21325"/>
                  </a:lnTo>
                  <a:lnTo>
                    <a:pt x="2852927" y="24373"/>
                  </a:lnTo>
                  <a:lnTo>
                    <a:pt x="2854451" y="28945"/>
                  </a:lnTo>
                  <a:lnTo>
                    <a:pt x="2813837" y="29731"/>
                  </a:lnTo>
                  <a:lnTo>
                    <a:pt x="2766137" y="29898"/>
                  </a:lnTo>
                  <a:lnTo>
                    <a:pt x="2712839" y="29588"/>
                  </a:lnTo>
                  <a:lnTo>
                    <a:pt x="2655428" y="28945"/>
                  </a:lnTo>
                  <a:lnTo>
                    <a:pt x="2595394" y="28112"/>
                  </a:lnTo>
                  <a:lnTo>
                    <a:pt x="2534221" y="27231"/>
                  </a:lnTo>
                  <a:lnTo>
                    <a:pt x="2473398" y="26445"/>
                  </a:lnTo>
                  <a:lnTo>
                    <a:pt x="2414411" y="25897"/>
                  </a:lnTo>
                  <a:lnTo>
                    <a:pt x="2358747" y="25731"/>
                  </a:lnTo>
                  <a:lnTo>
                    <a:pt x="2307893" y="26088"/>
                  </a:lnTo>
                  <a:lnTo>
                    <a:pt x="2263336" y="27112"/>
                  </a:lnTo>
                  <a:lnTo>
                    <a:pt x="2226563" y="28945"/>
                  </a:lnTo>
                  <a:lnTo>
                    <a:pt x="2191944" y="30750"/>
                  </a:lnTo>
                  <a:lnTo>
                    <a:pt x="2153701" y="31062"/>
                  </a:lnTo>
                  <a:lnTo>
                    <a:pt x="2111954" y="30231"/>
                  </a:lnTo>
                  <a:lnTo>
                    <a:pt x="2066826" y="28607"/>
                  </a:lnTo>
                  <a:lnTo>
                    <a:pt x="2018438" y="26537"/>
                  </a:lnTo>
                  <a:lnTo>
                    <a:pt x="1966912" y="24373"/>
                  </a:lnTo>
                  <a:lnTo>
                    <a:pt x="1912370" y="22463"/>
                  </a:lnTo>
                  <a:lnTo>
                    <a:pt x="1854933" y="21156"/>
                  </a:lnTo>
                  <a:lnTo>
                    <a:pt x="1794724" y="20801"/>
                  </a:lnTo>
                  <a:lnTo>
                    <a:pt x="1731863" y="21749"/>
                  </a:lnTo>
                  <a:lnTo>
                    <a:pt x="1666473" y="24347"/>
                  </a:lnTo>
                  <a:lnTo>
                    <a:pt x="1598675" y="28945"/>
                  </a:lnTo>
                  <a:lnTo>
                    <a:pt x="1528996" y="34510"/>
                  </a:lnTo>
                  <a:lnTo>
                    <a:pt x="1469045" y="38096"/>
                  </a:lnTo>
                  <a:lnTo>
                    <a:pt x="1416761" y="39992"/>
                  </a:lnTo>
                  <a:lnTo>
                    <a:pt x="1370082" y="40487"/>
                  </a:lnTo>
                  <a:lnTo>
                    <a:pt x="1326949" y="39869"/>
                  </a:lnTo>
                  <a:lnTo>
                    <a:pt x="1285299" y="38426"/>
                  </a:lnTo>
                  <a:lnTo>
                    <a:pt x="1243073" y="36447"/>
                  </a:lnTo>
                  <a:lnTo>
                    <a:pt x="1198208" y="34221"/>
                  </a:lnTo>
                  <a:lnTo>
                    <a:pt x="1148644" y="32037"/>
                  </a:lnTo>
                  <a:lnTo>
                    <a:pt x="1092320" y="30182"/>
                  </a:lnTo>
                  <a:lnTo>
                    <a:pt x="1027175" y="28945"/>
                  </a:lnTo>
                  <a:lnTo>
                    <a:pt x="988163" y="28869"/>
                  </a:lnTo>
                  <a:lnTo>
                    <a:pt x="948749" y="29069"/>
                  </a:lnTo>
                  <a:lnTo>
                    <a:pt x="908784" y="29499"/>
                  </a:lnTo>
                  <a:lnTo>
                    <a:pt x="868119" y="30116"/>
                  </a:lnTo>
                  <a:lnTo>
                    <a:pt x="826603" y="30874"/>
                  </a:lnTo>
                  <a:lnTo>
                    <a:pt x="784087" y="31730"/>
                  </a:lnTo>
                  <a:lnTo>
                    <a:pt x="740421" y="32638"/>
                  </a:lnTo>
                  <a:lnTo>
                    <a:pt x="695456" y="33554"/>
                  </a:lnTo>
                  <a:lnTo>
                    <a:pt x="649041" y="34433"/>
                  </a:lnTo>
                  <a:lnTo>
                    <a:pt x="601027" y="35232"/>
                  </a:lnTo>
                  <a:lnTo>
                    <a:pt x="551264" y="35904"/>
                  </a:lnTo>
                  <a:lnTo>
                    <a:pt x="499603" y="36407"/>
                  </a:lnTo>
                  <a:lnTo>
                    <a:pt x="445894" y="36694"/>
                  </a:lnTo>
                  <a:lnTo>
                    <a:pt x="389987" y="36722"/>
                  </a:lnTo>
                  <a:lnTo>
                    <a:pt x="331731" y="36446"/>
                  </a:lnTo>
                  <a:lnTo>
                    <a:pt x="270979" y="35821"/>
                  </a:lnTo>
                  <a:lnTo>
                    <a:pt x="207579" y="34804"/>
                  </a:lnTo>
                  <a:lnTo>
                    <a:pt x="141383" y="33348"/>
                  </a:lnTo>
                  <a:lnTo>
                    <a:pt x="72239" y="31410"/>
                  </a:lnTo>
                  <a:lnTo>
                    <a:pt x="0" y="28945"/>
                  </a:lnTo>
                  <a:lnTo>
                    <a:pt x="0" y="24373"/>
                  </a:lnTo>
                  <a:lnTo>
                    <a:pt x="0" y="19801"/>
                  </a:lnTo>
                  <a:lnTo>
                    <a:pt x="0" y="13705"/>
                  </a:lnTo>
                </a:path>
              </a:pathLst>
            </a:custGeom>
            <a:ln w="33528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22871" y="3046000"/>
            <a:ext cx="6295390" cy="328422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800">
                <a:solidFill>
                  <a:srgbClr val="BF0000"/>
                </a:solidFill>
                <a:latin typeface="Calibri"/>
                <a:cs typeface="Calibri"/>
              </a:rPr>
              <a:t>Prevención</a:t>
            </a:r>
            <a:r>
              <a:rPr dirty="0" sz="2800" spc="-5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BF0000"/>
                </a:solidFill>
                <a:latin typeface="Calibri"/>
                <a:cs typeface="Calibri"/>
              </a:rPr>
              <a:t>en</a:t>
            </a:r>
            <a:r>
              <a:rPr dirty="0" sz="2800" spc="-2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BF0000"/>
                </a:solidFill>
                <a:latin typeface="Calibri"/>
                <a:cs typeface="Calibri"/>
              </a:rPr>
              <a:t>grupos</a:t>
            </a:r>
            <a:r>
              <a:rPr dirty="0" sz="2800" spc="-3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BF0000"/>
                </a:solidFill>
                <a:latin typeface="Calibri"/>
                <a:cs typeface="Calibri"/>
              </a:rPr>
              <a:t>de</a:t>
            </a:r>
            <a:r>
              <a:rPr dirty="0" sz="2800" spc="-4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BF0000"/>
                </a:solidFill>
                <a:latin typeface="Calibri"/>
                <a:cs typeface="Calibri"/>
              </a:rPr>
              <a:t>riesgo</a:t>
            </a:r>
            <a:endParaRPr sz="2800">
              <a:latin typeface="Calibri"/>
              <a:cs typeface="Calibri"/>
            </a:endParaRPr>
          </a:p>
          <a:p>
            <a:pPr lvl="1" marL="614045" marR="5080" indent="-201295">
              <a:lnSpc>
                <a:spcPts val="2650"/>
              </a:lnSpc>
              <a:spcBef>
                <a:spcPts val="50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450" spc="-10">
                <a:latin typeface="Calibri"/>
                <a:cs typeface="Calibri"/>
              </a:rPr>
              <a:t>Programas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selectivos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indicados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dirigidos</a:t>
            </a:r>
            <a:r>
              <a:rPr dirty="0" sz="2450" spc="-60">
                <a:latin typeface="Calibri"/>
                <a:cs typeface="Calibri"/>
              </a:rPr>
              <a:t> </a:t>
            </a:r>
            <a:r>
              <a:rPr dirty="0" sz="2450" spc="-50">
                <a:latin typeface="Calibri"/>
                <a:cs typeface="Calibri"/>
              </a:rPr>
              <a:t>a </a:t>
            </a:r>
            <a:r>
              <a:rPr dirty="0" sz="2450">
                <a:latin typeface="Calibri"/>
                <a:cs typeface="Calibri"/>
              </a:rPr>
              <a:t>grupos</a:t>
            </a:r>
            <a:r>
              <a:rPr dirty="0" sz="2450" spc="-6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de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riesgos</a:t>
            </a:r>
            <a:r>
              <a:rPr dirty="0" sz="2450" spc="-5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(personas,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familias,</a:t>
            </a:r>
            <a:r>
              <a:rPr dirty="0" sz="2450" spc="-7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grupos </a:t>
            </a:r>
            <a:r>
              <a:rPr dirty="0" sz="2450">
                <a:latin typeface="Calibri"/>
                <a:cs typeface="Calibri"/>
              </a:rPr>
              <a:t>étnicos,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etc.).</a:t>
            </a:r>
            <a:endParaRPr sz="2450">
              <a:latin typeface="Calibri"/>
              <a:cs typeface="Calibri"/>
            </a:endParaRPr>
          </a:p>
          <a:p>
            <a:pPr lvl="1" marL="614045" marR="24765" indent="-20129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450">
                <a:latin typeface="Calibri"/>
                <a:cs typeface="Calibri"/>
              </a:rPr>
              <a:t>Suelen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incluir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el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consumo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de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drogas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y</a:t>
            </a:r>
            <a:r>
              <a:rPr dirty="0" sz="2450" spc="-10">
                <a:latin typeface="Calibri"/>
                <a:cs typeface="Calibri"/>
              </a:rPr>
              <a:t> otras </a:t>
            </a:r>
            <a:r>
              <a:rPr dirty="0" sz="2450">
                <a:latin typeface="Calibri"/>
                <a:cs typeface="Calibri"/>
              </a:rPr>
              <a:t>conductas</a:t>
            </a:r>
            <a:r>
              <a:rPr dirty="0" sz="2450" spc="-8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problema</a:t>
            </a:r>
            <a:r>
              <a:rPr dirty="0" sz="2450" spc="-8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(psicopatología </a:t>
            </a:r>
            <a:r>
              <a:rPr dirty="0" sz="2450">
                <a:latin typeface="Calibri"/>
                <a:cs typeface="Calibri"/>
              </a:rPr>
              <a:t>paterna,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problemas</a:t>
            </a:r>
            <a:r>
              <a:rPr dirty="0" sz="2450" spc="-7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de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conducta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en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los </a:t>
            </a:r>
            <a:r>
              <a:rPr dirty="0" sz="2450">
                <a:latin typeface="Calibri"/>
                <a:cs typeface="Calibri"/>
              </a:rPr>
              <a:t>jóvenes,</a:t>
            </a:r>
            <a:r>
              <a:rPr dirty="0" sz="2450" spc="-7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paro,</a:t>
            </a:r>
            <a:r>
              <a:rPr dirty="0" sz="2450" spc="-6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mala</a:t>
            </a:r>
            <a:r>
              <a:rPr dirty="0" sz="2450" spc="-6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alimentación,</a:t>
            </a:r>
            <a:r>
              <a:rPr dirty="0" sz="2450" spc="-9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hábitos</a:t>
            </a:r>
            <a:r>
              <a:rPr dirty="0" sz="2450" spc="-70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de </a:t>
            </a:r>
            <a:r>
              <a:rPr dirty="0" sz="2450">
                <a:latin typeface="Calibri"/>
                <a:cs typeface="Calibri"/>
              </a:rPr>
              <a:t>higiene,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violencia,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etc.).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427976" y="1432559"/>
            <a:ext cx="2269490" cy="4898390"/>
            <a:chOff x="7427976" y="1432559"/>
            <a:chExt cx="2269490" cy="4898390"/>
          </a:xfrm>
        </p:grpSpPr>
        <p:sp>
          <p:nvSpPr>
            <p:cNvPr id="8" name="object 8" descr=""/>
            <p:cNvSpPr/>
            <p:nvPr/>
          </p:nvSpPr>
          <p:spPr>
            <a:xfrm>
              <a:off x="7726679" y="1432559"/>
              <a:ext cx="1666239" cy="4832985"/>
            </a:xfrm>
            <a:custGeom>
              <a:avLst/>
              <a:gdLst/>
              <a:ahLst/>
              <a:cxnLst/>
              <a:rect l="l" t="t" r="r" b="b"/>
              <a:pathLst>
                <a:path w="1666240" h="4832985">
                  <a:moveTo>
                    <a:pt x="0" y="4832604"/>
                  </a:moveTo>
                  <a:lnTo>
                    <a:pt x="1665732" y="4832604"/>
                  </a:lnTo>
                  <a:lnTo>
                    <a:pt x="1665732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461503" y="1432559"/>
              <a:ext cx="102235" cy="4832985"/>
            </a:xfrm>
            <a:custGeom>
              <a:avLst/>
              <a:gdLst/>
              <a:ahLst/>
              <a:cxnLst/>
              <a:rect l="l" t="t" r="r" b="b"/>
              <a:pathLst>
                <a:path w="102234" h="4832985">
                  <a:moveTo>
                    <a:pt x="102108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102108" y="0"/>
                  </a:lnTo>
                  <a:lnTo>
                    <a:pt x="102108" y="4832604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563611" y="1432559"/>
              <a:ext cx="70485" cy="4832985"/>
            </a:xfrm>
            <a:custGeom>
              <a:avLst/>
              <a:gdLst/>
              <a:ahLst/>
              <a:cxnLst/>
              <a:rect l="l" t="t" r="r" b="b"/>
              <a:pathLst>
                <a:path w="70484" h="4832985">
                  <a:moveTo>
                    <a:pt x="70103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70103" y="0"/>
                  </a:lnTo>
                  <a:lnTo>
                    <a:pt x="70103" y="4832604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633715" y="1432559"/>
              <a:ext cx="93345" cy="4832985"/>
            </a:xfrm>
            <a:custGeom>
              <a:avLst/>
              <a:gdLst/>
              <a:ahLst/>
              <a:cxnLst/>
              <a:rect l="l" t="t" r="r" b="b"/>
              <a:pathLst>
                <a:path w="93345" h="4832985">
                  <a:moveTo>
                    <a:pt x="92964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92964" y="0"/>
                  </a:lnTo>
                  <a:lnTo>
                    <a:pt x="92964" y="4832604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633715" y="1432559"/>
              <a:ext cx="35560" cy="4832985"/>
            </a:xfrm>
            <a:custGeom>
              <a:avLst/>
              <a:gdLst/>
              <a:ahLst/>
              <a:cxnLst/>
              <a:rect l="l" t="t" r="r" b="b"/>
              <a:pathLst>
                <a:path w="35559" h="4832985">
                  <a:moveTo>
                    <a:pt x="35051" y="4832604"/>
                  </a:moveTo>
                  <a:lnTo>
                    <a:pt x="0" y="4832604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4832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7976" y="3732276"/>
              <a:ext cx="2269235" cy="25984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871" y="1293481"/>
            <a:ext cx="3613150" cy="1295400"/>
          </a:xfrm>
          <a:prstGeom prst="rect"/>
        </p:spPr>
        <p:txBody>
          <a:bodyPr wrap="square" lIns="0" tIns="86995" rIns="0" bIns="0" rtlCol="0" vert="horz">
            <a:spAutoFit/>
          </a:bodyPr>
          <a:lstStyle/>
          <a:p>
            <a:pPr marL="12700" marR="5080">
              <a:lnSpc>
                <a:spcPts val="4740"/>
              </a:lnSpc>
              <a:spcBef>
                <a:spcPts val="685"/>
              </a:spcBef>
            </a:pPr>
            <a:r>
              <a:rPr dirty="0" sz="4350" spc="135"/>
              <a:t>TIPOS</a:t>
            </a:r>
            <a:r>
              <a:rPr dirty="0" sz="4350" spc="145"/>
              <a:t> </a:t>
            </a:r>
            <a:r>
              <a:rPr dirty="0" sz="4350" spc="229"/>
              <a:t>DE </a:t>
            </a:r>
            <a:r>
              <a:rPr dirty="0" sz="4350" spc="254"/>
              <a:t>PREVENCIÓN</a:t>
            </a:r>
            <a:endParaRPr sz="4350"/>
          </a:p>
        </p:txBody>
      </p:sp>
      <p:grpSp>
        <p:nvGrpSpPr>
          <p:cNvPr id="3" name="object 3" descr=""/>
          <p:cNvGrpSpPr/>
          <p:nvPr/>
        </p:nvGrpSpPr>
        <p:grpSpPr>
          <a:xfrm>
            <a:off x="548640" y="2823982"/>
            <a:ext cx="2887980" cy="74295"/>
            <a:chOff x="548640" y="2823982"/>
            <a:chExt cx="2887980" cy="74295"/>
          </a:xfrm>
        </p:grpSpPr>
        <p:sp>
          <p:nvSpPr>
            <p:cNvPr id="4" name="object 4" descr=""/>
            <p:cNvSpPr/>
            <p:nvPr/>
          </p:nvSpPr>
          <p:spPr>
            <a:xfrm>
              <a:off x="565404" y="2845015"/>
              <a:ext cx="2854960" cy="34290"/>
            </a:xfrm>
            <a:custGeom>
              <a:avLst/>
              <a:gdLst/>
              <a:ahLst/>
              <a:cxnLst/>
              <a:rect l="l" t="t" r="r" b="b"/>
              <a:pathLst>
                <a:path w="2854960" h="34289">
                  <a:moveTo>
                    <a:pt x="2485287" y="33717"/>
                  </a:moveTo>
                  <a:lnTo>
                    <a:pt x="2427356" y="33662"/>
                  </a:lnTo>
                  <a:lnTo>
                    <a:pt x="2373196" y="32343"/>
                  </a:lnTo>
                  <a:lnTo>
                    <a:pt x="2324498" y="29451"/>
                  </a:lnTo>
                  <a:lnTo>
                    <a:pt x="2282951" y="24676"/>
                  </a:lnTo>
                  <a:lnTo>
                    <a:pt x="2247081" y="20223"/>
                  </a:lnTo>
                  <a:lnTo>
                    <a:pt x="2207443" y="17374"/>
                  </a:lnTo>
                  <a:lnTo>
                    <a:pt x="2164270" y="15889"/>
                  </a:lnTo>
                  <a:lnTo>
                    <a:pt x="2117795" y="15532"/>
                  </a:lnTo>
                  <a:lnTo>
                    <a:pt x="2068251" y="16064"/>
                  </a:lnTo>
                  <a:lnTo>
                    <a:pt x="2015870" y="17247"/>
                  </a:lnTo>
                  <a:lnTo>
                    <a:pt x="1844039" y="22319"/>
                  </a:lnTo>
                  <a:lnTo>
                    <a:pt x="1782642" y="23724"/>
                  </a:lnTo>
                  <a:lnTo>
                    <a:pt x="1719572" y="24589"/>
                  </a:lnTo>
                  <a:lnTo>
                    <a:pt x="1655063" y="24676"/>
                  </a:lnTo>
                  <a:lnTo>
                    <a:pt x="1583228" y="24429"/>
                  </a:lnTo>
                  <a:lnTo>
                    <a:pt x="1522585" y="23798"/>
                  </a:lnTo>
                  <a:lnTo>
                    <a:pt x="1385315" y="21247"/>
                  </a:lnTo>
                  <a:lnTo>
                    <a:pt x="1346947" y="20726"/>
                  </a:lnTo>
                  <a:lnTo>
                    <a:pt x="1308524" y="20644"/>
                  </a:lnTo>
                  <a:lnTo>
                    <a:pt x="1267797" y="21165"/>
                  </a:lnTo>
                  <a:lnTo>
                    <a:pt x="1222516" y="22454"/>
                  </a:lnTo>
                  <a:lnTo>
                    <a:pt x="1120710" y="26909"/>
                  </a:lnTo>
                  <a:lnTo>
                    <a:pt x="1073880" y="27953"/>
                  </a:lnTo>
                  <a:lnTo>
                    <a:pt x="1028830" y="28056"/>
                  </a:lnTo>
                  <a:lnTo>
                    <a:pt x="984446" y="27465"/>
                  </a:lnTo>
                  <a:lnTo>
                    <a:pt x="844164" y="24003"/>
                  </a:lnTo>
                  <a:lnTo>
                    <a:pt x="791316" y="23110"/>
                  </a:lnTo>
                  <a:lnTo>
                    <a:pt x="733570" y="22759"/>
                  </a:lnTo>
                  <a:lnTo>
                    <a:pt x="669813" y="23199"/>
                  </a:lnTo>
                  <a:lnTo>
                    <a:pt x="598932" y="24676"/>
                  </a:lnTo>
                  <a:lnTo>
                    <a:pt x="532839" y="26248"/>
                  </a:lnTo>
                  <a:lnTo>
                    <a:pt x="471381" y="27216"/>
                  </a:lnTo>
                  <a:lnTo>
                    <a:pt x="414051" y="27676"/>
                  </a:lnTo>
                  <a:lnTo>
                    <a:pt x="360341" y="27724"/>
                  </a:lnTo>
                  <a:lnTo>
                    <a:pt x="309742" y="27454"/>
                  </a:lnTo>
                  <a:lnTo>
                    <a:pt x="128301" y="25105"/>
                  </a:lnTo>
                  <a:lnTo>
                    <a:pt x="85640" y="24676"/>
                  </a:lnTo>
                  <a:lnTo>
                    <a:pt x="43042" y="24501"/>
                  </a:lnTo>
                  <a:lnTo>
                    <a:pt x="0" y="24676"/>
                  </a:lnTo>
                  <a:lnTo>
                    <a:pt x="0" y="9436"/>
                  </a:lnTo>
                  <a:lnTo>
                    <a:pt x="65294" y="13386"/>
                  </a:lnTo>
                  <a:lnTo>
                    <a:pt x="122593" y="16176"/>
                  </a:lnTo>
                  <a:lnTo>
                    <a:pt x="173495" y="17927"/>
                  </a:lnTo>
                  <a:lnTo>
                    <a:pt x="219602" y="18766"/>
                  </a:lnTo>
                  <a:lnTo>
                    <a:pt x="262515" y="18814"/>
                  </a:lnTo>
                  <a:lnTo>
                    <a:pt x="303833" y="18195"/>
                  </a:lnTo>
                  <a:lnTo>
                    <a:pt x="345159" y="17034"/>
                  </a:lnTo>
                  <a:lnTo>
                    <a:pt x="485183" y="11531"/>
                  </a:lnTo>
                  <a:lnTo>
                    <a:pt x="603845" y="7132"/>
                  </a:lnTo>
                  <a:lnTo>
                    <a:pt x="700991" y="2907"/>
                  </a:lnTo>
                  <a:lnTo>
                    <a:pt x="741663" y="1316"/>
                  </a:lnTo>
                  <a:lnTo>
                    <a:pt x="780287" y="292"/>
                  </a:lnTo>
                  <a:lnTo>
                    <a:pt x="819277" y="0"/>
                  </a:lnTo>
                  <a:lnTo>
                    <a:pt x="861047" y="603"/>
                  </a:lnTo>
                  <a:lnTo>
                    <a:pt x="908011" y="2267"/>
                  </a:lnTo>
                  <a:lnTo>
                    <a:pt x="962582" y="5157"/>
                  </a:lnTo>
                  <a:lnTo>
                    <a:pt x="1027175" y="9436"/>
                  </a:lnTo>
                  <a:lnTo>
                    <a:pt x="1086417" y="13132"/>
                  </a:lnTo>
                  <a:lnTo>
                    <a:pt x="1146393" y="15892"/>
                  </a:lnTo>
                  <a:lnTo>
                    <a:pt x="1206507" y="17794"/>
                  </a:lnTo>
                  <a:lnTo>
                    <a:pt x="1266161" y="18919"/>
                  </a:lnTo>
                  <a:lnTo>
                    <a:pt x="1324757" y="19345"/>
                  </a:lnTo>
                  <a:lnTo>
                    <a:pt x="1381696" y="19152"/>
                  </a:lnTo>
                  <a:lnTo>
                    <a:pt x="1436381" y="18419"/>
                  </a:lnTo>
                  <a:lnTo>
                    <a:pt x="1488214" y="17225"/>
                  </a:lnTo>
                  <a:lnTo>
                    <a:pt x="1536596" y="15651"/>
                  </a:lnTo>
                  <a:lnTo>
                    <a:pt x="1580931" y="13775"/>
                  </a:lnTo>
                  <a:lnTo>
                    <a:pt x="1620619" y="11677"/>
                  </a:lnTo>
                  <a:lnTo>
                    <a:pt x="1655063" y="9436"/>
                  </a:lnTo>
                  <a:lnTo>
                    <a:pt x="1693050" y="7787"/>
                  </a:lnTo>
                  <a:lnTo>
                    <a:pt x="1737158" y="7581"/>
                  </a:lnTo>
                  <a:lnTo>
                    <a:pt x="1786102" y="8447"/>
                  </a:lnTo>
                  <a:lnTo>
                    <a:pt x="1838598" y="10013"/>
                  </a:lnTo>
                  <a:lnTo>
                    <a:pt x="1949107" y="13764"/>
                  </a:lnTo>
                  <a:lnTo>
                    <a:pt x="2004551" y="15207"/>
                  </a:lnTo>
                  <a:lnTo>
                    <a:pt x="2058407" y="15866"/>
                  </a:lnTo>
                  <a:lnTo>
                    <a:pt x="2109392" y="15372"/>
                  </a:lnTo>
                  <a:lnTo>
                    <a:pt x="2156220" y="13352"/>
                  </a:lnTo>
                  <a:lnTo>
                    <a:pt x="2232418" y="6265"/>
                  </a:lnTo>
                  <a:lnTo>
                    <a:pt x="2271786" y="4949"/>
                  </a:lnTo>
                  <a:lnTo>
                    <a:pt x="2315183" y="5128"/>
                  </a:lnTo>
                  <a:lnTo>
                    <a:pt x="2362080" y="6439"/>
                  </a:lnTo>
                  <a:lnTo>
                    <a:pt x="2411949" y="8520"/>
                  </a:lnTo>
                  <a:lnTo>
                    <a:pt x="2518488" y="13544"/>
                  </a:lnTo>
                  <a:lnTo>
                    <a:pt x="2574100" y="15762"/>
                  </a:lnTo>
                  <a:lnTo>
                    <a:pt x="2630570" y="17302"/>
                  </a:lnTo>
                  <a:lnTo>
                    <a:pt x="2687369" y="17802"/>
                  </a:lnTo>
                  <a:lnTo>
                    <a:pt x="2743967" y="16899"/>
                  </a:lnTo>
                  <a:lnTo>
                    <a:pt x="2799838" y="14231"/>
                  </a:lnTo>
                  <a:lnTo>
                    <a:pt x="2854451" y="9436"/>
                  </a:lnTo>
                  <a:lnTo>
                    <a:pt x="2854451" y="24676"/>
                  </a:lnTo>
                  <a:lnTo>
                    <a:pt x="2817439" y="24814"/>
                  </a:lnTo>
                  <a:lnTo>
                    <a:pt x="2772368" y="25851"/>
                  </a:lnTo>
                  <a:lnTo>
                    <a:pt x="2605705" y="31271"/>
                  </a:lnTo>
                  <a:lnTo>
                    <a:pt x="2545301" y="32817"/>
                  </a:lnTo>
                  <a:lnTo>
                    <a:pt x="2485287" y="33717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5404" y="2840746"/>
              <a:ext cx="2854960" cy="40640"/>
            </a:xfrm>
            <a:custGeom>
              <a:avLst/>
              <a:gdLst/>
              <a:ahLst/>
              <a:cxnLst/>
              <a:rect l="l" t="t" r="r" b="b"/>
              <a:pathLst>
                <a:path w="2854960" h="40639">
                  <a:moveTo>
                    <a:pt x="0" y="13705"/>
                  </a:moveTo>
                  <a:lnTo>
                    <a:pt x="56913" y="8862"/>
                  </a:lnTo>
                  <a:lnTo>
                    <a:pt x="112824" y="5111"/>
                  </a:lnTo>
                  <a:lnTo>
                    <a:pt x="167559" y="2411"/>
                  </a:lnTo>
                  <a:lnTo>
                    <a:pt x="220949" y="721"/>
                  </a:lnTo>
                  <a:lnTo>
                    <a:pt x="272820" y="0"/>
                  </a:lnTo>
                  <a:lnTo>
                    <a:pt x="323000" y="206"/>
                  </a:lnTo>
                  <a:lnTo>
                    <a:pt x="371320" y="1298"/>
                  </a:lnTo>
                  <a:lnTo>
                    <a:pt x="417605" y="3235"/>
                  </a:lnTo>
                  <a:lnTo>
                    <a:pt x="461686" y="5976"/>
                  </a:lnTo>
                  <a:lnTo>
                    <a:pt x="503389" y="9480"/>
                  </a:lnTo>
                  <a:lnTo>
                    <a:pt x="542543" y="13705"/>
                  </a:lnTo>
                  <a:lnTo>
                    <a:pt x="580929" y="17518"/>
                  </a:lnTo>
                  <a:lnTo>
                    <a:pt x="621402" y="19950"/>
                  </a:lnTo>
                  <a:lnTo>
                    <a:pt x="664164" y="21207"/>
                  </a:lnTo>
                  <a:lnTo>
                    <a:pt x="709412" y="21496"/>
                  </a:lnTo>
                  <a:lnTo>
                    <a:pt x="757346" y="21022"/>
                  </a:lnTo>
                  <a:lnTo>
                    <a:pt x="808166" y="19991"/>
                  </a:lnTo>
                  <a:lnTo>
                    <a:pt x="862071" y="18610"/>
                  </a:lnTo>
                  <a:lnTo>
                    <a:pt x="919259" y="17085"/>
                  </a:lnTo>
                  <a:lnTo>
                    <a:pt x="979930" y="15622"/>
                  </a:lnTo>
                  <a:lnTo>
                    <a:pt x="1044284" y="14427"/>
                  </a:lnTo>
                  <a:lnTo>
                    <a:pt x="1112520" y="13705"/>
                  </a:lnTo>
                  <a:lnTo>
                    <a:pt x="1175062" y="13560"/>
                  </a:lnTo>
                  <a:lnTo>
                    <a:pt x="1233508" y="13811"/>
                  </a:lnTo>
                  <a:lnTo>
                    <a:pt x="1288399" y="14348"/>
                  </a:lnTo>
                  <a:lnTo>
                    <a:pt x="1340273" y="15060"/>
                  </a:lnTo>
                  <a:lnTo>
                    <a:pt x="1389671" y="15835"/>
                  </a:lnTo>
                  <a:lnTo>
                    <a:pt x="1437132" y="16563"/>
                  </a:lnTo>
                  <a:lnTo>
                    <a:pt x="1483195" y="17132"/>
                  </a:lnTo>
                  <a:lnTo>
                    <a:pt x="1528402" y="17431"/>
                  </a:lnTo>
                  <a:lnTo>
                    <a:pt x="1573291" y="17349"/>
                  </a:lnTo>
                  <a:lnTo>
                    <a:pt x="1618403" y="16774"/>
                  </a:lnTo>
                  <a:lnTo>
                    <a:pt x="1664276" y="15597"/>
                  </a:lnTo>
                  <a:lnTo>
                    <a:pt x="1711451" y="13705"/>
                  </a:lnTo>
                  <a:lnTo>
                    <a:pt x="1760869" y="12017"/>
                  </a:lnTo>
                  <a:lnTo>
                    <a:pt x="1812021" y="11377"/>
                  </a:lnTo>
                  <a:lnTo>
                    <a:pt x="1864423" y="11562"/>
                  </a:lnTo>
                  <a:lnTo>
                    <a:pt x="1917587" y="12351"/>
                  </a:lnTo>
                  <a:lnTo>
                    <a:pt x="1971025" y="13520"/>
                  </a:lnTo>
                  <a:lnTo>
                    <a:pt x="2024252" y="14848"/>
                  </a:lnTo>
                  <a:lnTo>
                    <a:pt x="2076781" y="16113"/>
                  </a:lnTo>
                  <a:lnTo>
                    <a:pt x="2128124" y="17092"/>
                  </a:lnTo>
                  <a:lnTo>
                    <a:pt x="2177795" y="17563"/>
                  </a:lnTo>
                  <a:lnTo>
                    <a:pt x="2225308" y="17304"/>
                  </a:lnTo>
                  <a:lnTo>
                    <a:pt x="2270174" y="16092"/>
                  </a:lnTo>
                  <a:lnTo>
                    <a:pt x="2311908" y="13705"/>
                  </a:lnTo>
                  <a:lnTo>
                    <a:pt x="2357966" y="11060"/>
                  </a:lnTo>
                  <a:lnTo>
                    <a:pt x="2408099" y="9624"/>
                  </a:lnTo>
                  <a:lnTo>
                    <a:pt x="2461166" y="9171"/>
                  </a:lnTo>
                  <a:lnTo>
                    <a:pt x="2516025" y="9473"/>
                  </a:lnTo>
                  <a:lnTo>
                    <a:pt x="2571537" y="10305"/>
                  </a:lnTo>
                  <a:lnTo>
                    <a:pt x="2626561" y="11438"/>
                  </a:lnTo>
                  <a:lnTo>
                    <a:pt x="2679957" y="12647"/>
                  </a:lnTo>
                  <a:lnTo>
                    <a:pt x="2730585" y="13705"/>
                  </a:lnTo>
                  <a:lnTo>
                    <a:pt x="2777303" y="14385"/>
                  </a:lnTo>
                  <a:lnTo>
                    <a:pt x="2818972" y="14461"/>
                  </a:lnTo>
                  <a:lnTo>
                    <a:pt x="2854451" y="13705"/>
                  </a:lnTo>
                  <a:lnTo>
                    <a:pt x="2852927" y="21325"/>
                  </a:lnTo>
                  <a:lnTo>
                    <a:pt x="2852927" y="24373"/>
                  </a:lnTo>
                  <a:lnTo>
                    <a:pt x="2854451" y="28945"/>
                  </a:lnTo>
                  <a:lnTo>
                    <a:pt x="2813837" y="29731"/>
                  </a:lnTo>
                  <a:lnTo>
                    <a:pt x="2766137" y="29898"/>
                  </a:lnTo>
                  <a:lnTo>
                    <a:pt x="2712839" y="29588"/>
                  </a:lnTo>
                  <a:lnTo>
                    <a:pt x="2655428" y="28945"/>
                  </a:lnTo>
                  <a:lnTo>
                    <a:pt x="2595394" y="28112"/>
                  </a:lnTo>
                  <a:lnTo>
                    <a:pt x="2534221" y="27231"/>
                  </a:lnTo>
                  <a:lnTo>
                    <a:pt x="2473398" y="26445"/>
                  </a:lnTo>
                  <a:lnTo>
                    <a:pt x="2414411" y="25897"/>
                  </a:lnTo>
                  <a:lnTo>
                    <a:pt x="2358747" y="25731"/>
                  </a:lnTo>
                  <a:lnTo>
                    <a:pt x="2307893" y="26088"/>
                  </a:lnTo>
                  <a:lnTo>
                    <a:pt x="2263336" y="27112"/>
                  </a:lnTo>
                  <a:lnTo>
                    <a:pt x="2226563" y="28945"/>
                  </a:lnTo>
                  <a:lnTo>
                    <a:pt x="2191944" y="30750"/>
                  </a:lnTo>
                  <a:lnTo>
                    <a:pt x="2153701" y="31062"/>
                  </a:lnTo>
                  <a:lnTo>
                    <a:pt x="2111954" y="30231"/>
                  </a:lnTo>
                  <a:lnTo>
                    <a:pt x="2066826" y="28607"/>
                  </a:lnTo>
                  <a:lnTo>
                    <a:pt x="2018438" y="26537"/>
                  </a:lnTo>
                  <a:lnTo>
                    <a:pt x="1966912" y="24373"/>
                  </a:lnTo>
                  <a:lnTo>
                    <a:pt x="1912370" y="22463"/>
                  </a:lnTo>
                  <a:lnTo>
                    <a:pt x="1854933" y="21156"/>
                  </a:lnTo>
                  <a:lnTo>
                    <a:pt x="1794724" y="20801"/>
                  </a:lnTo>
                  <a:lnTo>
                    <a:pt x="1731863" y="21749"/>
                  </a:lnTo>
                  <a:lnTo>
                    <a:pt x="1666473" y="24347"/>
                  </a:lnTo>
                  <a:lnTo>
                    <a:pt x="1598675" y="28945"/>
                  </a:lnTo>
                  <a:lnTo>
                    <a:pt x="1528996" y="34510"/>
                  </a:lnTo>
                  <a:lnTo>
                    <a:pt x="1469045" y="38096"/>
                  </a:lnTo>
                  <a:lnTo>
                    <a:pt x="1416761" y="39992"/>
                  </a:lnTo>
                  <a:lnTo>
                    <a:pt x="1370082" y="40487"/>
                  </a:lnTo>
                  <a:lnTo>
                    <a:pt x="1326949" y="39869"/>
                  </a:lnTo>
                  <a:lnTo>
                    <a:pt x="1285299" y="38426"/>
                  </a:lnTo>
                  <a:lnTo>
                    <a:pt x="1243073" y="36447"/>
                  </a:lnTo>
                  <a:lnTo>
                    <a:pt x="1198208" y="34221"/>
                  </a:lnTo>
                  <a:lnTo>
                    <a:pt x="1148644" y="32037"/>
                  </a:lnTo>
                  <a:lnTo>
                    <a:pt x="1092320" y="30182"/>
                  </a:lnTo>
                  <a:lnTo>
                    <a:pt x="1027175" y="28945"/>
                  </a:lnTo>
                  <a:lnTo>
                    <a:pt x="988163" y="28869"/>
                  </a:lnTo>
                  <a:lnTo>
                    <a:pt x="948749" y="29069"/>
                  </a:lnTo>
                  <a:lnTo>
                    <a:pt x="908784" y="29499"/>
                  </a:lnTo>
                  <a:lnTo>
                    <a:pt x="868119" y="30116"/>
                  </a:lnTo>
                  <a:lnTo>
                    <a:pt x="826603" y="30874"/>
                  </a:lnTo>
                  <a:lnTo>
                    <a:pt x="784087" y="31730"/>
                  </a:lnTo>
                  <a:lnTo>
                    <a:pt x="740421" y="32638"/>
                  </a:lnTo>
                  <a:lnTo>
                    <a:pt x="695456" y="33554"/>
                  </a:lnTo>
                  <a:lnTo>
                    <a:pt x="649041" y="34433"/>
                  </a:lnTo>
                  <a:lnTo>
                    <a:pt x="601027" y="35232"/>
                  </a:lnTo>
                  <a:lnTo>
                    <a:pt x="551264" y="35904"/>
                  </a:lnTo>
                  <a:lnTo>
                    <a:pt x="499603" y="36407"/>
                  </a:lnTo>
                  <a:lnTo>
                    <a:pt x="445894" y="36694"/>
                  </a:lnTo>
                  <a:lnTo>
                    <a:pt x="389987" y="36722"/>
                  </a:lnTo>
                  <a:lnTo>
                    <a:pt x="331731" y="36446"/>
                  </a:lnTo>
                  <a:lnTo>
                    <a:pt x="270979" y="35821"/>
                  </a:lnTo>
                  <a:lnTo>
                    <a:pt x="207579" y="34804"/>
                  </a:lnTo>
                  <a:lnTo>
                    <a:pt x="141383" y="33348"/>
                  </a:lnTo>
                  <a:lnTo>
                    <a:pt x="72239" y="31410"/>
                  </a:lnTo>
                  <a:lnTo>
                    <a:pt x="0" y="28945"/>
                  </a:lnTo>
                  <a:lnTo>
                    <a:pt x="0" y="24373"/>
                  </a:lnTo>
                  <a:lnTo>
                    <a:pt x="0" y="19801"/>
                  </a:lnTo>
                  <a:lnTo>
                    <a:pt x="0" y="13705"/>
                  </a:lnTo>
                </a:path>
              </a:pathLst>
            </a:custGeom>
            <a:ln w="33528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22872" y="3041472"/>
            <a:ext cx="6229985" cy="286004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213360" marR="73660" indent="-201295">
              <a:lnSpc>
                <a:spcPts val="2520"/>
              </a:lnSpc>
              <a:spcBef>
                <a:spcPts val="710"/>
              </a:spcBef>
              <a:buFont typeface="Arial MT"/>
              <a:buChar char="•"/>
              <a:tabLst>
                <a:tab pos="213995" algn="l"/>
                <a:tab pos="1895475" algn="l"/>
                <a:tab pos="4078604" algn="l"/>
              </a:tabLst>
            </a:pPr>
            <a:r>
              <a:rPr dirty="0" sz="2600">
                <a:solidFill>
                  <a:srgbClr val="BF0000"/>
                </a:solidFill>
                <a:latin typeface="Calibri"/>
                <a:cs typeface="Calibri"/>
              </a:rPr>
              <a:t>Prevención</a:t>
            </a:r>
            <a:r>
              <a:rPr dirty="0" sz="2600" spc="1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BF0000"/>
                </a:solidFill>
                <a:latin typeface="Calibri"/>
                <a:cs typeface="Calibri"/>
              </a:rPr>
              <a:t>en</a:t>
            </a:r>
            <a:r>
              <a:rPr dirty="0" sz="2600" spc="1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BF0000"/>
                </a:solidFill>
                <a:latin typeface="Calibri"/>
                <a:cs typeface="Calibri"/>
              </a:rPr>
              <a:t>otros</a:t>
            </a:r>
            <a:r>
              <a:rPr dirty="0" sz="2600" spc="5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BF0000"/>
                </a:solidFill>
                <a:latin typeface="Calibri"/>
                <a:cs typeface="Calibri"/>
              </a:rPr>
              <a:t>grupos</a:t>
            </a:r>
            <a:r>
              <a:rPr dirty="0" sz="2600">
                <a:solidFill>
                  <a:srgbClr val="BF0000"/>
                </a:solidFill>
                <a:latin typeface="Calibri"/>
                <a:cs typeface="Calibri"/>
              </a:rPr>
              <a:t>	(ámbito</a:t>
            </a:r>
            <a:r>
              <a:rPr dirty="0" sz="2600" spc="3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600" spc="-35">
                <a:solidFill>
                  <a:srgbClr val="BF0000"/>
                </a:solidFill>
                <a:latin typeface="Calibri"/>
                <a:cs typeface="Calibri"/>
              </a:rPr>
              <a:t>militar, </a:t>
            </a:r>
            <a:r>
              <a:rPr dirty="0" sz="2600">
                <a:solidFill>
                  <a:srgbClr val="BF0000"/>
                </a:solidFill>
                <a:latin typeface="Calibri"/>
                <a:cs typeface="Calibri"/>
              </a:rPr>
              <a:t>de</a:t>
            </a:r>
            <a:r>
              <a:rPr dirty="0" sz="2600" spc="3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BF0000"/>
                </a:solidFill>
                <a:latin typeface="Calibri"/>
                <a:cs typeface="Calibri"/>
              </a:rPr>
              <a:t>la</a:t>
            </a:r>
            <a:r>
              <a:rPr dirty="0" sz="2600" spc="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BF0000"/>
                </a:solidFill>
                <a:latin typeface="Calibri"/>
                <a:cs typeface="Calibri"/>
              </a:rPr>
              <a:t>salud,</a:t>
            </a:r>
            <a:r>
              <a:rPr dirty="0" sz="2600">
                <a:solidFill>
                  <a:srgbClr val="BF0000"/>
                </a:solidFill>
                <a:latin typeface="Calibri"/>
                <a:cs typeface="Calibri"/>
              </a:rPr>
              <a:t>	centros</a:t>
            </a:r>
            <a:r>
              <a:rPr dirty="0" sz="2600" spc="2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BF0000"/>
                </a:solidFill>
                <a:latin typeface="Calibri"/>
                <a:cs typeface="Calibri"/>
              </a:rPr>
              <a:t>de</a:t>
            </a:r>
            <a:r>
              <a:rPr dirty="0" sz="2600" spc="3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BF0000"/>
                </a:solidFill>
                <a:latin typeface="Calibri"/>
                <a:cs typeface="Calibri"/>
              </a:rPr>
              <a:t>menores,</a:t>
            </a:r>
            <a:r>
              <a:rPr dirty="0" sz="2600" spc="25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BF0000"/>
                </a:solidFill>
                <a:latin typeface="Calibri"/>
                <a:cs typeface="Calibri"/>
              </a:rPr>
              <a:t>etc.)</a:t>
            </a:r>
            <a:endParaRPr sz="2600">
              <a:latin typeface="Calibri"/>
              <a:cs typeface="Calibri"/>
            </a:endParaRPr>
          </a:p>
          <a:p>
            <a:pPr lvl="1" marL="614045" marR="91440" indent="-201295">
              <a:lnSpc>
                <a:spcPts val="2180"/>
              </a:lnSpc>
              <a:spcBef>
                <a:spcPts val="46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250">
                <a:latin typeface="Calibri"/>
                <a:cs typeface="Calibri"/>
              </a:rPr>
              <a:t>Pueden</a:t>
            </a:r>
            <a:r>
              <a:rPr dirty="0" sz="2250" spc="-2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ser</a:t>
            </a:r>
            <a:r>
              <a:rPr dirty="0" sz="2250" spc="3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programas</a:t>
            </a:r>
            <a:r>
              <a:rPr dirty="0" sz="2250" spc="8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universales,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selectivos</a:t>
            </a:r>
            <a:r>
              <a:rPr dirty="0" sz="2250" spc="5">
                <a:latin typeface="Calibri"/>
                <a:cs typeface="Calibri"/>
              </a:rPr>
              <a:t> </a:t>
            </a:r>
            <a:r>
              <a:rPr dirty="0" sz="2250" spc="-50">
                <a:latin typeface="Calibri"/>
                <a:cs typeface="Calibri"/>
              </a:rPr>
              <a:t>o </a:t>
            </a:r>
            <a:r>
              <a:rPr dirty="0" sz="2250" spc="-10">
                <a:latin typeface="Calibri"/>
                <a:cs typeface="Calibri"/>
              </a:rPr>
              <a:t>indicados.</a:t>
            </a:r>
            <a:endParaRPr sz="2250">
              <a:latin typeface="Calibri"/>
              <a:cs typeface="Calibri"/>
            </a:endParaRPr>
          </a:p>
          <a:p>
            <a:pPr lvl="1" marL="614045" marR="5080" indent="-201295">
              <a:lnSpc>
                <a:spcPts val="2200"/>
              </a:lnSpc>
              <a:spcBef>
                <a:spcPts val="434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250">
                <a:latin typeface="Calibri"/>
                <a:cs typeface="Calibri"/>
              </a:rPr>
              <a:t>Se</a:t>
            </a:r>
            <a:r>
              <a:rPr dirty="0" sz="2250" spc="1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adaptan</a:t>
            </a:r>
            <a:r>
              <a:rPr dirty="0" sz="2250" spc="2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a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las</a:t>
            </a:r>
            <a:r>
              <a:rPr dirty="0" sz="2250" spc="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características</a:t>
            </a:r>
            <a:r>
              <a:rPr dirty="0" sz="2250" spc="5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del</a:t>
            </a:r>
            <a:r>
              <a:rPr dirty="0" sz="2250" spc="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grupo</a:t>
            </a:r>
            <a:r>
              <a:rPr dirty="0" sz="2250" spc="4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al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 spc="-25">
                <a:latin typeface="Calibri"/>
                <a:cs typeface="Calibri"/>
              </a:rPr>
              <a:t>que </a:t>
            </a:r>
            <a:r>
              <a:rPr dirty="0" sz="2250">
                <a:latin typeface="Calibri"/>
                <a:cs typeface="Calibri"/>
              </a:rPr>
              <a:t>se </a:t>
            </a:r>
            <a:r>
              <a:rPr dirty="0" sz="2250" spc="-10">
                <a:latin typeface="Calibri"/>
                <a:cs typeface="Calibri"/>
              </a:rPr>
              <a:t>dirigen.</a:t>
            </a:r>
            <a:endParaRPr sz="2250">
              <a:latin typeface="Calibri"/>
              <a:cs typeface="Calibri"/>
            </a:endParaRPr>
          </a:p>
          <a:p>
            <a:pPr lvl="1" marL="614045" marR="175895" indent="-201295">
              <a:lnSpc>
                <a:spcPts val="2180"/>
              </a:lnSpc>
              <a:spcBef>
                <a:spcPts val="44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250">
                <a:latin typeface="Calibri"/>
                <a:cs typeface="Calibri"/>
              </a:rPr>
              <a:t>Suelen estar</a:t>
            </a:r>
            <a:r>
              <a:rPr dirty="0" sz="2250" spc="2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integrados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dentro</a:t>
            </a:r>
            <a:r>
              <a:rPr dirty="0" sz="2250" spc="-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de</a:t>
            </a:r>
            <a:r>
              <a:rPr dirty="0" sz="2250" spc="2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otro</a:t>
            </a:r>
            <a:r>
              <a:rPr dirty="0" sz="2250" spc="2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tipo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 spc="-25">
                <a:latin typeface="Calibri"/>
                <a:cs typeface="Calibri"/>
              </a:rPr>
              <a:t>de </a:t>
            </a:r>
            <a:r>
              <a:rPr dirty="0" sz="2250">
                <a:latin typeface="Calibri"/>
                <a:cs typeface="Calibri"/>
              </a:rPr>
              <a:t>intervenciones</a:t>
            </a:r>
            <a:r>
              <a:rPr dirty="0" sz="2250" spc="1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preventivas</a:t>
            </a:r>
            <a:r>
              <a:rPr dirty="0" sz="2250" spc="-1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o</a:t>
            </a:r>
            <a:r>
              <a:rPr dirty="0" sz="2250" spc="5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de</a:t>
            </a:r>
            <a:r>
              <a:rPr dirty="0" sz="2250" spc="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salud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 spc="-25">
                <a:latin typeface="Calibri"/>
                <a:cs typeface="Calibri"/>
              </a:rPr>
              <a:t>más </a:t>
            </a:r>
            <a:r>
              <a:rPr dirty="0" sz="2250" spc="-10">
                <a:latin typeface="Calibri"/>
                <a:cs typeface="Calibri"/>
              </a:rPr>
              <a:t>amplias</a:t>
            </a:r>
            <a:endParaRPr sz="225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793735" y="1414272"/>
            <a:ext cx="2269490" cy="4895215"/>
            <a:chOff x="7793735" y="1414272"/>
            <a:chExt cx="2269490" cy="4895215"/>
          </a:xfrm>
        </p:grpSpPr>
        <p:sp>
          <p:nvSpPr>
            <p:cNvPr id="8" name="object 8" descr=""/>
            <p:cNvSpPr/>
            <p:nvPr/>
          </p:nvSpPr>
          <p:spPr>
            <a:xfrm>
              <a:off x="8092439" y="1414272"/>
              <a:ext cx="1666239" cy="4834255"/>
            </a:xfrm>
            <a:custGeom>
              <a:avLst/>
              <a:gdLst/>
              <a:ahLst/>
              <a:cxnLst/>
              <a:rect l="l" t="t" r="r" b="b"/>
              <a:pathLst>
                <a:path w="1666240" h="4834255">
                  <a:moveTo>
                    <a:pt x="0" y="4834128"/>
                  </a:moveTo>
                  <a:lnTo>
                    <a:pt x="1665732" y="4834128"/>
                  </a:lnTo>
                  <a:lnTo>
                    <a:pt x="1665732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827264" y="1414272"/>
              <a:ext cx="102235" cy="4834255"/>
            </a:xfrm>
            <a:custGeom>
              <a:avLst/>
              <a:gdLst/>
              <a:ahLst/>
              <a:cxnLst/>
              <a:rect l="l" t="t" r="r" b="b"/>
              <a:pathLst>
                <a:path w="102234" h="4834255">
                  <a:moveTo>
                    <a:pt x="102107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102107" y="0"/>
                  </a:lnTo>
                  <a:lnTo>
                    <a:pt x="102107" y="4834128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929371" y="1414272"/>
              <a:ext cx="70485" cy="4834255"/>
            </a:xfrm>
            <a:custGeom>
              <a:avLst/>
              <a:gdLst/>
              <a:ahLst/>
              <a:cxnLst/>
              <a:rect l="l" t="t" r="r" b="b"/>
              <a:pathLst>
                <a:path w="70484" h="4834255">
                  <a:moveTo>
                    <a:pt x="70104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70104" y="0"/>
                  </a:lnTo>
                  <a:lnTo>
                    <a:pt x="70104" y="4834128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999476" y="1414272"/>
              <a:ext cx="93345" cy="4834255"/>
            </a:xfrm>
            <a:custGeom>
              <a:avLst/>
              <a:gdLst/>
              <a:ahLst/>
              <a:cxnLst/>
              <a:rect l="l" t="t" r="r" b="b"/>
              <a:pathLst>
                <a:path w="93345" h="4834255">
                  <a:moveTo>
                    <a:pt x="92963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92963" y="0"/>
                  </a:lnTo>
                  <a:lnTo>
                    <a:pt x="92963" y="4834128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999476" y="1414272"/>
              <a:ext cx="35560" cy="4834255"/>
            </a:xfrm>
            <a:custGeom>
              <a:avLst/>
              <a:gdLst/>
              <a:ahLst/>
              <a:cxnLst/>
              <a:rect l="l" t="t" r="r" b="b"/>
              <a:pathLst>
                <a:path w="35559" h="4834255">
                  <a:moveTo>
                    <a:pt x="35051" y="4834128"/>
                  </a:moveTo>
                  <a:lnTo>
                    <a:pt x="0" y="4834128"/>
                  </a:lnTo>
                  <a:lnTo>
                    <a:pt x="0" y="0"/>
                  </a:lnTo>
                  <a:lnTo>
                    <a:pt x="35051" y="0"/>
                  </a:lnTo>
                  <a:lnTo>
                    <a:pt x="35051" y="48341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93735" y="3715512"/>
              <a:ext cx="2269235" cy="2593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938515" y="1232915"/>
            <a:ext cx="1559560" cy="1881505"/>
          </a:xfrm>
          <a:custGeom>
            <a:avLst/>
            <a:gdLst/>
            <a:ahLst/>
            <a:cxnLst/>
            <a:rect l="l" t="t" r="r" b="b"/>
            <a:pathLst>
              <a:path w="1559559" h="1881505">
                <a:moveTo>
                  <a:pt x="60960" y="118872"/>
                </a:moveTo>
                <a:lnTo>
                  <a:pt x="39004" y="116824"/>
                </a:lnTo>
                <a:lnTo>
                  <a:pt x="20193" y="107061"/>
                </a:lnTo>
                <a:lnTo>
                  <a:pt x="6524" y="91011"/>
                </a:lnTo>
                <a:lnTo>
                  <a:pt x="0" y="70104"/>
                </a:lnTo>
                <a:lnTo>
                  <a:pt x="2286" y="47505"/>
                </a:lnTo>
                <a:lnTo>
                  <a:pt x="29146" y="15454"/>
                </a:lnTo>
                <a:lnTo>
                  <a:pt x="85344" y="4572"/>
                </a:lnTo>
                <a:lnTo>
                  <a:pt x="188976" y="0"/>
                </a:lnTo>
                <a:lnTo>
                  <a:pt x="224028" y="0"/>
                </a:lnTo>
                <a:lnTo>
                  <a:pt x="292608" y="3048"/>
                </a:lnTo>
                <a:lnTo>
                  <a:pt x="359664" y="9144"/>
                </a:lnTo>
                <a:lnTo>
                  <a:pt x="393192" y="13716"/>
                </a:lnTo>
                <a:lnTo>
                  <a:pt x="397764" y="13716"/>
                </a:lnTo>
                <a:lnTo>
                  <a:pt x="418409" y="21359"/>
                </a:lnTo>
                <a:lnTo>
                  <a:pt x="433768" y="36004"/>
                </a:lnTo>
                <a:lnTo>
                  <a:pt x="442555" y="55506"/>
                </a:lnTo>
                <a:lnTo>
                  <a:pt x="443484" y="77724"/>
                </a:lnTo>
                <a:lnTo>
                  <a:pt x="436078" y="98369"/>
                </a:lnTo>
                <a:lnTo>
                  <a:pt x="424234" y="111252"/>
                </a:lnTo>
                <a:lnTo>
                  <a:pt x="190500" y="111252"/>
                </a:lnTo>
                <a:lnTo>
                  <a:pt x="156972" y="112776"/>
                </a:lnTo>
                <a:lnTo>
                  <a:pt x="158496" y="112776"/>
                </a:lnTo>
                <a:lnTo>
                  <a:pt x="124968" y="114300"/>
                </a:lnTo>
                <a:lnTo>
                  <a:pt x="126492" y="114300"/>
                </a:lnTo>
                <a:lnTo>
                  <a:pt x="92964" y="115824"/>
                </a:lnTo>
                <a:lnTo>
                  <a:pt x="94488" y="115824"/>
                </a:lnTo>
                <a:lnTo>
                  <a:pt x="60960" y="118872"/>
                </a:lnTo>
                <a:close/>
              </a:path>
              <a:path w="1559559" h="1881505">
                <a:moveTo>
                  <a:pt x="347472" y="120396"/>
                </a:moveTo>
                <a:lnTo>
                  <a:pt x="315468" y="115824"/>
                </a:lnTo>
                <a:lnTo>
                  <a:pt x="316992" y="115824"/>
                </a:lnTo>
                <a:lnTo>
                  <a:pt x="283464" y="114300"/>
                </a:lnTo>
                <a:lnTo>
                  <a:pt x="284987" y="114300"/>
                </a:lnTo>
                <a:lnTo>
                  <a:pt x="252984" y="112776"/>
                </a:lnTo>
                <a:lnTo>
                  <a:pt x="254508" y="112776"/>
                </a:lnTo>
                <a:lnTo>
                  <a:pt x="220980" y="111252"/>
                </a:lnTo>
                <a:lnTo>
                  <a:pt x="424234" y="111252"/>
                </a:lnTo>
                <a:lnTo>
                  <a:pt x="421957" y="113728"/>
                </a:lnTo>
                <a:lnTo>
                  <a:pt x="410848" y="118872"/>
                </a:lnTo>
                <a:lnTo>
                  <a:pt x="345948" y="118872"/>
                </a:lnTo>
                <a:lnTo>
                  <a:pt x="347472" y="120396"/>
                </a:lnTo>
                <a:close/>
              </a:path>
              <a:path w="1559559" h="1881505">
                <a:moveTo>
                  <a:pt x="381000" y="123444"/>
                </a:moveTo>
                <a:lnTo>
                  <a:pt x="379476" y="123444"/>
                </a:lnTo>
                <a:lnTo>
                  <a:pt x="345948" y="118872"/>
                </a:lnTo>
                <a:lnTo>
                  <a:pt x="410848" y="118872"/>
                </a:lnTo>
                <a:lnTo>
                  <a:pt x="402978" y="122515"/>
                </a:lnTo>
                <a:lnTo>
                  <a:pt x="381000" y="123444"/>
                </a:lnTo>
                <a:close/>
              </a:path>
              <a:path w="1559559" h="1881505">
                <a:moveTo>
                  <a:pt x="1007364" y="405383"/>
                </a:moveTo>
                <a:lnTo>
                  <a:pt x="984504" y="385572"/>
                </a:lnTo>
                <a:lnTo>
                  <a:pt x="960120" y="367283"/>
                </a:lnTo>
                <a:lnTo>
                  <a:pt x="961644" y="367283"/>
                </a:lnTo>
                <a:lnTo>
                  <a:pt x="935736" y="348996"/>
                </a:lnTo>
                <a:lnTo>
                  <a:pt x="937260" y="348996"/>
                </a:lnTo>
                <a:lnTo>
                  <a:pt x="911352" y="332231"/>
                </a:lnTo>
                <a:lnTo>
                  <a:pt x="912876" y="332231"/>
                </a:lnTo>
                <a:lnTo>
                  <a:pt x="861060" y="298704"/>
                </a:lnTo>
                <a:lnTo>
                  <a:pt x="862584" y="298704"/>
                </a:lnTo>
                <a:lnTo>
                  <a:pt x="835152" y="283463"/>
                </a:lnTo>
                <a:lnTo>
                  <a:pt x="836676" y="283463"/>
                </a:lnTo>
                <a:lnTo>
                  <a:pt x="809244" y="268224"/>
                </a:lnTo>
                <a:lnTo>
                  <a:pt x="810767" y="268224"/>
                </a:lnTo>
                <a:lnTo>
                  <a:pt x="784860" y="254508"/>
                </a:lnTo>
                <a:lnTo>
                  <a:pt x="767572" y="240911"/>
                </a:lnTo>
                <a:lnTo>
                  <a:pt x="757428" y="222313"/>
                </a:lnTo>
                <a:lnTo>
                  <a:pt x="755284" y="201144"/>
                </a:lnTo>
                <a:lnTo>
                  <a:pt x="762000" y="179832"/>
                </a:lnTo>
                <a:lnTo>
                  <a:pt x="775596" y="162544"/>
                </a:lnTo>
                <a:lnTo>
                  <a:pt x="794194" y="152400"/>
                </a:lnTo>
                <a:lnTo>
                  <a:pt x="815363" y="150256"/>
                </a:lnTo>
                <a:lnTo>
                  <a:pt x="836676" y="156972"/>
                </a:lnTo>
                <a:lnTo>
                  <a:pt x="864108" y="170687"/>
                </a:lnTo>
                <a:lnTo>
                  <a:pt x="891540" y="187451"/>
                </a:lnTo>
                <a:lnTo>
                  <a:pt x="920496" y="204216"/>
                </a:lnTo>
                <a:lnTo>
                  <a:pt x="975360" y="240792"/>
                </a:lnTo>
                <a:lnTo>
                  <a:pt x="1028700" y="278892"/>
                </a:lnTo>
                <a:lnTo>
                  <a:pt x="1078992" y="320040"/>
                </a:lnTo>
                <a:lnTo>
                  <a:pt x="1104900" y="341376"/>
                </a:lnTo>
                <a:lnTo>
                  <a:pt x="1121664" y="356616"/>
                </a:lnTo>
                <a:lnTo>
                  <a:pt x="1133927" y="374784"/>
                </a:lnTo>
                <a:lnTo>
                  <a:pt x="1138618" y="395668"/>
                </a:lnTo>
                <a:lnTo>
                  <a:pt x="1137448" y="403860"/>
                </a:lnTo>
                <a:lnTo>
                  <a:pt x="1007364" y="403860"/>
                </a:lnTo>
                <a:lnTo>
                  <a:pt x="1007364" y="405383"/>
                </a:lnTo>
                <a:close/>
              </a:path>
              <a:path w="1559559" h="1881505">
                <a:moveTo>
                  <a:pt x="1085659" y="452818"/>
                </a:moveTo>
                <a:lnTo>
                  <a:pt x="1064490" y="449794"/>
                </a:lnTo>
                <a:lnTo>
                  <a:pt x="1045464" y="438912"/>
                </a:lnTo>
                <a:lnTo>
                  <a:pt x="1028700" y="423672"/>
                </a:lnTo>
                <a:lnTo>
                  <a:pt x="1007364" y="403860"/>
                </a:lnTo>
                <a:lnTo>
                  <a:pt x="1137448" y="403860"/>
                </a:lnTo>
                <a:lnTo>
                  <a:pt x="1135594" y="416837"/>
                </a:lnTo>
                <a:lnTo>
                  <a:pt x="1124712" y="435864"/>
                </a:lnTo>
                <a:lnTo>
                  <a:pt x="1106543" y="448127"/>
                </a:lnTo>
                <a:lnTo>
                  <a:pt x="1085659" y="452818"/>
                </a:lnTo>
                <a:close/>
              </a:path>
              <a:path w="1559559" h="1881505">
                <a:moveTo>
                  <a:pt x="1030224" y="425196"/>
                </a:moveTo>
                <a:lnTo>
                  <a:pt x="1028591" y="423672"/>
                </a:lnTo>
                <a:lnTo>
                  <a:pt x="1030224" y="425196"/>
                </a:lnTo>
                <a:close/>
              </a:path>
              <a:path w="1559559" h="1881505">
                <a:moveTo>
                  <a:pt x="1350264" y="862584"/>
                </a:moveTo>
                <a:lnTo>
                  <a:pt x="1338072" y="833628"/>
                </a:lnTo>
                <a:lnTo>
                  <a:pt x="1307592" y="772668"/>
                </a:lnTo>
                <a:lnTo>
                  <a:pt x="1300876" y="752213"/>
                </a:lnTo>
                <a:lnTo>
                  <a:pt x="1303020" y="731329"/>
                </a:lnTo>
                <a:lnTo>
                  <a:pt x="1313164" y="712446"/>
                </a:lnTo>
                <a:lnTo>
                  <a:pt x="1330451" y="697992"/>
                </a:lnTo>
                <a:lnTo>
                  <a:pt x="1350906" y="691276"/>
                </a:lnTo>
                <a:lnTo>
                  <a:pt x="1371790" y="693420"/>
                </a:lnTo>
                <a:lnTo>
                  <a:pt x="1390673" y="703564"/>
                </a:lnTo>
                <a:lnTo>
                  <a:pt x="1405128" y="720852"/>
                </a:lnTo>
                <a:lnTo>
                  <a:pt x="1408176" y="726948"/>
                </a:lnTo>
                <a:lnTo>
                  <a:pt x="1423416" y="755904"/>
                </a:lnTo>
                <a:lnTo>
                  <a:pt x="1438655" y="786384"/>
                </a:lnTo>
                <a:lnTo>
                  <a:pt x="1452372" y="816864"/>
                </a:lnTo>
                <a:lnTo>
                  <a:pt x="1466088" y="848868"/>
                </a:lnTo>
                <a:lnTo>
                  <a:pt x="1470964" y="861060"/>
                </a:lnTo>
                <a:lnTo>
                  <a:pt x="1350264" y="861060"/>
                </a:lnTo>
                <a:lnTo>
                  <a:pt x="1350264" y="862584"/>
                </a:lnTo>
                <a:close/>
              </a:path>
              <a:path w="1559559" h="1881505">
                <a:moveTo>
                  <a:pt x="1362455" y="891540"/>
                </a:moveTo>
                <a:lnTo>
                  <a:pt x="1350264" y="861060"/>
                </a:lnTo>
                <a:lnTo>
                  <a:pt x="1470964" y="861060"/>
                </a:lnTo>
                <a:lnTo>
                  <a:pt x="1478280" y="879348"/>
                </a:lnTo>
                <a:lnTo>
                  <a:pt x="1481836" y="890016"/>
                </a:lnTo>
                <a:lnTo>
                  <a:pt x="1362455" y="890016"/>
                </a:lnTo>
                <a:lnTo>
                  <a:pt x="1362455" y="891540"/>
                </a:lnTo>
                <a:close/>
              </a:path>
              <a:path w="1559559" h="1881505">
                <a:moveTo>
                  <a:pt x="1502881" y="949452"/>
                </a:moveTo>
                <a:lnTo>
                  <a:pt x="1385316" y="949452"/>
                </a:lnTo>
                <a:lnTo>
                  <a:pt x="1373124" y="918971"/>
                </a:lnTo>
                <a:lnTo>
                  <a:pt x="1374647" y="918971"/>
                </a:lnTo>
                <a:lnTo>
                  <a:pt x="1362455" y="890016"/>
                </a:lnTo>
                <a:lnTo>
                  <a:pt x="1481836" y="890016"/>
                </a:lnTo>
                <a:lnTo>
                  <a:pt x="1488947" y="911352"/>
                </a:lnTo>
                <a:lnTo>
                  <a:pt x="1501140" y="943356"/>
                </a:lnTo>
                <a:lnTo>
                  <a:pt x="1502881" y="949452"/>
                </a:lnTo>
                <a:close/>
              </a:path>
              <a:path w="1559559" h="1881505">
                <a:moveTo>
                  <a:pt x="1394459" y="978408"/>
                </a:moveTo>
                <a:lnTo>
                  <a:pt x="1383792" y="947928"/>
                </a:lnTo>
                <a:lnTo>
                  <a:pt x="1385316" y="949452"/>
                </a:lnTo>
                <a:lnTo>
                  <a:pt x="1502881" y="949452"/>
                </a:lnTo>
                <a:lnTo>
                  <a:pt x="1510284" y="975360"/>
                </a:lnTo>
                <a:lnTo>
                  <a:pt x="1510699" y="976884"/>
                </a:lnTo>
                <a:lnTo>
                  <a:pt x="1394459" y="976884"/>
                </a:lnTo>
                <a:lnTo>
                  <a:pt x="1394459" y="978408"/>
                </a:lnTo>
                <a:close/>
              </a:path>
              <a:path w="1559559" h="1881505">
                <a:moveTo>
                  <a:pt x="1403604" y="1008888"/>
                </a:moveTo>
                <a:lnTo>
                  <a:pt x="1394459" y="976884"/>
                </a:lnTo>
                <a:lnTo>
                  <a:pt x="1510699" y="976884"/>
                </a:lnTo>
                <a:lnTo>
                  <a:pt x="1519012" y="1007364"/>
                </a:lnTo>
                <a:lnTo>
                  <a:pt x="1403604" y="1007364"/>
                </a:lnTo>
                <a:lnTo>
                  <a:pt x="1403604" y="1008888"/>
                </a:lnTo>
                <a:close/>
              </a:path>
              <a:path w="1559559" h="1881505">
                <a:moveTo>
                  <a:pt x="1412747" y="1039368"/>
                </a:moveTo>
                <a:lnTo>
                  <a:pt x="1403604" y="1007364"/>
                </a:lnTo>
                <a:lnTo>
                  <a:pt x="1519012" y="1007364"/>
                </a:lnTo>
                <a:lnTo>
                  <a:pt x="1527325" y="1037844"/>
                </a:lnTo>
                <a:lnTo>
                  <a:pt x="1412747" y="1037844"/>
                </a:lnTo>
                <a:lnTo>
                  <a:pt x="1412747" y="1039368"/>
                </a:lnTo>
                <a:close/>
              </a:path>
              <a:path w="1559559" h="1881505">
                <a:moveTo>
                  <a:pt x="1420368" y="1069848"/>
                </a:moveTo>
                <a:lnTo>
                  <a:pt x="1412747" y="1037844"/>
                </a:lnTo>
                <a:lnTo>
                  <a:pt x="1527325" y="1037844"/>
                </a:lnTo>
                <a:lnTo>
                  <a:pt x="1528572" y="1042416"/>
                </a:lnTo>
                <a:lnTo>
                  <a:pt x="1528572" y="1045464"/>
                </a:lnTo>
                <a:lnTo>
                  <a:pt x="1529643" y="1067728"/>
                </a:lnTo>
                <a:lnTo>
                  <a:pt x="1529422" y="1068324"/>
                </a:lnTo>
                <a:lnTo>
                  <a:pt x="1420368" y="1068324"/>
                </a:lnTo>
                <a:lnTo>
                  <a:pt x="1420368" y="1069848"/>
                </a:lnTo>
                <a:close/>
              </a:path>
              <a:path w="1559559" h="1881505">
                <a:moveTo>
                  <a:pt x="1465159" y="1112710"/>
                </a:moveTo>
                <a:lnTo>
                  <a:pt x="1445323" y="1104900"/>
                </a:lnTo>
                <a:lnTo>
                  <a:pt x="1429773" y="1090231"/>
                </a:lnTo>
                <a:lnTo>
                  <a:pt x="1420368" y="1069848"/>
                </a:lnTo>
                <a:lnTo>
                  <a:pt x="1420368" y="1068324"/>
                </a:lnTo>
                <a:lnTo>
                  <a:pt x="1529422" y="1068324"/>
                </a:lnTo>
                <a:lnTo>
                  <a:pt x="1522285" y="1087564"/>
                </a:lnTo>
                <a:lnTo>
                  <a:pt x="1507783" y="1103114"/>
                </a:lnTo>
                <a:lnTo>
                  <a:pt x="1487424" y="1112519"/>
                </a:lnTo>
                <a:lnTo>
                  <a:pt x="1465159" y="1112710"/>
                </a:lnTo>
                <a:close/>
              </a:path>
              <a:path w="1559559" h="1881505">
                <a:moveTo>
                  <a:pt x="1557223" y="1523999"/>
                </a:moveTo>
                <a:lnTo>
                  <a:pt x="1446276" y="1523999"/>
                </a:lnTo>
                <a:lnTo>
                  <a:pt x="1449324" y="1495044"/>
                </a:lnTo>
                <a:lnTo>
                  <a:pt x="1455848" y="1473898"/>
                </a:lnTo>
                <a:lnTo>
                  <a:pt x="1469517" y="1457325"/>
                </a:lnTo>
                <a:lnTo>
                  <a:pt x="1488328" y="1447038"/>
                </a:lnTo>
                <a:lnTo>
                  <a:pt x="1510284" y="1444752"/>
                </a:lnTo>
                <a:lnTo>
                  <a:pt x="1531405" y="1451276"/>
                </a:lnTo>
                <a:lnTo>
                  <a:pt x="1547812" y="1464945"/>
                </a:lnTo>
                <a:lnTo>
                  <a:pt x="1557647" y="1483756"/>
                </a:lnTo>
                <a:lnTo>
                  <a:pt x="1559051" y="1505711"/>
                </a:lnTo>
                <a:lnTo>
                  <a:pt x="1557223" y="1523999"/>
                </a:lnTo>
                <a:close/>
              </a:path>
              <a:path w="1559559" h="1881505">
                <a:moveTo>
                  <a:pt x="1550996" y="1571244"/>
                </a:moveTo>
                <a:lnTo>
                  <a:pt x="1438655" y="1571244"/>
                </a:lnTo>
                <a:lnTo>
                  <a:pt x="1446276" y="1520952"/>
                </a:lnTo>
                <a:lnTo>
                  <a:pt x="1446276" y="1523999"/>
                </a:lnTo>
                <a:lnTo>
                  <a:pt x="1557223" y="1523999"/>
                </a:lnTo>
                <a:lnTo>
                  <a:pt x="1556004" y="1536192"/>
                </a:lnTo>
                <a:lnTo>
                  <a:pt x="1550996" y="1571244"/>
                </a:lnTo>
                <a:close/>
              </a:path>
              <a:path w="1559559" h="1881505">
                <a:moveTo>
                  <a:pt x="1543005" y="1620012"/>
                </a:moveTo>
                <a:lnTo>
                  <a:pt x="1429512" y="1620012"/>
                </a:lnTo>
                <a:lnTo>
                  <a:pt x="1438655" y="1569720"/>
                </a:lnTo>
                <a:lnTo>
                  <a:pt x="1438655" y="1571244"/>
                </a:lnTo>
                <a:lnTo>
                  <a:pt x="1550996" y="1571244"/>
                </a:lnTo>
                <a:lnTo>
                  <a:pt x="1548384" y="1589532"/>
                </a:lnTo>
                <a:lnTo>
                  <a:pt x="1543005" y="1620012"/>
                </a:lnTo>
                <a:close/>
              </a:path>
              <a:path w="1559559" h="1881505">
                <a:moveTo>
                  <a:pt x="1532969" y="1668780"/>
                </a:moveTo>
                <a:lnTo>
                  <a:pt x="1418843" y="1668780"/>
                </a:lnTo>
                <a:lnTo>
                  <a:pt x="1429512" y="1618488"/>
                </a:lnTo>
                <a:lnTo>
                  <a:pt x="1429512" y="1620012"/>
                </a:lnTo>
                <a:lnTo>
                  <a:pt x="1543005" y="1620012"/>
                </a:lnTo>
                <a:lnTo>
                  <a:pt x="1539240" y="1641348"/>
                </a:lnTo>
                <a:lnTo>
                  <a:pt x="1532969" y="1668780"/>
                </a:lnTo>
                <a:close/>
              </a:path>
              <a:path w="1559559" h="1881505">
                <a:moveTo>
                  <a:pt x="1521229" y="1716024"/>
                </a:moveTo>
                <a:lnTo>
                  <a:pt x="1406651" y="1716024"/>
                </a:lnTo>
                <a:lnTo>
                  <a:pt x="1418843" y="1665732"/>
                </a:lnTo>
                <a:lnTo>
                  <a:pt x="1418843" y="1668780"/>
                </a:lnTo>
                <a:lnTo>
                  <a:pt x="1532969" y="1668780"/>
                </a:lnTo>
                <a:lnTo>
                  <a:pt x="1527047" y="1694688"/>
                </a:lnTo>
                <a:lnTo>
                  <a:pt x="1521229" y="1716024"/>
                </a:lnTo>
                <a:close/>
              </a:path>
              <a:path w="1559559" h="1881505">
                <a:moveTo>
                  <a:pt x="1507953" y="1763268"/>
                </a:moveTo>
                <a:lnTo>
                  <a:pt x="1391412" y="1763268"/>
                </a:lnTo>
                <a:lnTo>
                  <a:pt x="1406651" y="1714499"/>
                </a:lnTo>
                <a:lnTo>
                  <a:pt x="1406651" y="1716024"/>
                </a:lnTo>
                <a:lnTo>
                  <a:pt x="1521229" y="1716024"/>
                </a:lnTo>
                <a:lnTo>
                  <a:pt x="1513332" y="1744980"/>
                </a:lnTo>
                <a:lnTo>
                  <a:pt x="1507953" y="1763268"/>
                </a:lnTo>
                <a:close/>
              </a:path>
              <a:path w="1559559" h="1881505">
                <a:moveTo>
                  <a:pt x="1431607" y="1880901"/>
                </a:moveTo>
                <a:lnTo>
                  <a:pt x="1409700" y="1877568"/>
                </a:lnTo>
                <a:lnTo>
                  <a:pt x="1390745" y="1865947"/>
                </a:lnTo>
                <a:lnTo>
                  <a:pt x="1378077" y="1848612"/>
                </a:lnTo>
                <a:lnTo>
                  <a:pt x="1372838" y="1827847"/>
                </a:lnTo>
                <a:lnTo>
                  <a:pt x="1376172" y="1805940"/>
                </a:lnTo>
                <a:lnTo>
                  <a:pt x="1391412" y="1760220"/>
                </a:lnTo>
                <a:lnTo>
                  <a:pt x="1391412" y="1763268"/>
                </a:lnTo>
                <a:lnTo>
                  <a:pt x="1507953" y="1763268"/>
                </a:lnTo>
                <a:lnTo>
                  <a:pt x="1498092" y="1796795"/>
                </a:lnTo>
                <a:lnTo>
                  <a:pt x="1481328" y="1844040"/>
                </a:lnTo>
                <a:lnTo>
                  <a:pt x="1469707" y="1862994"/>
                </a:lnTo>
                <a:lnTo>
                  <a:pt x="1452372" y="1875663"/>
                </a:lnTo>
                <a:lnTo>
                  <a:pt x="1431607" y="188090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4143" y="1057176"/>
            <a:ext cx="5102860" cy="1143635"/>
          </a:xfrm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4160"/>
              </a:lnSpc>
              <a:spcBef>
                <a:spcPts val="635"/>
              </a:spcBef>
            </a:pPr>
            <a:r>
              <a:rPr dirty="0" sz="3850" spc="150"/>
              <a:t>PREGUNTAS</a:t>
            </a:r>
            <a:r>
              <a:rPr dirty="0" sz="3850" spc="100"/>
              <a:t> </a:t>
            </a:r>
            <a:r>
              <a:rPr dirty="0" sz="3850" spc="250"/>
              <a:t>QUE</a:t>
            </a:r>
            <a:r>
              <a:rPr dirty="0" sz="3850" spc="120"/>
              <a:t> </a:t>
            </a:r>
            <a:r>
              <a:rPr dirty="0" sz="3850" spc="130"/>
              <a:t>HAY </a:t>
            </a:r>
            <a:r>
              <a:rPr dirty="0" sz="3850" spc="250"/>
              <a:t>QUE</a:t>
            </a:r>
            <a:r>
              <a:rPr dirty="0" sz="3850" spc="105"/>
              <a:t> </a:t>
            </a:r>
            <a:r>
              <a:rPr dirty="0" sz="3850" spc="185"/>
              <a:t>CONTESTAR</a:t>
            </a:r>
            <a:endParaRPr sz="3850"/>
          </a:p>
        </p:txBody>
      </p:sp>
      <p:sp>
        <p:nvSpPr>
          <p:cNvPr id="4" name="object 4" descr=""/>
          <p:cNvSpPr txBox="1"/>
          <p:nvPr/>
        </p:nvSpPr>
        <p:spPr>
          <a:xfrm>
            <a:off x="804140" y="2559292"/>
            <a:ext cx="7174865" cy="354330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800">
                <a:latin typeface="Calibri"/>
                <a:cs typeface="Calibri"/>
              </a:rPr>
              <a:t>¿Por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qué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hacer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prevención?</a:t>
            </a:r>
            <a:endParaRPr sz="28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800">
                <a:latin typeface="Calibri"/>
                <a:cs typeface="Calibri"/>
              </a:rPr>
              <a:t>¿Para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quién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hacer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prevención?</a:t>
            </a:r>
            <a:endParaRPr sz="28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800">
                <a:latin typeface="Calibri"/>
                <a:cs typeface="Calibri"/>
              </a:rPr>
              <a:t>¿Cómo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hacer la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prevención?</a:t>
            </a:r>
            <a:endParaRPr sz="28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800">
                <a:latin typeface="Calibri"/>
                <a:cs typeface="Calibri"/>
              </a:rPr>
              <a:t>¿Cuándo hacer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prevención?</a:t>
            </a:r>
            <a:endParaRPr sz="28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800">
                <a:latin typeface="Calibri"/>
                <a:cs typeface="Calibri"/>
              </a:rPr>
              <a:t>¿Quién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debe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aplicar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los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programas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preventivos?</a:t>
            </a:r>
            <a:endParaRPr sz="2800">
              <a:latin typeface="Calibri"/>
              <a:cs typeface="Calibri"/>
            </a:endParaRPr>
          </a:p>
          <a:p>
            <a:pPr marL="213360" marR="748665" indent="-201295">
              <a:lnSpc>
                <a:spcPct val="80000"/>
              </a:lnSpc>
              <a:spcBef>
                <a:spcPts val="8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800">
                <a:latin typeface="Calibri"/>
                <a:cs typeface="Calibri"/>
              </a:rPr>
              <a:t>¿Cómo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saber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funciona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prevención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que </a:t>
            </a:r>
            <a:r>
              <a:rPr dirty="0" sz="2800" spc="-10">
                <a:latin typeface="Calibri"/>
                <a:cs typeface="Calibri"/>
              </a:rPr>
              <a:t>hacemos?</a:t>
            </a:r>
            <a:endParaRPr sz="28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800">
                <a:latin typeface="Calibri"/>
                <a:cs typeface="Calibri"/>
              </a:rPr>
              <a:t>¿Es</a:t>
            </a:r>
            <a:r>
              <a:rPr dirty="0" sz="2800" spc="-30">
                <a:latin typeface="Calibri"/>
                <a:cs typeface="Calibri"/>
              </a:rPr>
              <a:t> coste-</a:t>
            </a:r>
            <a:r>
              <a:rPr dirty="0" sz="2800">
                <a:latin typeface="Calibri"/>
                <a:cs typeface="Calibri"/>
              </a:rPr>
              <a:t>eficiente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prevención?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521452" y="2225039"/>
            <a:ext cx="480059" cy="480059"/>
          </a:xfrm>
          <a:custGeom>
            <a:avLst/>
            <a:gdLst/>
            <a:ahLst/>
            <a:cxnLst/>
            <a:rect l="l" t="t" r="r" b="b"/>
            <a:pathLst>
              <a:path w="480060" h="480060">
                <a:moveTo>
                  <a:pt x="239268" y="480060"/>
                </a:moveTo>
                <a:lnTo>
                  <a:pt x="191357" y="475154"/>
                </a:lnTo>
                <a:lnTo>
                  <a:pt x="146589" y="461105"/>
                </a:lnTo>
                <a:lnTo>
                  <a:pt x="105965" y="438912"/>
                </a:lnTo>
                <a:lnTo>
                  <a:pt x="70485" y="409575"/>
                </a:lnTo>
                <a:lnTo>
                  <a:pt x="41148" y="374094"/>
                </a:lnTo>
                <a:lnTo>
                  <a:pt x="18954" y="333470"/>
                </a:lnTo>
                <a:lnTo>
                  <a:pt x="4905" y="288702"/>
                </a:lnTo>
                <a:lnTo>
                  <a:pt x="0" y="240792"/>
                </a:lnTo>
                <a:lnTo>
                  <a:pt x="4905" y="192378"/>
                </a:lnTo>
                <a:lnTo>
                  <a:pt x="18954" y="147232"/>
                </a:lnTo>
                <a:lnTo>
                  <a:pt x="41148" y="106337"/>
                </a:lnTo>
                <a:lnTo>
                  <a:pt x="70485" y="70675"/>
                </a:lnTo>
                <a:lnTo>
                  <a:pt x="105965" y="41228"/>
                </a:lnTo>
                <a:lnTo>
                  <a:pt x="146589" y="18978"/>
                </a:lnTo>
                <a:lnTo>
                  <a:pt x="191357" y="4908"/>
                </a:lnTo>
                <a:lnTo>
                  <a:pt x="239268" y="0"/>
                </a:lnTo>
                <a:lnTo>
                  <a:pt x="287681" y="4908"/>
                </a:lnTo>
                <a:lnTo>
                  <a:pt x="332827" y="18978"/>
                </a:lnTo>
                <a:lnTo>
                  <a:pt x="373722" y="41228"/>
                </a:lnTo>
                <a:lnTo>
                  <a:pt x="409384" y="70675"/>
                </a:lnTo>
                <a:lnTo>
                  <a:pt x="438831" y="106337"/>
                </a:lnTo>
                <a:lnTo>
                  <a:pt x="461081" y="147232"/>
                </a:lnTo>
                <a:lnTo>
                  <a:pt x="475151" y="192378"/>
                </a:lnTo>
                <a:lnTo>
                  <a:pt x="480060" y="240792"/>
                </a:lnTo>
                <a:lnTo>
                  <a:pt x="475151" y="288702"/>
                </a:lnTo>
                <a:lnTo>
                  <a:pt x="461081" y="333470"/>
                </a:lnTo>
                <a:lnTo>
                  <a:pt x="438831" y="374094"/>
                </a:lnTo>
                <a:lnTo>
                  <a:pt x="409384" y="409575"/>
                </a:lnTo>
                <a:lnTo>
                  <a:pt x="373722" y="438912"/>
                </a:lnTo>
                <a:lnTo>
                  <a:pt x="332827" y="461105"/>
                </a:lnTo>
                <a:lnTo>
                  <a:pt x="287681" y="475154"/>
                </a:lnTo>
                <a:lnTo>
                  <a:pt x="239268" y="480060"/>
                </a:lnTo>
                <a:close/>
              </a:path>
            </a:pathLst>
          </a:custGeom>
          <a:solidFill>
            <a:srgbClr val="5B9A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8763000" y="2345436"/>
            <a:ext cx="1929764" cy="4441190"/>
            <a:chOff x="8763000" y="2345436"/>
            <a:chExt cx="1929764" cy="4441190"/>
          </a:xfrm>
        </p:grpSpPr>
        <p:sp>
          <p:nvSpPr>
            <p:cNvPr id="7" name="object 7" descr=""/>
            <p:cNvSpPr/>
            <p:nvPr/>
          </p:nvSpPr>
          <p:spPr>
            <a:xfrm>
              <a:off x="9057132" y="2345436"/>
              <a:ext cx="1341120" cy="4441190"/>
            </a:xfrm>
            <a:custGeom>
              <a:avLst/>
              <a:gdLst/>
              <a:ahLst/>
              <a:cxnLst/>
              <a:rect l="l" t="t" r="r" b="b"/>
              <a:pathLst>
                <a:path w="1341120" h="4441190">
                  <a:moveTo>
                    <a:pt x="0" y="4440935"/>
                  </a:moveTo>
                  <a:lnTo>
                    <a:pt x="1341120" y="4440935"/>
                  </a:lnTo>
                  <a:lnTo>
                    <a:pt x="1341120" y="0"/>
                  </a:lnTo>
                  <a:lnTo>
                    <a:pt x="0" y="0"/>
                  </a:lnTo>
                  <a:lnTo>
                    <a:pt x="0" y="4440935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843771" y="2345436"/>
              <a:ext cx="82550" cy="4441190"/>
            </a:xfrm>
            <a:custGeom>
              <a:avLst/>
              <a:gdLst/>
              <a:ahLst/>
              <a:cxnLst/>
              <a:rect l="l" t="t" r="r" b="b"/>
              <a:pathLst>
                <a:path w="82550" h="4441190">
                  <a:moveTo>
                    <a:pt x="82296" y="4440935"/>
                  </a:moveTo>
                  <a:lnTo>
                    <a:pt x="0" y="4440935"/>
                  </a:lnTo>
                  <a:lnTo>
                    <a:pt x="0" y="0"/>
                  </a:lnTo>
                  <a:lnTo>
                    <a:pt x="82296" y="0"/>
                  </a:lnTo>
                  <a:lnTo>
                    <a:pt x="82296" y="4440935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926067" y="2345436"/>
              <a:ext cx="56515" cy="4441190"/>
            </a:xfrm>
            <a:custGeom>
              <a:avLst/>
              <a:gdLst/>
              <a:ahLst/>
              <a:cxnLst/>
              <a:rect l="l" t="t" r="r" b="b"/>
              <a:pathLst>
                <a:path w="56515" h="4441190">
                  <a:moveTo>
                    <a:pt x="56387" y="4440935"/>
                  </a:moveTo>
                  <a:lnTo>
                    <a:pt x="0" y="4440935"/>
                  </a:lnTo>
                  <a:lnTo>
                    <a:pt x="0" y="0"/>
                  </a:lnTo>
                  <a:lnTo>
                    <a:pt x="56387" y="0"/>
                  </a:lnTo>
                  <a:lnTo>
                    <a:pt x="56387" y="4440935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982455" y="2345436"/>
              <a:ext cx="74930" cy="4441190"/>
            </a:xfrm>
            <a:custGeom>
              <a:avLst/>
              <a:gdLst/>
              <a:ahLst/>
              <a:cxnLst/>
              <a:rect l="l" t="t" r="r" b="b"/>
              <a:pathLst>
                <a:path w="74929" h="4441190">
                  <a:moveTo>
                    <a:pt x="74676" y="4440935"/>
                  </a:moveTo>
                  <a:lnTo>
                    <a:pt x="0" y="4440935"/>
                  </a:lnTo>
                  <a:lnTo>
                    <a:pt x="0" y="0"/>
                  </a:lnTo>
                  <a:lnTo>
                    <a:pt x="74676" y="0"/>
                  </a:lnTo>
                  <a:lnTo>
                    <a:pt x="74676" y="4440935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982455" y="2345436"/>
              <a:ext cx="29209" cy="4441190"/>
            </a:xfrm>
            <a:custGeom>
              <a:avLst/>
              <a:gdLst/>
              <a:ahLst/>
              <a:cxnLst/>
              <a:rect l="l" t="t" r="r" b="b"/>
              <a:pathLst>
                <a:path w="29209" h="4441190">
                  <a:moveTo>
                    <a:pt x="28956" y="4440935"/>
                  </a:moveTo>
                  <a:lnTo>
                    <a:pt x="0" y="4440935"/>
                  </a:lnTo>
                  <a:lnTo>
                    <a:pt x="0" y="0"/>
                  </a:lnTo>
                  <a:lnTo>
                    <a:pt x="28956" y="0"/>
                  </a:lnTo>
                  <a:lnTo>
                    <a:pt x="28956" y="4440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0" y="4264151"/>
              <a:ext cx="1929384" cy="2522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107" y="1011409"/>
            <a:ext cx="5234940" cy="1143635"/>
          </a:xfrm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4160"/>
              </a:lnSpc>
              <a:spcBef>
                <a:spcPts val="635"/>
              </a:spcBef>
            </a:pPr>
            <a:r>
              <a:rPr dirty="0" sz="3850" spc="160"/>
              <a:t>¿ES</a:t>
            </a:r>
            <a:r>
              <a:rPr dirty="0" sz="3850" spc="145"/>
              <a:t> </a:t>
            </a:r>
            <a:r>
              <a:rPr dirty="0" sz="3850" spc="280"/>
              <a:t>COSTE-</a:t>
            </a:r>
            <a:r>
              <a:rPr dirty="0" sz="3850" spc="135"/>
              <a:t>EFICIENTE </a:t>
            </a:r>
            <a:r>
              <a:rPr dirty="0" sz="3850" spc="110"/>
              <a:t>LA</a:t>
            </a:r>
            <a:r>
              <a:rPr dirty="0" sz="3850" spc="125"/>
              <a:t> </a:t>
            </a:r>
            <a:r>
              <a:rPr dirty="0" sz="3850" spc="210"/>
              <a:t>PREVENCIÓN?</a:t>
            </a:r>
            <a:endParaRPr sz="38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1307" y="772668"/>
            <a:ext cx="1022603" cy="553211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0640" rIns="0" bIns="0" rtlCol="0" vert="horz">
            <a:spAutoFit/>
          </a:bodyPr>
          <a:lstStyle/>
          <a:p>
            <a:pPr marL="213360" marR="5080" indent="-201295">
              <a:lnSpc>
                <a:spcPts val="1700"/>
              </a:lnSpc>
              <a:spcBef>
                <a:spcPts val="320"/>
              </a:spcBef>
              <a:buFont typeface="Arial MT"/>
              <a:buChar char="•"/>
              <a:tabLst>
                <a:tab pos="213360" algn="l"/>
                <a:tab pos="213995" algn="l"/>
              </a:tabLst>
            </a:pPr>
            <a:r>
              <a:rPr dirty="0"/>
              <a:t>Tengs</a:t>
            </a:r>
            <a:r>
              <a:rPr dirty="0" spc="40"/>
              <a:t> </a:t>
            </a:r>
            <a:r>
              <a:rPr dirty="0"/>
              <a:t>et</a:t>
            </a:r>
            <a:r>
              <a:rPr dirty="0" spc="40"/>
              <a:t> </a:t>
            </a:r>
            <a:r>
              <a:rPr dirty="0"/>
              <a:t>al.</a:t>
            </a:r>
            <a:r>
              <a:rPr dirty="0" spc="20"/>
              <a:t> </a:t>
            </a:r>
            <a:r>
              <a:rPr dirty="0"/>
              <a:t>(2001)</a:t>
            </a:r>
            <a:r>
              <a:rPr dirty="0" spc="20"/>
              <a:t> </a:t>
            </a:r>
            <a:r>
              <a:rPr dirty="0"/>
              <a:t>en</a:t>
            </a:r>
            <a:r>
              <a:rPr dirty="0" spc="40"/>
              <a:t> </a:t>
            </a:r>
            <a:r>
              <a:rPr dirty="0"/>
              <a:t>un</a:t>
            </a:r>
            <a:r>
              <a:rPr dirty="0" spc="55"/>
              <a:t> </a:t>
            </a:r>
            <a:r>
              <a:rPr dirty="0"/>
              <a:t>análisis</a:t>
            </a:r>
            <a:r>
              <a:rPr dirty="0" spc="45"/>
              <a:t> </a:t>
            </a:r>
            <a:r>
              <a:rPr dirty="0"/>
              <a:t>de</a:t>
            </a:r>
            <a:r>
              <a:rPr dirty="0" spc="30"/>
              <a:t> </a:t>
            </a:r>
            <a:r>
              <a:rPr dirty="0"/>
              <a:t>coste-efectividad de</a:t>
            </a:r>
            <a:r>
              <a:rPr dirty="0" spc="50"/>
              <a:t> </a:t>
            </a:r>
            <a:r>
              <a:rPr dirty="0" spc="-10"/>
              <a:t>programas </a:t>
            </a:r>
            <a:r>
              <a:rPr dirty="0"/>
              <a:t>preventivos</a:t>
            </a:r>
            <a:r>
              <a:rPr dirty="0" spc="15"/>
              <a:t> </a:t>
            </a:r>
            <a:r>
              <a:rPr dirty="0"/>
              <a:t>de</a:t>
            </a:r>
            <a:r>
              <a:rPr dirty="0" spc="55"/>
              <a:t> </a:t>
            </a:r>
            <a:r>
              <a:rPr dirty="0"/>
              <a:t>tabaco,</a:t>
            </a:r>
            <a:r>
              <a:rPr dirty="0" spc="35"/>
              <a:t> </a:t>
            </a:r>
            <a:r>
              <a:rPr dirty="0"/>
              <a:t>utilizando</a:t>
            </a:r>
            <a:r>
              <a:rPr dirty="0" spc="70"/>
              <a:t> </a:t>
            </a:r>
            <a:r>
              <a:rPr dirty="0"/>
              <a:t>el</a:t>
            </a:r>
            <a:r>
              <a:rPr dirty="0" spc="35"/>
              <a:t> </a:t>
            </a:r>
            <a:r>
              <a:rPr dirty="0"/>
              <a:t>criterio</a:t>
            </a:r>
            <a:r>
              <a:rPr dirty="0" spc="25"/>
              <a:t> </a:t>
            </a:r>
            <a:r>
              <a:rPr dirty="0"/>
              <a:t>de</a:t>
            </a:r>
            <a:r>
              <a:rPr dirty="0" spc="35"/>
              <a:t> </a:t>
            </a:r>
            <a:r>
              <a:rPr dirty="0"/>
              <a:t>años</a:t>
            </a:r>
            <a:r>
              <a:rPr dirty="0" spc="50"/>
              <a:t> </a:t>
            </a:r>
            <a:r>
              <a:rPr dirty="0"/>
              <a:t>de</a:t>
            </a:r>
            <a:r>
              <a:rPr dirty="0" spc="60"/>
              <a:t> </a:t>
            </a:r>
            <a:r>
              <a:rPr dirty="0"/>
              <a:t>vida</a:t>
            </a:r>
            <a:r>
              <a:rPr dirty="0" spc="55"/>
              <a:t> </a:t>
            </a:r>
            <a:r>
              <a:rPr dirty="0" spc="-10"/>
              <a:t>ajustado </a:t>
            </a:r>
            <a:r>
              <a:rPr dirty="0"/>
              <a:t>por</a:t>
            </a:r>
            <a:r>
              <a:rPr dirty="0" spc="30"/>
              <a:t> </a:t>
            </a:r>
            <a:r>
              <a:rPr dirty="0"/>
              <a:t>la</a:t>
            </a:r>
            <a:r>
              <a:rPr dirty="0" spc="20"/>
              <a:t> </a:t>
            </a:r>
            <a:r>
              <a:rPr dirty="0"/>
              <a:t>calidad</a:t>
            </a:r>
            <a:r>
              <a:rPr dirty="0" spc="45"/>
              <a:t> </a:t>
            </a:r>
            <a:r>
              <a:rPr dirty="0"/>
              <a:t>(QALY),</a:t>
            </a:r>
            <a:r>
              <a:rPr dirty="0" spc="20"/>
              <a:t> </a:t>
            </a:r>
            <a:r>
              <a:rPr dirty="0"/>
              <a:t>para</a:t>
            </a:r>
            <a:r>
              <a:rPr dirty="0" spc="60"/>
              <a:t> </a:t>
            </a:r>
            <a:r>
              <a:rPr dirty="0"/>
              <a:t>un</a:t>
            </a:r>
            <a:r>
              <a:rPr dirty="0" spc="45"/>
              <a:t> </a:t>
            </a:r>
            <a:r>
              <a:rPr dirty="0"/>
              <a:t>periodo</a:t>
            </a:r>
            <a:r>
              <a:rPr dirty="0" spc="25"/>
              <a:t> </a:t>
            </a:r>
            <a:r>
              <a:rPr dirty="0"/>
              <a:t>de</a:t>
            </a:r>
            <a:r>
              <a:rPr dirty="0" spc="45"/>
              <a:t> </a:t>
            </a:r>
            <a:r>
              <a:rPr dirty="0"/>
              <a:t>25</a:t>
            </a:r>
            <a:r>
              <a:rPr dirty="0" spc="25"/>
              <a:t> </a:t>
            </a:r>
            <a:r>
              <a:rPr dirty="0"/>
              <a:t>y</a:t>
            </a:r>
            <a:r>
              <a:rPr dirty="0" spc="15"/>
              <a:t> </a:t>
            </a:r>
            <a:r>
              <a:rPr dirty="0"/>
              <a:t>50</a:t>
            </a:r>
            <a:r>
              <a:rPr dirty="0" spc="40"/>
              <a:t> </a:t>
            </a:r>
            <a:r>
              <a:rPr dirty="0"/>
              <a:t>años,</a:t>
            </a:r>
            <a:r>
              <a:rPr dirty="0" spc="20"/>
              <a:t> </a:t>
            </a:r>
            <a:r>
              <a:rPr dirty="0"/>
              <a:t>un</a:t>
            </a:r>
            <a:r>
              <a:rPr dirty="0" spc="50"/>
              <a:t> </a:t>
            </a:r>
            <a:r>
              <a:rPr dirty="0" spc="-10"/>
              <a:t>programa </a:t>
            </a:r>
            <a:r>
              <a:rPr dirty="0"/>
              <a:t>preventivo</a:t>
            </a:r>
            <a:r>
              <a:rPr dirty="0" spc="45"/>
              <a:t> </a:t>
            </a:r>
            <a:r>
              <a:rPr dirty="0"/>
              <a:t>en</a:t>
            </a:r>
            <a:r>
              <a:rPr dirty="0" spc="75"/>
              <a:t> </a:t>
            </a:r>
            <a:r>
              <a:rPr dirty="0"/>
              <a:t>la</a:t>
            </a:r>
            <a:r>
              <a:rPr dirty="0" spc="85"/>
              <a:t> </a:t>
            </a:r>
            <a:r>
              <a:rPr dirty="0"/>
              <a:t>adolescencia</a:t>
            </a:r>
            <a:r>
              <a:rPr dirty="0" spc="45"/>
              <a:t> </a:t>
            </a:r>
            <a:r>
              <a:rPr dirty="0"/>
              <a:t>produciría</a:t>
            </a:r>
            <a:r>
              <a:rPr dirty="0" spc="60"/>
              <a:t> </a:t>
            </a:r>
            <a:r>
              <a:rPr dirty="0"/>
              <a:t>una</a:t>
            </a:r>
            <a:r>
              <a:rPr dirty="0" spc="85"/>
              <a:t> </a:t>
            </a:r>
            <a:r>
              <a:rPr dirty="0"/>
              <a:t>mayor</a:t>
            </a:r>
            <a:r>
              <a:rPr dirty="0" spc="65"/>
              <a:t> </a:t>
            </a:r>
            <a:r>
              <a:rPr dirty="0"/>
              <a:t>supervivencia</a:t>
            </a:r>
            <a:r>
              <a:rPr dirty="0" spc="45"/>
              <a:t> </a:t>
            </a:r>
            <a:r>
              <a:rPr dirty="0" spc="-25"/>
              <a:t>en </a:t>
            </a:r>
            <a:r>
              <a:rPr dirty="0"/>
              <a:t>los</a:t>
            </a:r>
            <a:r>
              <a:rPr dirty="0" spc="30"/>
              <a:t> </a:t>
            </a:r>
            <a:r>
              <a:rPr dirty="0"/>
              <a:t>que</a:t>
            </a:r>
            <a:r>
              <a:rPr dirty="0" spc="60"/>
              <a:t> </a:t>
            </a:r>
            <a:r>
              <a:rPr dirty="0"/>
              <a:t>lo</a:t>
            </a:r>
            <a:r>
              <a:rPr dirty="0" spc="40"/>
              <a:t> </a:t>
            </a:r>
            <a:r>
              <a:rPr dirty="0"/>
              <a:t>reciben</a:t>
            </a:r>
            <a:r>
              <a:rPr dirty="0" spc="45"/>
              <a:t> </a:t>
            </a:r>
            <a:r>
              <a:rPr dirty="0"/>
              <a:t>y</a:t>
            </a:r>
            <a:r>
              <a:rPr dirty="0" spc="45"/>
              <a:t> </a:t>
            </a:r>
            <a:r>
              <a:rPr dirty="0"/>
              <a:t>una</a:t>
            </a:r>
            <a:r>
              <a:rPr dirty="0" spc="75"/>
              <a:t> </a:t>
            </a:r>
            <a:r>
              <a:rPr dirty="0"/>
              <a:t>mejor</a:t>
            </a:r>
            <a:r>
              <a:rPr dirty="0" spc="20"/>
              <a:t> </a:t>
            </a:r>
            <a:r>
              <a:rPr dirty="0"/>
              <a:t>calidad</a:t>
            </a:r>
            <a:r>
              <a:rPr dirty="0" spc="60"/>
              <a:t> </a:t>
            </a:r>
            <a:r>
              <a:rPr dirty="0"/>
              <a:t>de</a:t>
            </a:r>
            <a:r>
              <a:rPr dirty="0" spc="60"/>
              <a:t> </a:t>
            </a:r>
            <a:r>
              <a:rPr dirty="0"/>
              <a:t>vida</a:t>
            </a:r>
            <a:r>
              <a:rPr dirty="0" spc="35"/>
              <a:t> </a:t>
            </a:r>
            <a:r>
              <a:rPr dirty="0"/>
              <a:t>relacionada</a:t>
            </a:r>
            <a:r>
              <a:rPr dirty="0" spc="55"/>
              <a:t> </a:t>
            </a:r>
            <a:r>
              <a:rPr dirty="0"/>
              <a:t>con</a:t>
            </a:r>
            <a:r>
              <a:rPr dirty="0" spc="45"/>
              <a:t> </a:t>
            </a:r>
            <a:r>
              <a:rPr dirty="0"/>
              <a:t>la</a:t>
            </a:r>
            <a:r>
              <a:rPr dirty="0" spc="60"/>
              <a:t> </a:t>
            </a:r>
            <a:r>
              <a:rPr dirty="0" spc="-10"/>
              <a:t>salud.</a:t>
            </a:r>
          </a:p>
          <a:p>
            <a:pPr marL="213360" marR="288925" indent="-201295">
              <a:lnSpc>
                <a:spcPts val="1700"/>
              </a:lnSpc>
              <a:spcBef>
                <a:spcPts val="900"/>
              </a:spcBef>
              <a:buFont typeface="Arial MT"/>
              <a:buChar char="•"/>
              <a:tabLst>
                <a:tab pos="213360" algn="l"/>
                <a:tab pos="213995" algn="l"/>
              </a:tabLst>
            </a:pPr>
            <a:r>
              <a:rPr dirty="0"/>
              <a:t>Kim</a:t>
            </a:r>
            <a:r>
              <a:rPr dirty="0" spc="40"/>
              <a:t> </a:t>
            </a:r>
            <a:r>
              <a:rPr dirty="0"/>
              <a:t>et</a:t>
            </a:r>
            <a:r>
              <a:rPr dirty="0" spc="50"/>
              <a:t> </a:t>
            </a:r>
            <a:r>
              <a:rPr dirty="0"/>
              <a:t>al.</a:t>
            </a:r>
            <a:r>
              <a:rPr dirty="0" spc="60"/>
              <a:t> </a:t>
            </a:r>
            <a:r>
              <a:rPr dirty="0"/>
              <a:t>(1985)</a:t>
            </a:r>
            <a:r>
              <a:rPr dirty="0" spc="35"/>
              <a:t> </a:t>
            </a:r>
            <a:r>
              <a:rPr dirty="0"/>
              <a:t>concluyen</a:t>
            </a:r>
            <a:r>
              <a:rPr dirty="0" spc="55"/>
              <a:t> </a:t>
            </a:r>
            <a:r>
              <a:rPr dirty="0"/>
              <a:t>que</a:t>
            </a:r>
            <a:r>
              <a:rPr dirty="0" spc="65"/>
              <a:t> </a:t>
            </a:r>
            <a:r>
              <a:rPr dirty="0"/>
              <a:t>el</a:t>
            </a:r>
            <a:r>
              <a:rPr dirty="0" spc="60"/>
              <a:t> </a:t>
            </a:r>
            <a:r>
              <a:rPr dirty="0"/>
              <a:t>coste-beneficio</a:t>
            </a:r>
            <a:r>
              <a:rPr dirty="0" spc="10"/>
              <a:t> </a:t>
            </a:r>
            <a:r>
              <a:rPr dirty="0"/>
              <a:t>de</a:t>
            </a:r>
            <a:r>
              <a:rPr dirty="0" spc="80"/>
              <a:t> </a:t>
            </a:r>
            <a:r>
              <a:rPr dirty="0"/>
              <a:t>los</a:t>
            </a:r>
            <a:r>
              <a:rPr dirty="0" spc="25"/>
              <a:t> </a:t>
            </a:r>
            <a:r>
              <a:rPr dirty="0" spc="-10"/>
              <a:t>programas </a:t>
            </a:r>
            <a:r>
              <a:rPr dirty="0"/>
              <a:t>preventivos</a:t>
            </a:r>
            <a:r>
              <a:rPr dirty="0" spc="10"/>
              <a:t> </a:t>
            </a:r>
            <a:r>
              <a:rPr dirty="0"/>
              <a:t>de</a:t>
            </a:r>
            <a:r>
              <a:rPr dirty="0" spc="50"/>
              <a:t> </a:t>
            </a:r>
            <a:r>
              <a:rPr dirty="0"/>
              <a:t>drogas</a:t>
            </a:r>
            <a:r>
              <a:rPr dirty="0" spc="30"/>
              <a:t> </a:t>
            </a:r>
            <a:r>
              <a:rPr dirty="0"/>
              <a:t>es</a:t>
            </a:r>
            <a:r>
              <a:rPr dirty="0" spc="30"/>
              <a:t> </a:t>
            </a:r>
            <a:r>
              <a:rPr dirty="0"/>
              <a:t>de</a:t>
            </a:r>
            <a:r>
              <a:rPr dirty="0" spc="30"/>
              <a:t> </a:t>
            </a:r>
            <a:r>
              <a:rPr dirty="0"/>
              <a:t>15</a:t>
            </a:r>
            <a:r>
              <a:rPr dirty="0" spc="35"/>
              <a:t> </a:t>
            </a:r>
            <a:r>
              <a:rPr dirty="0"/>
              <a:t>a</a:t>
            </a:r>
            <a:r>
              <a:rPr dirty="0" spc="50"/>
              <a:t> </a:t>
            </a:r>
            <a:r>
              <a:rPr dirty="0"/>
              <a:t>1</a:t>
            </a:r>
            <a:r>
              <a:rPr dirty="0" spc="35"/>
              <a:t> </a:t>
            </a:r>
            <a:r>
              <a:rPr dirty="0"/>
              <a:t>(por</a:t>
            </a:r>
            <a:r>
              <a:rPr dirty="0" spc="35"/>
              <a:t> </a:t>
            </a:r>
            <a:r>
              <a:rPr dirty="0"/>
              <a:t>cada</a:t>
            </a:r>
            <a:r>
              <a:rPr dirty="0" spc="50"/>
              <a:t> </a:t>
            </a:r>
            <a:r>
              <a:rPr dirty="0"/>
              <a:t>dólar</a:t>
            </a:r>
            <a:r>
              <a:rPr dirty="0" spc="35"/>
              <a:t> </a:t>
            </a:r>
            <a:r>
              <a:rPr dirty="0" spc="-10"/>
              <a:t>invertido</a:t>
            </a:r>
          </a:p>
          <a:p>
            <a:pPr marL="213360">
              <a:lnSpc>
                <a:spcPts val="1689"/>
              </a:lnSpc>
            </a:pPr>
            <a:r>
              <a:rPr dirty="0"/>
              <a:t>se</a:t>
            </a:r>
            <a:r>
              <a:rPr dirty="0" spc="40"/>
              <a:t> </a:t>
            </a:r>
            <a:r>
              <a:rPr dirty="0"/>
              <a:t>ahorran</a:t>
            </a:r>
            <a:r>
              <a:rPr dirty="0" spc="45"/>
              <a:t> </a:t>
            </a:r>
            <a:r>
              <a:rPr dirty="0" spc="-20"/>
              <a:t>15).</a:t>
            </a:r>
          </a:p>
          <a:p>
            <a:pPr marL="213360" marR="121920" indent="-201295">
              <a:lnSpc>
                <a:spcPts val="1700"/>
              </a:lnSpc>
              <a:spcBef>
                <a:spcPts val="910"/>
              </a:spcBef>
              <a:buFont typeface="Arial MT"/>
              <a:buChar char="•"/>
              <a:tabLst>
                <a:tab pos="213360" algn="l"/>
                <a:tab pos="213995" algn="l"/>
              </a:tabLst>
            </a:pPr>
            <a:r>
              <a:rPr dirty="0"/>
              <a:t>El</a:t>
            </a:r>
            <a:r>
              <a:rPr dirty="0" spc="50"/>
              <a:t> </a:t>
            </a:r>
            <a:r>
              <a:rPr dirty="0"/>
              <a:t>manual</a:t>
            </a:r>
            <a:r>
              <a:rPr dirty="0" spc="75"/>
              <a:t> </a:t>
            </a:r>
            <a:r>
              <a:rPr dirty="0"/>
              <a:t>de</a:t>
            </a:r>
            <a:r>
              <a:rPr dirty="0" spc="60"/>
              <a:t> </a:t>
            </a:r>
            <a:r>
              <a:rPr dirty="0"/>
              <a:t>evidencias</a:t>
            </a:r>
            <a:r>
              <a:rPr dirty="0" spc="50"/>
              <a:t> </a:t>
            </a:r>
            <a:r>
              <a:rPr dirty="0"/>
              <a:t>en</a:t>
            </a:r>
            <a:r>
              <a:rPr dirty="0" spc="50"/>
              <a:t> </a:t>
            </a:r>
            <a:r>
              <a:rPr dirty="0"/>
              <a:t>prevención</a:t>
            </a:r>
            <a:r>
              <a:rPr dirty="0" spc="45"/>
              <a:t> </a:t>
            </a:r>
            <a:r>
              <a:rPr dirty="0"/>
              <a:t>del</a:t>
            </a:r>
            <a:r>
              <a:rPr dirty="0" spc="35"/>
              <a:t> </a:t>
            </a:r>
            <a:r>
              <a:rPr dirty="0"/>
              <a:t>NIDA</a:t>
            </a:r>
            <a:r>
              <a:rPr dirty="0" spc="45"/>
              <a:t> </a:t>
            </a:r>
            <a:r>
              <a:rPr dirty="0"/>
              <a:t>(Roberston</a:t>
            </a:r>
            <a:r>
              <a:rPr dirty="0" spc="5"/>
              <a:t> </a:t>
            </a:r>
            <a:r>
              <a:rPr dirty="0"/>
              <a:t>y</a:t>
            </a:r>
            <a:r>
              <a:rPr dirty="0" spc="50"/>
              <a:t> </a:t>
            </a:r>
            <a:r>
              <a:rPr dirty="0" spc="-10"/>
              <a:t>cols., </a:t>
            </a:r>
            <a:r>
              <a:rPr dirty="0"/>
              <a:t>2003),</a:t>
            </a:r>
            <a:r>
              <a:rPr dirty="0" spc="45"/>
              <a:t> </a:t>
            </a:r>
            <a:r>
              <a:rPr dirty="0"/>
              <a:t>indica</a:t>
            </a:r>
            <a:r>
              <a:rPr dirty="0" spc="65"/>
              <a:t> </a:t>
            </a:r>
            <a:r>
              <a:rPr dirty="0"/>
              <a:t>que</a:t>
            </a:r>
            <a:r>
              <a:rPr dirty="0" spc="55"/>
              <a:t> </a:t>
            </a:r>
            <a:r>
              <a:rPr dirty="0"/>
              <a:t>los</a:t>
            </a:r>
            <a:r>
              <a:rPr dirty="0" spc="60"/>
              <a:t> </a:t>
            </a:r>
            <a:r>
              <a:rPr dirty="0"/>
              <a:t>programas</a:t>
            </a:r>
            <a:r>
              <a:rPr dirty="0" spc="45"/>
              <a:t> </a:t>
            </a:r>
            <a:r>
              <a:rPr dirty="0"/>
              <a:t>preventivos</a:t>
            </a:r>
            <a:r>
              <a:rPr dirty="0" spc="30"/>
              <a:t> </a:t>
            </a:r>
            <a:r>
              <a:rPr dirty="0"/>
              <a:t>son</a:t>
            </a:r>
            <a:r>
              <a:rPr dirty="0" spc="35"/>
              <a:t> </a:t>
            </a:r>
            <a:r>
              <a:rPr dirty="0"/>
              <a:t>coste-efectivos:</a:t>
            </a:r>
            <a:r>
              <a:rPr dirty="0" spc="35"/>
              <a:t> </a:t>
            </a:r>
            <a:r>
              <a:rPr dirty="0" spc="-25"/>
              <a:t>por </a:t>
            </a:r>
            <a:r>
              <a:rPr dirty="0"/>
              <a:t>cada</a:t>
            </a:r>
            <a:r>
              <a:rPr dirty="0" spc="30"/>
              <a:t> </a:t>
            </a:r>
            <a:r>
              <a:rPr dirty="0"/>
              <a:t>dólar</a:t>
            </a:r>
            <a:r>
              <a:rPr dirty="0" spc="35"/>
              <a:t> </a:t>
            </a:r>
            <a:r>
              <a:rPr dirty="0"/>
              <a:t>que</a:t>
            </a:r>
            <a:r>
              <a:rPr dirty="0" spc="55"/>
              <a:t> </a:t>
            </a:r>
            <a:r>
              <a:rPr dirty="0"/>
              <a:t>se</a:t>
            </a:r>
            <a:r>
              <a:rPr dirty="0" spc="35"/>
              <a:t> </a:t>
            </a:r>
            <a:r>
              <a:rPr dirty="0"/>
              <a:t>invierte</a:t>
            </a:r>
            <a:r>
              <a:rPr dirty="0" spc="20"/>
              <a:t> </a:t>
            </a:r>
            <a:r>
              <a:rPr dirty="0"/>
              <a:t>en</a:t>
            </a:r>
            <a:r>
              <a:rPr dirty="0" spc="40"/>
              <a:t> </a:t>
            </a:r>
            <a:r>
              <a:rPr dirty="0"/>
              <a:t>prevención</a:t>
            </a:r>
            <a:r>
              <a:rPr dirty="0" spc="45"/>
              <a:t> </a:t>
            </a:r>
            <a:r>
              <a:rPr dirty="0"/>
              <a:t>se</a:t>
            </a:r>
            <a:r>
              <a:rPr dirty="0" spc="35"/>
              <a:t> </a:t>
            </a:r>
            <a:r>
              <a:rPr dirty="0"/>
              <a:t>ahorran</a:t>
            </a:r>
            <a:r>
              <a:rPr dirty="0" spc="45"/>
              <a:t> </a:t>
            </a:r>
            <a:r>
              <a:rPr dirty="0"/>
              <a:t>de</a:t>
            </a:r>
            <a:r>
              <a:rPr dirty="0" spc="50"/>
              <a:t> </a:t>
            </a:r>
            <a:r>
              <a:rPr dirty="0"/>
              <a:t>4</a:t>
            </a:r>
            <a:r>
              <a:rPr dirty="0" spc="3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/>
              <a:t>10</a:t>
            </a:r>
            <a:r>
              <a:rPr dirty="0" spc="55"/>
              <a:t> </a:t>
            </a:r>
            <a:r>
              <a:rPr dirty="0" spc="-10"/>
              <a:t>dólares </a:t>
            </a:r>
            <a:r>
              <a:rPr dirty="0"/>
              <a:t>en</a:t>
            </a:r>
            <a:r>
              <a:rPr dirty="0" spc="35"/>
              <a:t> </a:t>
            </a:r>
            <a:r>
              <a:rPr dirty="0" spc="-10"/>
              <a:t>tratamiento.</a:t>
            </a:r>
          </a:p>
          <a:p>
            <a:pPr algn="just" marL="213360" marR="539115" indent="-201295">
              <a:lnSpc>
                <a:spcPts val="1700"/>
              </a:lnSpc>
              <a:spcBef>
                <a:spcPts val="8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/>
              <a:t>El</a:t>
            </a:r>
            <a:r>
              <a:rPr dirty="0" spc="45"/>
              <a:t> </a:t>
            </a:r>
            <a:r>
              <a:rPr dirty="0"/>
              <a:t>Center</a:t>
            </a:r>
            <a:r>
              <a:rPr dirty="0" spc="40"/>
              <a:t> </a:t>
            </a:r>
            <a:r>
              <a:rPr dirty="0"/>
              <a:t>for</a:t>
            </a:r>
            <a:r>
              <a:rPr dirty="0" spc="55"/>
              <a:t> </a:t>
            </a:r>
            <a:r>
              <a:rPr dirty="0"/>
              <a:t>Substance</a:t>
            </a:r>
            <a:r>
              <a:rPr dirty="0" spc="40"/>
              <a:t> </a:t>
            </a:r>
            <a:r>
              <a:rPr dirty="0"/>
              <a:t>Abuse</a:t>
            </a:r>
            <a:r>
              <a:rPr dirty="0" spc="55"/>
              <a:t> </a:t>
            </a:r>
            <a:r>
              <a:rPr dirty="0"/>
              <a:t>Prevention</a:t>
            </a:r>
            <a:r>
              <a:rPr dirty="0" spc="20"/>
              <a:t> </a:t>
            </a:r>
            <a:r>
              <a:rPr dirty="0"/>
              <a:t>(CSAP)</a:t>
            </a:r>
            <a:r>
              <a:rPr dirty="0" spc="30"/>
              <a:t> </a:t>
            </a:r>
            <a:r>
              <a:rPr dirty="0"/>
              <a:t>indica</a:t>
            </a:r>
            <a:r>
              <a:rPr dirty="0" spc="55"/>
              <a:t> </a:t>
            </a:r>
            <a:r>
              <a:rPr dirty="0"/>
              <a:t>que</a:t>
            </a:r>
            <a:r>
              <a:rPr dirty="0" spc="55"/>
              <a:t> </a:t>
            </a:r>
            <a:r>
              <a:rPr dirty="0"/>
              <a:t>si</a:t>
            </a:r>
            <a:r>
              <a:rPr dirty="0" spc="15"/>
              <a:t> </a:t>
            </a:r>
            <a:r>
              <a:rPr dirty="0" spc="-25"/>
              <a:t>se </a:t>
            </a:r>
            <a:r>
              <a:rPr dirty="0"/>
              <a:t>aplican</a:t>
            </a:r>
            <a:r>
              <a:rPr dirty="0" spc="65"/>
              <a:t> </a:t>
            </a:r>
            <a:r>
              <a:rPr dirty="0"/>
              <a:t>programas</a:t>
            </a:r>
            <a:r>
              <a:rPr dirty="0" spc="40"/>
              <a:t> </a:t>
            </a:r>
            <a:r>
              <a:rPr dirty="0"/>
              <a:t>preventivos</a:t>
            </a:r>
            <a:r>
              <a:rPr dirty="0" spc="20"/>
              <a:t> </a:t>
            </a:r>
            <a:r>
              <a:rPr dirty="0"/>
              <a:t>de</a:t>
            </a:r>
            <a:r>
              <a:rPr dirty="0" spc="60"/>
              <a:t> </a:t>
            </a:r>
            <a:r>
              <a:rPr dirty="0"/>
              <a:t>drogas</a:t>
            </a:r>
            <a:r>
              <a:rPr dirty="0" spc="25"/>
              <a:t> </a:t>
            </a:r>
            <a:r>
              <a:rPr dirty="0"/>
              <a:t>en</a:t>
            </a:r>
            <a:r>
              <a:rPr dirty="0" spc="65"/>
              <a:t> </a:t>
            </a:r>
            <a:r>
              <a:rPr dirty="0"/>
              <a:t>la</a:t>
            </a:r>
            <a:r>
              <a:rPr dirty="0" spc="40"/>
              <a:t> </a:t>
            </a:r>
            <a:r>
              <a:rPr dirty="0"/>
              <a:t>escuela,</a:t>
            </a:r>
            <a:r>
              <a:rPr dirty="0" spc="35"/>
              <a:t> </a:t>
            </a:r>
            <a:r>
              <a:rPr dirty="0"/>
              <a:t>por</a:t>
            </a:r>
            <a:r>
              <a:rPr dirty="0" spc="45"/>
              <a:t> </a:t>
            </a:r>
            <a:r>
              <a:rPr dirty="0" spc="-20"/>
              <a:t>cada </a:t>
            </a:r>
            <a:r>
              <a:rPr dirty="0"/>
              <a:t>dólar</a:t>
            </a:r>
            <a:r>
              <a:rPr dirty="0" spc="25"/>
              <a:t> </a:t>
            </a:r>
            <a:r>
              <a:rPr dirty="0"/>
              <a:t>que</a:t>
            </a:r>
            <a:r>
              <a:rPr dirty="0" spc="50"/>
              <a:t> </a:t>
            </a:r>
            <a:r>
              <a:rPr dirty="0"/>
              <a:t>se</a:t>
            </a:r>
            <a:r>
              <a:rPr dirty="0" spc="25"/>
              <a:t> </a:t>
            </a:r>
            <a:r>
              <a:rPr dirty="0"/>
              <a:t>invierte</a:t>
            </a:r>
            <a:r>
              <a:rPr dirty="0" spc="30"/>
              <a:t> </a:t>
            </a:r>
            <a:r>
              <a:rPr dirty="0"/>
              <a:t>se</a:t>
            </a:r>
            <a:r>
              <a:rPr dirty="0" spc="30"/>
              <a:t> </a:t>
            </a:r>
            <a:r>
              <a:rPr dirty="0"/>
              <a:t>ahorran</a:t>
            </a:r>
            <a:r>
              <a:rPr dirty="0" spc="35"/>
              <a:t> </a:t>
            </a:r>
            <a:r>
              <a:rPr dirty="0"/>
              <a:t>18</a:t>
            </a:r>
            <a:r>
              <a:rPr dirty="0" spc="30"/>
              <a:t> </a:t>
            </a:r>
            <a:r>
              <a:rPr dirty="0"/>
              <a:t>dólares</a:t>
            </a:r>
            <a:r>
              <a:rPr dirty="0" spc="40"/>
              <a:t> </a:t>
            </a:r>
            <a:r>
              <a:rPr dirty="0"/>
              <a:t>a</a:t>
            </a:r>
            <a:r>
              <a:rPr dirty="0" spc="45"/>
              <a:t> </a:t>
            </a:r>
            <a:r>
              <a:rPr dirty="0"/>
              <a:t>lo</a:t>
            </a:r>
            <a:r>
              <a:rPr dirty="0" spc="30"/>
              <a:t> </a:t>
            </a:r>
            <a:r>
              <a:rPr dirty="0"/>
              <a:t>largo</a:t>
            </a:r>
            <a:r>
              <a:rPr dirty="0" spc="45"/>
              <a:t> </a:t>
            </a:r>
            <a:r>
              <a:rPr dirty="0"/>
              <a:t>de</a:t>
            </a:r>
            <a:r>
              <a:rPr dirty="0" spc="45"/>
              <a:t> </a:t>
            </a:r>
            <a:r>
              <a:rPr dirty="0"/>
              <a:t>la</a:t>
            </a:r>
            <a:r>
              <a:rPr dirty="0" spc="50"/>
              <a:t> </a:t>
            </a:r>
            <a:r>
              <a:rPr dirty="0" spc="-10"/>
              <a:t>vida.</a:t>
            </a:r>
          </a:p>
          <a:p>
            <a:pPr algn="just" marL="213360" marR="586740" indent="-201295">
              <a:lnSpc>
                <a:spcPts val="1700"/>
              </a:lnSpc>
              <a:spcBef>
                <a:spcPts val="8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/>
              <a:t>El</a:t>
            </a:r>
            <a:r>
              <a:rPr dirty="0" spc="50"/>
              <a:t> </a:t>
            </a:r>
            <a:r>
              <a:rPr dirty="0"/>
              <a:t>análisis</a:t>
            </a:r>
            <a:r>
              <a:rPr dirty="0" spc="50"/>
              <a:t> </a:t>
            </a:r>
            <a:r>
              <a:rPr dirty="0"/>
              <a:t>de</a:t>
            </a:r>
            <a:r>
              <a:rPr dirty="0" spc="60"/>
              <a:t> </a:t>
            </a:r>
            <a:r>
              <a:rPr dirty="0"/>
              <a:t>10</a:t>
            </a:r>
            <a:r>
              <a:rPr dirty="0" spc="40"/>
              <a:t> </a:t>
            </a:r>
            <a:r>
              <a:rPr dirty="0"/>
              <a:t>programas</a:t>
            </a:r>
            <a:r>
              <a:rPr dirty="0" spc="35"/>
              <a:t> </a:t>
            </a:r>
            <a:r>
              <a:rPr dirty="0"/>
              <a:t>preventivos</a:t>
            </a:r>
            <a:r>
              <a:rPr dirty="0" spc="15"/>
              <a:t> </a:t>
            </a:r>
            <a:r>
              <a:rPr dirty="0"/>
              <a:t>eficaces</a:t>
            </a:r>
            <a:r>
              <a:rPr dirty="0" spc="40"/>
              <a:t> </a:t>
            </a:r>
            <a:r>
              <a:rPr dirty="0"/>
              <a:t>realizado</a:t>
            </a:r>
            <a:r>
              <a:rPr dirty="0" spc="55"/>
              <a:t> </a:t>
            </a:r>
            <a:r>
              <a:rPr dirty="0"/>
              <a:t>por</a:t>
            </a:r>
            <a:r>
              <a:rPr dirty="0" spc="55"/>
              <a:t> </a:t>
            </a:r>
            <a:r>
              <a:rPr dirty="0" spc="-25"/>
              <a:t>el </a:t>
            </a:r>
            <a:r>
              <a:rPr dirty="0"/>
              <a:t>CSAP</a:t>
            </a:r>
            <a:r>
              <a:rPr dirty="0" spc="35"/>
              <a:t> </a:t>
            </a:r>
            <a:r>
              <a:rPr dirty="0"/>
              <a:t>indica</a:t>
            </a:r>
            <a:r>
              <a:rPr dirty="0" spc="50"/>
              <a:t> </a:t>
            </a:r>
            <a:r>
              <a:rPr dirty="0"/>
              <a:t>que</a:t>
            </a:r>
            <a:r>
              <a:rPr dirty="0" spc="55"/>
              <a:t> </a:t>
            </a:r>
            <a:r>
              <a:rPr dirty="0"/>
              <a:t>de</a:t>
            </a:r>
            <a:r>
              <a:rPr dirty="0" spc="35"/>
              <a:t> </a:t>
            </a:r>
            <a:r>
              <a:rPr dirty="0"/>
              <a:t>cada</a:t>
            </a:r>
            <a:r>
              <a:rPr dirty="0" spc="50"/>
              <a:t> </a:t>
            </a:r>
            <a:r>
              <a:rPr dirty="0"/>
              <a:t>dólar</a:t>
            </a:r>
            <a:r>
              <a:rPr dirty="0" spc="55"/>
              <a:t> </a:t>
            </a:r>
            <a:r>
              <a:rPr dirty="0"/>
              <a:t>que</a:t>
            </a:r>
            <a:r>
              <a:rPr dirty="0" spc="70"/>
              <a:t> </a:t>
            </a:r>
            <a:r>
              <a:rPr dirty="0"/>
              <a:t>se</a:t>
            </a:r>
            <a:r>
              <a:rPr dirty="0" spc="35"/>
              <a:t> </a:t>
            </a:r>
            <a:r>
              <a:rPr dirty="0"/>
              <a:t>invierten</a:t>
            </a:r>
            <a:r>
              <a:rPr dirty="0" spc="40"/>
              <a:t> </a:t>
            </a:r>
            <a:r>
              <a:rPr dirty="0"/>
              <a:t>se</a:t>
            </a:r>
            <a:r>
              <a:rPr dirty="0" spc="35"/>
              <a:t> </a:t>
            </a:r>
            <a:r>
              <a:rPr dirty="0"/>
              <a:t>ahorran</a:t>
            </a:r>
            <a:r>
              <a:rPr dirty="0" spc="40"/>
              <a:t> </a:t>
            </a:r>
            <a:r>
              <a:rPr dirty="0" spc="-25"/>
              <a:t>15.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5971032" y="3776471"/>
            <a:ext cx="474345" cy="474345"/>
          </a:xfrm>
          <a:custGeom>
            <a:avLst/>
            <a:gdLst/>
            <a:ahLst/>
            <a:cxnLst/>
            <a:rect l="l" t="t" r="r" b="b"/>
            <a:pathLst>
              <a:path w="474345" h="474345">
                <a:moveTo>
                  <a:pt x="0" y="236219"/>
                </a:moveTo>
                <a:lnTo>
                  <a:pt x="4839" y="188440"/>
                </a:lnTo>
                <a:lnTo>
                  <a:pt x="18716" y="144017"/>
                </a:lnTo>
                <a:lnTo>
                  <a:pt x="40665" y="103882"/>
                </a:lnTo>
                <a:lnTo>
                  <a:pt x="69722" y="68960"/>
                </a:lnTo>
                <a:lnTo>
                  <a:pt x="104923" y="40183"/>
                </a:lnTo>
                <a:lnTo>
                  <a:pt x="145303" y="18478"/>
                </a:lnTo>
                <a:lnTo>
                  <a:pt x="189898" y="4774"/>
                </a:lnTo>
                <a:lnTo>
                  <a:pt x="237743" y="0"/>
                </a:lnTo>
                <a:lnTo>
                  <a:pt x="285523" y="4774"/>
                </a:lnTo>
                <a:lnTo>
                  <a:pt x="329945" y="18478"/>
                </a:lnTo>
                <a:lnTo>
                  <a:pt x="370081" y="40183"/>
                </a:lnTo>
                <a:lnTo>
                  <a:pt x="405002" y="68960"/>
                </a:lnTo>
                <a:lnTo>
                  <a:pt x="433780" y="103882"/>
                </a:lnTo>
                <a:lnTo>
                  <a:pt x="455485" y="144017"/>
                </a:lnTo>
                <a:lnTo>
                  <a:pt x="469189" y="188440"/>
                </a:lnTo>
                <a:lnTo>
                  <a:pt x="473963" y="236219"/>
                </a:lnTo>
                <a:lnTo>
                  <a:pt x="469189" y="284065"/>
                </a:lnTo>
                <a:lnTo>
                  <a:pt x="455485" y="328660"/>
                </a:lnTo>
                <a:lnTo>
                  <a:pt x="433780" y="369040"/>
                </a:lnTo>
                <a:lnTo>
                  <a:pt x="405002" y="404240"/>
                </a:lnTo>
                <a:lnTo>
                  <a:pt x="370081" y="433298"/>
                </a:lnTo>
                <a:lnTo>
                  <a:pt x="329945" y="455247"/>
                </a:lnTo>
                <a:lnTo>
                  <a:pt x="285523" y="469124"/>
                </a:lnTo>
                <a:lnTo>
                  <a:pt x="237743" y="473963"/>
                </a:lnTo>
                <a:lnTo>
                  <a:pt x="189898" y="469124"/>
                </a:lnTo>
                <a:lnTo>
                  <a:pt x="145303" y="455247"/>
                </a:lnTo>
                <a:lnTo>
                  <a:pt x="104923" y="433298"/>
                </a:lnTo>
                <a:lnTo>
                  <a:pt x="69722" y="404240"/>
                </a:lnTo>
                <a:lnTo>
                  <a:pt x="40665" y="369040"/>
                </a:lnTo>
                <a:lnTo>
                  <a:pt x="18716" y="328660"/>
                </a:lnTo>
                <a:lnTo>
                  <a:pt x="4839" y="284065"/>
                </a:lnTo>
                <a:lnTo>
                  <a:pt x="0" y="236219"/>
                </a:lnTo>
              </a:path>
            </a:pathLst>
          </a:custGeom>
          <a:ln w="111252">
            <a:solidFill>
              <a:srgbClr val="5B9A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919215" y="772668"/>
            <a:ext cx="1812925" cy="1423670"/>
          </a:xfrm>
          <a:custGeom>
            <a:avLst/>
            <a:gdLst/>
            <a:ahLst/>
            <a:cxnLst/>
            <a:rect l="l" t="t" r="r" b="b"/>
            <a:pathLst>
              <a:path w="1812925" h="1423670">
                <a:moveTo>
                  <a:pt x="54864" y="1423416"/>
                </a:moveTo>
                <a:lnTo>
                  <a:pt x="33432" y="1419129"/>
                </a:lnTo>
                <a:lnTo>
                  <a:pt x="16002" y="1407414"/>
                </a:lnTo>
                <a:lnTo>
                  <a:pt x="4286" y="1389983"/>
                </a:lnTo>
                <a:lnTo>
                  <a:pt x="0" y="1368551"/>
                </a:lnTo>
                <a:lnTo>
                  <a:pt x="0" y="0"/>
                </a:lnTo>
                <a:lnTo>
                  <a:pt x="109728" y="0"/>
                </a:lnTo>
                <a:lnTo>
                  <a:pt x="109728" y="1274063"/>
                </a:lnTo>
                <a:lnTo>
                  <a:pt x="1650491" y="382523"/>
                </a:lnTo>
                <a:lnTo>
                  <a:pt x="989075" y="0"/>
                </a:lnTo>
                <a:lnTo>
                  <a:pt x="1207008" y="0"/>
                </a:lnTo>
                <a:lnTo>
                  <a:pt x="1786128" y="336804"/>
                </a:lnTo>
                <a:lnTo>
                  <a:pt x="1802296" y="350377"/>
                </a:lnTo>
                <a:lnTo>
                  <a:pt x="1811464" y="368807"/>
                </a:lnTo>
                <a:lnTo>
                  <a:pt x="1812917" y="389524"/>
                </a:lnTo>
                <a:lnTo>
                  <a:pt x="1805940" y="409956"/>
                </a:lnTo>
                <a:lnTo>
                  <a:pt x="82296" y="1415795"/>
                </a:lnTo>
                <a:lnTo>
                  <a:pt x="61722" y="1422868"/>
                </a:lnTo>
                <a:lnTo>
                  <a:pt x="54864" y="1423416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590276" y="1618487"/>
            <a:ext cx="102235" cy="1226820"/>
          </a:xfrm>
          <a:custGeom>
            <a:avLst/>
            <a:gdLst/>
            <a:ahLst/>
            <a:cxnLst/>
            <a:rect l="l" t="t" r="r" b="b"/>
            <a:pathLst>
              <a:path w="102234" h="1226820">
                <a:moveTo>
                  <a:pt x="102108" y="419116"/>
                </a:moveTo>
                <a:lnTo>
                  <a:pt x="0" y="390148"/>
                </a:lnTo>
                <a:lnTo>
                  <a:pt x="0" y="56383"/>
                </a:lnTo>
                <a:lnTo>
                  <a:pt x="4285" y="34718"/>
                </a:lnTo>
                <a:lnTo>
                  <a:pt x="16001" y="16764"/>
                </a:lnTo>
                <a:lnTo>
                  <a:pt x="33431" y="4524"/>
                </a:lnTo>
                <a:lnTo>
                  <a:pt x="54863" y="0"/>
                </a:lnTo>
                <a:lnTo>
                  <a:pt x="77175" y="4524"/>
                </a:lnTo>
                <a:lnTo>
                  <a:pt x="95058" y="16764"/>
                </a:lnTo>
                <a:lnTo>
                  <a:pt x="102108" y="27415"/>
                </a:lnTo>
                <a:lnTo>
                  <a:pt x="102108" y="419116"/>
                </a:lnTo>
                <a:close/>
              </a:path>
              <a:path w="102234" h="1226820">
                <a:moveTo>
                  <a:pt x="0" y="836671"/>
                </a:moveTo>
                <a:lnTo>
                  <a:pt x="0" y="390148"/>
                </a:lnTo>
                <a:lnTo>
                  <a:pt x="4285" y="411813"/>
                </a:lnTo>
                <a:lnTo>
                  <a:pt x="16001" y="429768"/>
                </a:lnTo>
                <a:lnTo>
                  <a:pt x="33431" y="442007"/>
                </a:lnTo>
                <a:lnTo>
                  <a:pt x="54863" y="446532"/>
                </a:lnTo>
                <a:lnTo>
                  <a:pt x="102108" y="446532"/>
                </a:lnTo>
                <a:lnTo>
                  <a:pt x="102108" y="780288"/>
                </a:lnTo>
                <a:lnTo>
                  <a:pt x="54863" y="780288"/>
                </a:lnTo>
                <a:lnTo>
                  <a:pt x="33431" y="784598"/>
                </a:lnTo>
                <a:lnTo>
                  <a:pt x="16001" y="796480"/>
                </a:lnTo>
                <a:lnTo>
                  <a:pt x="4285" y="814363"/>
                </a:lnTo>
                <a:lnTo>
                  <a:pt x="0" y="836671"/>
                </a:lnTo>
                <a:close/>
              </a:path>
              <a:path w="102234" h="1226820">
                <a:moveTo>
                  <a:pt x="54863" y="446532"/>
                </a:moveTo>
                <a:lnTo>
                  <a:pt x="33431" y="442007"/>
                </a:lnTo>
                <a:lnTo>
                  <a:pt x="16001" y="429768"/>
                </a:lnTo>
                <a:lnTo>
                  <a:pt x="4285" y="411813"/>
                </a:lnTo>
                <a:lnTo>
                  <a:pt x="0" y="390148"/>
                </a:lnTo>
                <a:lnTo>
                  <a:pt x="102108" y="419116"/>
                </a:lnTo>
                <a:lnTo>
                  <a:pt x="95058" y="429768"/>
                </a:lnTo>
                <a:lnTo>
                  <a:pt x="77175" y="442007"/>
                </a:lnTo>
                <a:lnTo>
                  <a:pt x="54863" y="446532"/>
                </a:lnTo>
                <a:close/>
              </a:path>
              <a:path w="102234" h="1226820">
                <a:moveTo>
                  <a:pt x="102108" y="446532"/>
                </a:moveTo>
                <a:lnTo>
                  <a:pt x="54863" y="446532"/>
                </a:lnTo>
                <a:lnTo>
                  <a:pt x="77175" y="442007"/>
                </a:lnTo>
                <a:lnTo>
                  <a:pt x="95058" y="429768"/>
                </a:lnTo>
                <a:lnTo>
                  <a:pt x="102108" y="419116"/>
                </a:lnTo>
                <a:lnTo>
                  <a:pt x="102108" y="446532"/>
                </a:lnTo>
                <a:close/>
              </a:path>
              <a:path w="102234" h="1226820">
                <a:moveTo>
                  <a:pt x="54863" y="1225296"/>
                </a:moveTo>
                <a:lnTo>
                  <a:pt x="33431" y="1221009"/>
                </a:lnTo>
                <a:lnTo>
                  <a:pt x="16001" y="1209294"/>
                </a:lnTo>
                <a:lnTo>
                  <a:pt x="4285" y="1191863"/>
                </a:lnTo>
                <a:lnTo>
                  <a:pt x="0" y="1170436"/>
                </a:lnTo>
                <a:lnTo>
                  <a:pt x="0" y="836671"/>
                </a:lnTo>
                <a:lnTo>
                  <a:pt x="4285" y="814363"/>
                </a:lnTo>
                <a:lnTo>
                  <a:pt x="16001" y="796480"/>
                </a:lnTo>
                <a:lnTo>
                  <a:pt x="33431" y="784598"/>
                </a:lnTo>
                <a:lnTo>
                  <a:pt x="54863" y="780288"/>
                </a:lnTo>
                <a:lnTo>
                  <a:pt x="77175" y="784598"/>
                </a:lnTo>
                <a:lnTo>
                  <a:pt x="95058" y="796480"/>
                </a:lnTo>
                <a:lnTo>
                  <a:pt x="102108" y="807089"/>
                </a:lnTo>
                <a:lnTo>
                  <a:pt x="102108" y="1198953"/>
                </a:lnTo>
                <a:lnTo>
                  <a:pt x="95058" y="1209294"/>
                </a:lnTo>
                <a:lnTo>
                  <a:pt x="77175" y="1221009"/>
                </a:lnTo>
                <a:lnTo>
                  <a:pt x="54863" y="1225296"/>
                </a:lnTo>
                <a:close/>
              </a:path>
              <a:path w="102234" h="1226820">
                <a:moveTo>
                  <a:pt x="102108" y="807089"/>
                </a:moveTo>
                <a:lnTo>
                  <a:pt x="95058" y="796480"/>
                </a:lnTo>
                <a:lnTo>
                  <a:pt x="77175" y="784598"/>
                </a:lnTo>
                <a:lnTo>
                  <a:pt x="54863" y="780288"/>
                </a:lnTo>
                <a:lnTo>
                  <a:pt x="102108" y="780288"/>
                </a:lnTo>
                <a:lnTo>
                  <a:pt x="102108" y="807089"/>
                </a:lnTo>
                <a:close/>
              </a:path>
              <a:path w="102234" h="1226820">
                <a:moveTo>
                  <a:pt x="102108" y="1226820"/>
                </a:moveTo>
                <a:lnTo>
                  <a:pt x="0" y="1226820"/>
                </a:lnTo>
                <a:lnTo>
                  <a:pt x="0" y="1170436"/>
                </a:lnTo>
                <a:lnTo>
                  <a:pt x="4285" y="1191863"/>
                </a:lnTo>
                <a:lnTo>
                  <a:pt x="16001" y="1209294"/>
                </a:lnTo>
                <a:lnTo>
                  <a:pt x="33431" y="1221009"/>
                </a:lnTo>
                <a:lnTo>
                  <a:pt x="54863" y="1225296"/>
                </a:lnTo>
                <a:lnTo>
                  <a:pt x="102108" y="1225296"/>
                </a:lnTo>
                <a:lnTo>
                  <a:pt x="102108" y="1226820"/>
                </a:lnTo>
                <a:close/>
              </a:path>
              <a:path w="102234" h="1226820">
                <a:moveTo>
                  <a:pt x="102108" y="1225296"/>
                </a:moveTo>
                <a:lnTo>
                  <a:pt x="54863" y="1225296"/>
                </a:lnTo>
                <a:lnTo>
                  <a:pt x="77175" y="1221009"/>
                </a:lnTo>
                <a:lnTo>
                  <a:pt x="95058" y="1209294"/>
                </a:lnTo>
                <a:lnTo>
                  <a:pt x="102108" y="1198953"/>
                </a:lnTo>
                <a:lnTo>
                  <a:pt x="102108" y="122529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5972555" y="5480303"/>
            <a:ext cx="2372995" cy="1308100"/>
            <a:chOff x="5972555" y="5480303"/>
            <a:chExt cx="2372995" cy="1308100"/>
          </a:xfrm>
        </p:grpSpPr>
        <p:sp>
          <p:nvSpPr>
            <p:cNvPr id="9" name="object 9" descr=""/>
            <p:cNvSpPr/>
            <p:nvPr/>
          </p:nvSpPr>
          <p:spPr>
            <a:xfrm>
              <a:off x="6313312" y="5480303"/>
              <a:ext cx="2032635" cy="1308100"/>
            </a:xfrm>
            <a:custGeom>
              <a:avLst/>
              <a:gdLst/>
              <a:ahLst/>
              <a:cxnLst/>
              <a:rect l="l" t="t" r="r" b="b"/>
              <a:pathLst>
                <a:path w="2032634" h="1308100">
                  <a:moveTo>
                    <a:pt x="2032111" y="1307592"/>
                  </a:moveTo>
                  <a:lnTo>
                    <a:pt x="1919335" y="1307592"/>
                  </a:lnTo>
                  <a:lnTo>
                    <a:pt x="1910191" y="1191768"/>
                  </a:lnTo>
                  <a:lnTo>
                    <a:pt x="1902999" y="1152024"/>
                  </a:lnTo>
                  <a:lnTo>
                    <a:pt x="1894951" y="1112710"/>
                  </a:lnTo>
                  <a:lnTo>
                    <a:pt x="1885759" y="1073681"/>
                  </a:lnTo>
                  <a:lnTo>
                    <a:pt x="1875139" y="1034796"/>
                  </a:lnTo>
                  <a:lnTo>
                    <a:pt x="1874924" y="1012531"/>
                  </a:lnTo>
                  <a:lnTo>
                    <a:pt x="1882568" y="992695"/>
                  </a:lnTo>
                  <a:lnTo>
                    <a:pt x="1896784" y="977145"/>
                  </a:lnTo>
                  <a:lnTo>
                    <a:pt x="1916287" y="967740"/>
                  </a:lnTo>
                  <a:lnTo>
                    <a:pt x="1923907" y="966216"/>
                  </a:lnTo>
                  <a:lnTo>
                    <a:pt x="1937623" y="966216"/>
                  </a:lnTo>
                  <a:lnTo>
                    <a:pt x="1975985" y="990433"/>
                  </a:lnTo>
                  <a:lnTo>
                    <a:pt x="1994201" y="1046630"/>
                  </a:lnTo>
                  <a:lnTo>
                    <a:pt x="2003917" y="1089088"/>
                  </a:lnTo>
                  <a:lnTo>
                    <a:pt x="2012489" y="1131831"/>
                  </a:lnTo>
                  <a:lnTo>
                    <a:pt x="2019919" y="1175004"/>
                  </a:lnTo>
                  <a:lnTo>
                    <a:pt x="2032111" y="1307592"/>
                  </a:lnTo>
                  <a:close/>
                </a:path>
                <a:path w="2032634" h="1308100">
                  <a:moveTo>
                    <a:pt x="1740289" y="674751"/>
                  </a:moveTo>
                  <a:lnTo>
                    <a:pt x="1722929" y="671703"/>
                  </a:lnTo>
                  <a:lnTo>
                    <a:pt x="1706999" y="663511"/>
                  </a:lnTo>
                  <a:lnTo>
                    <a:pt x="1693783" y="650748"/>
                  </a:lnTo>
                  <a:lnTo>
                    <a:pt x="1662421" y="607314"/>
                  </a:lnTo>
                  <a:lnTo>
                    <a:pt x="1629323" y="565404"/>
                  </a:lnTo>
                  <a:lnTo>
                    <a:pt x="1594532" y="525018"/>
                  </a:lnTo>
                  <a:lnTo>
                    <a:pt x="1558090" y="486156"/>
                  </a:lnTo>
                  <a:lnTo>
                    <a:pt x="1520040" y="448818"/>
                  </a:lnTo>
                  <a:lnTo>
                    <a:pt x="1480423" y="413004"/>
                  </a:lnTo>
                  <a:lnTo>
                    <a:pt x="1467302" y="394835"/>
                  </a:lnTo>
                  <a:lnTo>
                    <a:pt x="1462325" y="373951"/>
                  </a:lnTo>
                  <a:lnTo>
                    <a:pt x="1465635" y="352782"/>
                  </a:lnTo>
                  <a:lnTo>
                    <a:pt x="1477375" y="333756"/>
                  </a:lnTo>
                  <a:lnTo>
                    <a:pt x="1513951" y="316991"/>
                  </a:lnTo>
                  <a:lnTo>
                    <a:pt x="1524428" y="316968"/>
                  </a:lnTo>
                  <a:lnTo>
                    <a:pt x="1534906" y="319087"/>
                  </a:lnTo>
                  <a:lnTo>
                    <a:pt x="1590799" y="362485"/>
                  </a:lnTo>
                  <a:lnTo>
                    <a:pt x="1626691" y="397039"/>
                  </a:lnTo>
                  <a:lnTo>
                    <a:pt x="1661223" y="432793"/>
                  </a:lnTo>
                  <a:lnTo>
                    <a:pt x="1694369" y="469694"/>
                  </a:lnTo>
                  <a:lnTo>
                    <a:pt x="1726102" y="507687"/>
                  </a:lnTo>
                  <a:lnTo>
                    <a:pt x="1756396" y="546720"/>
                  </a:lnTo>
                  <a:lnTo>
                    <a:pt x="1785223" y="586740"/>
                  </a:lnTo>
                  <a:lnTo>
                    <a:pt x="1794938" y="629031"/>
                  </a:lnTo>
                  <a:lnTo>
                    <a:pt x="1787152" y="648890"/>
                  </a:lnTo>
                  <a:lnTo>
                    <a:pt x="1771507" y="664464"/>
                  </a:lnTo>
                  <a:lnTo>
                    <a:pt x="1766935" y="667512"/>
                  </a:lnTo>
                  <a:lnTo>
                    <a:pt x="1762363" y="669036"/>
                  </a:lnTo>
                  <a:lnTo>
                    <a:pt x="1757791" y="672084"/>
                  </a:lnTo>
                  <a:lnTo>
                    <a:pt x="1740289" y="674751"/>
                  </a:lnTo>
                  <a:close/>
                </a:path>
                <a:path w="2032634" h="1308100">
                  <a:moveTo>
                    <a:pt x="60078" y="232910"/>
                  </a:moveTo>
                  <a:lnTo>
                    <a:pt x="38909" y="230314"/>
                  </a:lnTo>
                  <a:lnTo>
                    <a:pt x="20312" y="220003"/>
                  </a:lnTo>
                  <a:lnTo>
                    <a:pt x="6715" y="202691"/>
                  </a:lnTo>
                  <a:lnTo>
                    <a:pt x="0" y="181379"/>
                  </a:lnTo>
                  <a:lnTo>
                    <a:pt x="2143" y="160210"/>
                  </a:lnTo>
                  <a:lnTo>
                    <a:pt x="12287" y="141612"/>
                  </a:lnTo>
                  <a:lnTo>
                    <a:pt x="29575" y="128016"/>
                  </a:lnTo>
                  <a:lnTo>
                    <a:pt x="31099" y="126491"/>
                  </a:lnTo>
                  <a:lnTo>
                    <a:pt x="34147" y="126491"/>
                  </a:lnTo>
                  <a:lnTo>
                    <a:pt x="79009" y="105693"/>
                  </a:lnTo>
                  <a:lnTo>
                    <a:pt x="124698" y="86441"/>
                  </a:lnTo>
                  <a:lnTo>
                    <a:pt x="171107" y="68788"/>
                  </a:lnTo>
                  <a:lnTo>
                    <a:pt x="218129" y="52789"/>
                  </a:lnTo>
                  <a:lnTo>
                    <a:pt x="265657" y="38495"/>
                  </a:lnTo>
                  <a:lnTo>
                    <a:pt x="313585" y="25961"/>
                  </a:lnTo>
                  <a:lnTo>
                    <a:pt x="361807" y="15240"/>
                  </a:lnTo>
                  <a:lnTo>
                    <a:pt x="369427" y="13716"/>
                  </a:lnTo>
                  <a:lnTo>
                    <a:pt x="377047" y="13716"/>
                  </a:lnTo>
                  <a:lnTo>
                    <a:pt x="412480" y="29718"/>
                  </a:lnTo>
                  <a:lnTo>
                    <a:pt x="428863" y="57912"/>
                  </a:lnTo>
                  <a:lnTo>
                    <a:pt x="428696" y="78200"/>
                  </a:lnTo>
                  <a:lnTo>
                    <a:pt x="421814" y="96774"/>
                  </a:lnTo>
                  <a:lnTo>
                    <a:pt x="408932" y="111918"/>
                  </a:lnTo>
                  <a:lnTo>
                    <a:pt x="390763" y="121920"/>
                  </a:lnTo>
                  <a:lnTo>
                    <a:pt x="389239" y="123443"/>
                  </a:lnTo>
                  <a:lnTo>
                    <a:pt x="386191" y="123443"/>
                  </a:lnTo>
                  <a:lnTo>
                    <a:pt x="384667" y="124968"/>
                  </a:lnTo>
                  <a:lnTo>
                    <a:pt x="332357" y="136659"/>
                  </a:lnTo>
                  <a:lnTo>
                    <a:pt x="280640" y="150424"/>
                  </a:lnTo>
                  <a:lnTo>
                    <a:pt x="229600" y="166306"/>
                  </a:lnTo>
                  <a:lnTo>
                    <a:pt x="179322" y="184347"/>
                  </a:lnTo>
                  <a:lnTo>
                    <a:pt x="129891" y="204589"/>
                  </a:lnTo>
                  <a:lnTo>
                    <a:pt x="81391" y="227076"/>
                  </a:lnTo>
                  <a:lnTo>
                    <a:pt x="60078" y="232910"/>
                  </a:lnTo>
                  <a:close/>
                </a:path>
                <a:path w="2032634" h="1308100">
                  <a:moveTo>
                    <a:pt x="1136951" y="196215"/>
                  </a:moveTo>
                  <a:lnTo>
                    <a:pt x="1127117" y="194833"/>
                  </a:lnTo>
                  <a:lnTo>
                    <a:pt x="1117711" y="192024"/>
                  </a:lnTo>
                  <a:lnTo>
                    <a:pt x="1067807" y="173235"/>
                  </a:lnTo>
                  <a:lnTo>
                    <a:pt x="1017183" y="156520"/>
                  </a:lnTo>
                  <a:lnTo>
                    <a:pt x="965882" y="141922"/>
                  </a:lnTo>
                  <a:lnTo>
                    <a:pt x="913946" y="129483"/>
                  </a:lnTo>
                  <a:lnTo>
                    <a:pt x="861418" y="119245"/>
                  </a:lnTo>
                  <a:lnTo>
                    <a:pt x="808339" y="111252"/>
                  </a:lnTo>
                  <a:lnTo>
                    <a:pt x="787455" y="103608"/>
                  </a:lnTo>
                  <a:lnTo>
                    <a:pt x="771572" y="88963"/>
                  </a:lnTo>
                  <a:lnTo>
                    <a:pt x="762261" y="69461"/>
                  </a:lnTo>
                  <a:lnTo>
                    <a:pt x="761095" y="47243"/>
                  </a:lnTo>
                  <a:lnTo>
                    <a:pt x="768500" y="26360"/>
                  </a:lnTo>
                  <a:lnTo>
                    <a:pt x="782621" y="10477"/>
                  </a:lnTo>
                  <a:lnTo>
                    <a:pt x="801600" y="1166"/>
                  </a:lnTo>
                  <a:lnTo>
                    <a:pt x="823579" y="0"/>
                  </a:lnTo>
                  <a:lnTo>
                    <a:pt x="873026" y="7455"/>
                  </a:lnTo>
                  <a:lnTo>
                    <a:pt x="922074" y="16724"/>
                  </a:lnTo>
                  <a:lnTo>
                    <a:pt x="970696" y="27751"/>
                  </a:lnTo>
                  <a:lnTo>
                    <a:pt x="1018864" y="40485"/>
                  </a:lnTo>
                  <a:lnTo>
                    <a:pt x="1066552" y="54872"/>
                  </a:lnTo>
                  <a:lnTo>
                    <a:pt x="1113734" y="70859"/>
                  </a:lnTo>
                  <a:lnTo>
                    <a:pt x="1160383" y="88391"/>
                  </a:lnTo>
                  <a:lnTo>
                    <a:pt x="1189910" y="118681"/>
                  </a:lnTo>
                  <a:lnTo>
                    <a:pt x="1194458" y="139612"/>
                  </a:lnTo>
                  <a:lnTo>
                    <a:pt x="1190863" y="161543"/>
                  </a:lnTo>
                  <a:lnTo>
                    <a:pt x="1157335" y="193547"/>
                  </a:lnTo>
                  <a:lnTo>
                    <a:pt x="1147072" y="195881"/>
                  </a:lnTo>
                  <a:lnTo>
                    <a:pt x="1136951" y="196215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972555" y="6063996"/>
              <a:ext cx="1746885" cy="723900"/>
            </a:xfrm>
            <a:custGeom>
              <a:avLst/>
              <a:gdLst/>
              <a:ahLst/>
              <a:cxnLst/>
              <a:rect l="l" t="t" r="r" b="b"/>
              <a:pathLst>
                <a:path w="1746884" h="723900">
                  <a:moveTo>
                    <a:pt x="1746503" y="723900"/>
                  </a:moveTo>
                  <a:lnTo>
                    <a:pt x="0" y="723900"/>
                  </a:lnTo>
                  <a:lnTo>
                    <a:pt x="4572" y="688847"/>
                  </a:lnTo>
                  <a:lnTo>
                    <a:pt x="15926" y="642145"/>
                  </a:lnTo>
                  <a:lnTo>
                    <a:pt x="29823" y="596456"/>
                  </a:lnTo>
                  <a:lnTo>
                    <a:pt x="46184" y="551854"/>
                  </a:lnTo>
                  <a:lnTo>
                    <a:pt x="64932" y="508418"/>
                  </a:lnTo>
                  <a:lnTo>
                    <a:pt x="85990" y="466222"/>
                  </a:lnTo>
                  <a:lnTo>
                    <a:pt x="109280" y="425342"/>
                  </a:lnTo>
                  <a:lnTo>
                    <a:pt x="134726" y="385856"/>
                  </a:lnTo>
                  <a:lnTo>
                    <a:pt x="162250" y="347838"/>
                  </a:lnTo>
                  <a:lnTo>
                    <a:pt x="191774" y="311366"/>
                  </a:lnTo>
                  <a:lnTo>
                    <a:pt x="223223" y="276514"/>
                  </a:lnTo>
                  <a:lnTo>
                    <a:pt x="256518" y="243360"/>
                  </a:lnTo>
                  <a:lnTo>
                    <a:pt x="291581" y="211978"/>
                  </a:lnTo>
                  <a:lnTo>
                    <a:pt x="328337" y="182446"/>
                  </a:lnTo>
                  <a:lnTo>
                    <a:pt x="366707" y="154840"/>
                  </a:lnTo>
                  <a:lnTo>
                    <a:pt x="406615" y="129235"/>
                  </a:lnTo>
                  <a:lnTo>
                    <a:pt x="447983" y="105707"/>
                  </a:lnTo>
                  <a:lnTo>
                    <a:pt x="490733" y="84333"/>
                  </a:lnTo>
                  <a:lnTo>
                    <a:pt x="534789" y="65189"/>
                  </a:lnTo>
                  <a:lnTo>
                    <a:pt x="580074" y="48350"/>
                  </a:lnTo>
                  <a:lnTo>
                    <a:pt x="626510" y="33893"/>
                  </a:lnTo>
                  <a:lnTo>
                    <a:pt x="674019" y="21894"/>
                  </a:lnTo>
                  <a:lnTo>
                    <a:pt x="722526" y="12429"/>
                  </a:lnTo>
                  <a:lnTo>
                    <a:pt x="771951" y="5575"/>
                  </a:lnTo>
                  <a:lnTo>
                    <a:pt x="822219" y="1406"/>
                  </a:lnTo>
                  <a:lnTo>
                    <a:pt x="873251" y="0"/>
                  </a:lnTo>
                  <a:lnTo>
                    <a:pt x="924284" y="1406"/>
                  </a:lnTo>
                  <a:lnTo>
                    <a:pt x="974551" y="5575"/>
                  </a:lnTo>
                  <a:lnTo>
                    <a:pt x="1023975" y="12429"/>
                  </a:lnTo>
                  <a:lnTo>
                    <a:pt x="1072477" y="21894"/>
                  </a:lnTo>
                  <a:lnTo>
                    <a:pt x="1119981" y="33893"/>
                  </a:lnTo>
                  <a:lnTo>
                    <a:pt x="1166408" y="48350"/>
                  </a:lnTo>
                  <a:lnTo>
                    <a:pt x="1211680" y="65189"/>
                  </a:lnTo>
                  <a:lnTo>
                    <a:pt x="1255720" y="84333"/>
                  </a:lnTo>
                  <a:lnTo>
                    <a:pt x="1298449" y="105707"/>
                  </a:lnTo>
                  <a:lnTo>
                    <a:pt x="1339791" y="129235"/>
                  </a:lnTo>
                  <a:lnTo>
                    <a:pt x="1379666" y="154840"/>
                  </a:lnTo>
                  <a:lnTo>
                    <a:pt x="1417997" y="182446"/>
                  </a:lnTo>
                  <a:lnTo>
                    <a:pt x="1454707" y="211978"/>
                  </a:lnTo>
                  <a:lnTo>
                    <a:pt x="1489718" y="243360"/>
                  </a:lnTo>
                  <a:lnTo>
                    <a:pt x="1522951" y="276514"/>
                  </a:lnTo>
                  <a:lnTo>
                    <a:pt x="1554329" y="311366"/>
                  </a:lnTo>
                  <a:lnTo>
                    <a:pt x="1583774" y="347838"/>
                  </a:lnTo>
                  <a:lnTo>
                    <a:pt x="1611208" y="385856"/>
                  </a:lnTo>
                  <a:lnTo>
                    <a:pt x="1636554" y="425342"/>
                  </a:lnTo>
                  <a:lnTo>
                    <a:pt x="1659733" y="466222"/>
                  </a:lnTo>
                  <a:lnTo>
                    <a:pt x="1680668" y="508418"/>
                  </a:lnTo>
                  <a:lnTo>
                    <a:pt x="1699281" y="551854"/>
                  </a:lnTo>
                  <a:lnTo>
                    <a:pt x="1715493" y="596456"/>
                  </a:lnTo>
                  <a:lnTo>
                    <a:pt x="1729228" y="642145"/>
                  </a:lnTo>
                  <a:lnTo>
                    <a:pt x="1740408" y="688847"/>
                  </a:lnTo>
                  <a:lnTo>
                    <a:pt x="1746503" y="723900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9517379" y="5612892"/>
            <a:ext cx="1175385" cy="1175385"/>
          </a:xfrm>
          <a:custGeom>
            <a:avLst/>
            <a:gdLst/>
            <a:ahLst/>
            <a:cxnLst/>
            <a:rect l="l" t="t" r="r" b="b"/>
            <a:pathLst>
              <a:path w="1175384" h="1175384">
                <a:moveTo>
                  <a:pt x="108204" y="1175004"/>
                </a:moveTo>
                <a:lnTo>
                  <a:pt x="0" y="1175004"/>
                </a:lnTo>
                <a:lnTo>
                  <a:pt x="0" y="54864"/>
                </a:lnTo>
                <a:lnTo>
                  <a:pt x="4262" y="33432"/>
                </a:lnTo>
                <a:lnTo>
                  <a:pt x="15811" y="16002"/>
                </a:lnTo>
                <a:lnTo>
                  <a:pt x="32789" y="4286"/>
                </a:lnTo>
                <a:lnTo>
                  <a:pt x="53340" y="0"/>
                </a:lnTo>
                <a:lnTo>
                  <a:pt x="1175004" y="0"/>
                </a:lnTo>
                <a:lnTo>
                  <a:pt x="1175004" y="109728"/>
                </a:lnTo>
                <a:lnTo>
                  <a:pt x="108204" y="109728"/>
                </a:lnTo>
                <a:lnTo>
                  <a:pt x="108204" y="1175004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7962900" y="1804416"/>
            <a:ext cx="1231900" cy="3390900"/>
            <a:chOff x="7962900" y="1804416"/>
            <a:chExt cx="1231900" cy="3390900"/>
          </a:xfrm>
        </p:grpSpPr>
        <p:sp>
          <p:nvSpPr>
            <p:cNvPr id="13" name="object 13" descr=""/>
            <p:cNvSpPr/>
            <p:nvPr/>
          </p:nvSpPr>
          <p:spPr>
            <a:xfrm>
              <a:off x="8025383" y="1804416"/>
              <a:ext cx="44450" cy="3339465"/>
            </a:xfrm>
            <a:custGeom>
              <a:avLst/>
              <a:gdLst/>
              <a:ahLst/>
              <a:cxnLst/>
              <a:rect l="l" t="t" r="r" b="b"/>
              <a:pathLst>
                <a:path w="44450" h="3339465">
                  <a:moveTo>
                    <a:pt x="0" y="3339083"/>
                  </a:moveTo>
                  <a:lnTo>
                    <a:pt x="44196" y="3339083"/>
                  </a:lnTo>
                  <a:lnTo>
                    <a:pt x="44196" y="0"/>
                  </a:lnTo>
                  <a:lnTo>
                    <a:pt x="0" y="0"/>
                  </a:lnTo>
                  <a:lnTo>
                    <a:pt x="0" y="333908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962900" y="1804416"/>
              <a:ext cx="62865" cy="3339465"/>
            </a:xfrm>
            <a:custGeom>
              <a:avLst/>
              <a:gdLst/>
              <a:ahLst/>
              <a:cxnLst/>
              <a:rect l="l" t="t" r="r" b="b"/>
              <a:pathLst>
                <a:path w="62865" h="3339465">
                  <a:moveTo>
                    <a:pt x="62483" y="3339083"/>
                  </a:moveTo>
                  <a:lnTo>
                    <a:pt x="0" y="3339083"/>
                  </a:lnTo>
                  <a:lnTo>
                    <a:pt x="0" y="0"/>
                  </a:lnTo>
                  <a:lnTo>
                    <a:pt x="62483" y="0"/>
                  </a:lnTo>
                  <a:lnTo>
                    <a:pt x="62483" y="333908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025383" y="1804416"/>
              <a:ext cx="44450" cy="3339465"/>
            </a:xfrm>
            <a:custGeom>
              <a:avLst/>
              <a:gdLst/>
              <a:ahLst/>
              <a:cxnLst/>
              <a:rect l="l" t="t" r="r" b="b"/>
              <a:pathLst>
                <a:path w="44450" h="3339465">
                  <a:moveTo>
                    <a:pt x="44196" y="3339083"/>
                  </a:moveTo>
                  <a:lnTo>
                    <a:pt x="0" y="3339083"/>
                  </a:lnTo>
                  <a:lnTo>
                    <a:pt x="0" y="0"/>
                  </a:lnTo>
                  <a:lnTo>
                    <a:pt x="44196" y="0"/>
                  </a:lnTo>
                  <a:lnTo>
                    <a:pt x="44196" y="333908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127492" y="1804416"/>
              <a:ext cx="1039494" cy="3339465"/>
            </a:xfrm>
            <a:custGeom>
              <a:avLst/>
              <a:gdLst/>
              <a:ahLst/>
              <a:cxnLst/>
              <a:rect l="l" t="t" r="r" b="b"/>
              <a:pathLst>
                <a:path w="1039495" h="3339465">
                  <a:moveTo>
                    <a:pt x="0" y="3339083"/>
                  </a:moveTo>
                  <a:lnTo>
                    <a:pt x="1039367" y="3339083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333908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069580" y="1804416"/>
              <a:ext cx="58419" cy="3339465"/>
            </a:xfrm>
            <a:custGeom>
              <a:avLst/>
              <a:gdLst/>
              <a:ahLst/>
              <a:cxnLst/>
              <a:rect l="l" t="t" r="r" b="b"/>
              <a:pathLst>
                <a:path w="58420" h="3339465">
                  <a:moveTo>
                    <a:pt x="57912" y="3339083"/>
                  </a:moveTo>
                  <a:lnTo>
                    <a:pt x="0" y="3339083"/>
                  </a:lnTo>
                  <a:lnTo>
                    <a:pt x="0" y="0"/>
                  </a:lnTo>
                  <a:lnTo>
                    <a:pt x="57912" y="0"/>
                  </a:lnTo>
                  <a:lnTo>
                    <a:pt x="57912" y="333908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069580" y="1804416"/>
              <a:ext cx="22860" cy="3339465"/>
            </a:xfrm>
            <a:custGeom>
              <a:avLst/>
              <a:gdLst/>
              <a:ahLst/>
              <a:cxnLst/>
              <a:rect l="l" t="t" r="r" b="b"/>
              <a:pathLst>
                <a:path w="22859" h="3339465">
                  <a:moveTo>
                    <a:pt x="22859" y="3339083"/>
                  </a:moveTo>
                  <a:lnTo>
                    <a:pt x="0" y="3339083"/>
                  </a:lnTo>
                  <a:lnTo>
                    <a:pt x="0" y="0"/>
                  </a:lnTo>
                  <a:lnTo>
                    <a:pt x="22859" y="0"/>
                  </a:lnTo>
                  <a:lnTo>
                    <a:pt x="22859" y="3339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9203" y="3823716"/>
              <a:ext cx="1085087" cy="1371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2668"/>
            <a:ext cx="10692765" cy="6014085"/>
            <a:chOff x="0" y="772668"/>
            <a:chExt cx="10692765" cy="60140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3623" y="5124703"/>
              <a:ext cx="1508760" cy="1651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3407" y="772668"/>
              <a:ext cx="4332731" cy="60137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2668"/>
            <a:ext cx="10692765" cy="6014085"/>
            <a:chOff x="0" y="772668"/>
            <a:chExt cx="10692765" cy="60140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2995" y="797052"/>
              <a:ext cx="6946391" cy="598931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495044" y="1581912"/>
              <a:ext cx="693420" cy="189230"/>
            </a:xfrm>
            <a:custGeom>
              <a:avLst/>
              <a:gdLst/>
              <a:ahLst/>
              <a:cxnLst/>
              <a:rect l="l" t="t" r="r" b="b"/>
              <a:pathLst>
                <a:path w="693419" h="189230">
                  <a:moveTo>
                    <a:pt x="598931" y="188975"/>
                  </a:moveTo>
                  <a:lnTo>
                    <a:pt x="598931" y="141732"/>
                  </a:lnTo>
                  <a:lnTo>
                    <a:pt x="0" y="141732"/>
                  </a:lnTo>
                  <a:lnTo>
                    <a:pt x="0" y="47243"/>
                  </a:lnTo>
                  <a:lnTo>
                    <a:pt x="598931" y="47243"/>
                  </a:lnTo>
                  <a:lnTo>
                    <a:pt x="598931" y="0"/>
                  </a:lnTo>
                  <a:lnTo>
                    <a:pt x="693419" y="94487"/>
                  </a:lnTo>
                  <a:lnTo>
                    <a:pt x="598931" y="188975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95044" y="1581912"/>
              <a:ext cx="693420" cy="189230"/>
            </a:xfrm>
            <a:custGeom>
              <a:avLst/>
              <a:gdLst/>
              <a:ahLst/>
              <a:cxnLst/>
              <a:rect l="l" t="t" r="r" b="b"/>
              <a:pathLst>
                <a:path w="693419" h="189230">
                  <a:moveTo>
                    <a:pt x="0" y="47243"/>
                  </a:moveTo>
                  <a:lnTo>
                    <a:pt x="598931" y="47243"/>
                  </a:lnTo>
                  <a:lnTo>
                    <a:pt x="598931" y="0"/>
                  </a:lnTo>
                  <a:lnTo>
                    <a:pt x="693419" y="94487"/>
                  </a:lnTo>
                  <a:lnTo>
                    <a:pt x="598931" y="188975"/>
                  </a:lnTo>
                  <a:lnTo>
                    <a:pt x="598931" y="141732"/>
                  </a:lnTo>
                  <a:lnTo>
                    <a:pt x="0" y="141732"/>
                  </a:lnTo>
                  <a:lnTo>
                    <a:pt x="0" y="47243"/>
                  </a:lnTo>
                  <a:close/>
                </a:path>
              </a:pathLst>
            </a:custGeom>
            <a:ln w="22859">
              <a:solidFill>
                <a:srgbClr val="AF7E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49324" y="4002024"/>
              <a:ext cx="739140" cy="189230"/>
            </a:xfrm>
            <a:custGeom>
              <a:avLst/>
              <a:gdLst/>
              <a:ahLst/>
              <a:cxnLst/>
              <a:rect l="l" t="t" r="r" b="b"/>
              <a:pathLst>
                <a:path w="739139" h="189229">
                  <a:moveTo>
                    <a:pt x="644651" y="188975"/>
                  </a:moveTo>
                  <a:lnTo>
                    <a:pt x="644651" y="141732"/>
                  </a:lnTo>
                  <a:lnTo>
                    <a:pt x="0" y="141732"/>
                  </a:lnTo>
                  <a:lnTo>
                    <a:pt x="0" y="47243"/>
                  </a:lnTo>
                  <a:lnTo>
                    <a:pt x="644651" y="47243"/>
                  </a:lnTo>
                  <a:lnTo>
                    <a:pt x="644651" y="0"/>
                  </a:lnTo>
                  <a:lnTo>
                    <a:pt x="739139" y="94487"/>
                  </a:lnTo>
                  <a:lnTo>
                    <a:pt x="644651" y="188975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49324" y="4002024"/>
              <a:ext cx="739140" cy="189230"/>
            </a:xfrm>
            <a:custGeom>
              <a:avLst/>
              <a:gdLst/>
              <a:ahLst/>
              <a:cxnLst/>
              <a:rect l="l" t="t" r="r" b="b"/>
              <a:pathLst>
                <a:path w="739139" h="189229">
                  <a:moveTo>
                    <a:pt x="0" y="141732"/>
                  </a:moveTo>
                  <a:lnTo>
                    <a:pt x="644651" y="141732"/>
                  </a:lnTo>
                  <a:lnTo>
                    <a:pt x="644651" y="188975"/>
                  </a:lnTo>
                  <a:lnTo>
                    <a:pt x="739139" y="94487"/>
                  </a:lnTo>
                  <a:lnTo>
                    <a:pt x="644651" y="0"/>
                  </a:lnTo>
                  <a:lnTo>
                    <a:pt x="644651" y="47243"/>
                  </a:lnTo>
                  <a:lnTo>
                    <a:pt x="0" y="47243"/>
                  </a:lnTo>
                  <a:lnTo>
                    <a:pt x="0" y="141732"/>
                  </a:lnTo>
                  <a:close/>
                </a:path>
              </a:pathLst>
            </a:custGeom>
            <a:ln w="22860">
              <a:solidFill>
                <a:srgbClr val="AF7E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651247" y="1636775"/>
              <a:ext cx="948055" cy="189230"/>
            </a:xfrm>
            <a:custGeom>
              <a:avLst/>
              <a:gdLst/>
              <a:ahLst/>
              <a:cxnLst/>
              <a:rect l="l" t="t" r="r" b="b"/>
              <a:pathLst>
                <a:path w="948054" h="189230">
                  <a:moveTo>
                    <a:pt x="853439" y="188975"/>
                  </a:moveTo>
                  <a:lnTo>
                    <a:pt x="853439" y="141732"/>
                  </a:lnTo>
                  <a:lnTo>
                    <a:pt x="0" y="141732"/>
                  </a:lnTo>
                  <a:lnTo>
                    <a:pt x="0" y="47244"/>
                  </a:lnTo>
                  <a:lnTo>
                    <a:pt x="853439" y="47244"/>
                  </a:lnTo>
                  <a:lnTo>
                    <a:pt x="853439" y="0"/>
                  </a:lnTo>
                  <a:lnTo>
                    <a:pt x="947928" y="94487"/>
                  </a:lnTo>
                  <a:lnTo>
                    <a:pt x="853439" y="188975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651247" y="1636775"/>
              <a:ext cx="948055" cy="189230"/>
            </a:xfrm>
            <a:custGeom>
              <a:avLst/>
              <a:gdLst/>
              <a:ahLst/>
              <a:cxnLst/>
              <a:rect l="l" t="t" r="r" b="b"/>
              <a:pathLst>
                <a:path w="948054" h="189230">
                  <a:moveTo>
                    <a:pt x="0" y="47244"/>
                  </a:moveTo>
                  <a:lnTo>
                    <a:pt x="853439" y="47244"/>
                  </a:lnTo>
                  <a:lnTo>
                    <a:pt x="853439" y="0"/>
                  </a:lnTo>
                  <a:lnTo>
                    <a:pt x="947928" y="94487"/>
                  </a:lnTo>
                  <a:lnTo>
                    <a:pt x="853439" y="188975"/>
                  </a:lnTo>
                  <a:lnTo>
                    <a:pt x="853439" y="141732"/>
                  </a:lnTo>
                  <a:lnTo>
                    <a:pt x="0" y="141732"/>
                  </a:lnTo>
                  <a:lnTo>
                    <a:pt x="0" y="47244"/>
                  </a:lnTo>
                  <a:close/>
                </a:path>
              </a:pathLst>
            </a:custGeom>
            <a:ln w="22860">
              <a:solidFill>
                <a:srgbClr val="AF7E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715255" y="4002024"/>
              <a:ext cx="883919" cy="189230"/>
            </a:xfrm>
            <a:custGeom>
              <a:avLst/>
              <a:gdLst/>
              <a:ahLst/>
              <a:cxnLst/>
              <a:rect l="l" t="t" r="r" b="b"/>
              <a:pathLst>
                <a:path w="883920" h="189229">
                  <a:moveTo>
                    <a:pt x="789431" y="188975"/>
                  </a:moveTo>
                  <a:lnTo>
                    <a:pt x="789431" y="141732"/>
                  </a:lnTo>
                  <a:lnTo>
                    <a:pt x="0" y="141732"/>
                  </a:lnTo>
                  <a:lnTo>
                    <a:pt x="0" y="47243"/>
                  </a:lnTo>
                  <a:lnTo>
                    <a:pt x="789431" y="47243"/>
                  </a:lnTo>
                  <a:lnTo>
                    <a:pt x="789431" y="0"/>
                  </a:lnTo>
                  <a:lnTo>
                    <a:pt x="883920" y="94487"/>
                  </a:lnTo>
                  <a:lnTo>
                    <a:pt x="789431" y="188975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715255" y="4002024"/>
              <a:ext cx="883919" cy="189230"/>
            </a:xfrm>
            <a:custGeom>
              <a:avLst/>
              <a:gdLst/>
              <a:ahLst/>
              <a:cxnLst/>
              <a:rect l="l" t="t" r="r" b="b"/>
              <a:pathLst>
                <a:path w="883920" h="189229">
                  <a:moveTo>
                    <a:pt x="0" y="47243"/>
                  </a:moveTo>
                  <a:lnTo>
                    <a:pt x="789431" y="47243"/>
                  </a:lnTo>
                  <a:lnTo>
                    <a:pt x="789431" y="0"/>
                  </a:lnTo>
                  <a:lnTo>
                    <a:pt x="883920" y="94487"/>
                  </a:lnTo>
                  <a:lnTo>
                    <a:pt x="789431" y="188975"/>
                  </a:lnTo>
                  <a:lnTo>
                    <a:pt x="789431" y="141732"/>
                  </a:lnTo>
                  <a:lnTo>
                    <a:pt x="0" y="141732"/>
                  </a:lnTo>
                  <a:lnTo>
                    <a:pt x="0" y="47243"/>
                  </a:lnTo>
                  <a:close/>
                </a:path>
              </a:pathLst>
            </a:custGeom>
            <a:ln w="22859">
              <a:solidFill>
                <a:srgbClr val="AF7E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95044" y="1345691"/>
              <a:ext cx="693420" cy="189230"/>
            </a:xfrm>
            <a:custGeom>
              <a:avLst/>
              <a:gdLst/>
              <a:ahLst/>
              <a:cxnLst/>
              <a:rect l="l" t="t" r="r" b="b"/>
              <a:pathLst>
                <a:path w="693419" h="189230">
                  <a:moveTo>
                    <a:pt x="598931" y="188975"/>
                  </a:moveTo>
                  <a:lnTo>
                    <a:pt x="598931" y="141732"/>
                  </a:lnTo>
                  <a:lnTo>
                    <a:pt x="0" y="141732"/>
                  </a:lnTo>
                  <a:lnTo>
                    <a:pt x="0" y="47244"/>
                  </a:lnTo>
                  <a:lnTo>
                    <a:pt x="598931" y="47244"/>
                  </a:lnTo>
                  <a:lnTo>
                    <a:pt x="598931" y="0"/>
                  </a:lnTo>
                  <a:lnTo>
                    <a:pt x="693419" y="94487"/>
                  </a:lnTo>
                  <a:lnTo>
                    <a:pt x="598931" y="1889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95044" y="1345691"/>
              <a:ext cx="693420" cy="189230"/>
            </a:xfrm>
            <a:custGeom>
              <a:avLst/>
              <a:gdLst/>
              <a:ahLst/>
              <a:cxnLst/>
              <a:rect l="l" t="t" r="r" b="b"/>
              <a:pathLst>
                <a:path w="693419" h="189230">
                  <a:moveTo>
                    <a:pt x="0" y="141732"/>
                  </a:moveTo>
                  <a:lnTo>
                    <a:pt x="598931" y="141732"/>
                  </a:lnTo>
                  <a:lnTo>
                    <a:pt x="598931" y="188975"/>
                  </a:lnTo>
                  <a:lnTo>
                    <a:pt x="693419" y="94487"/>
                  </a:lnTo>
                  <a:lnTo>
                    <a:pt x="598931" y="0"/>
                  </a:lnTo>
                  <a:lnTo>
                    <a:pt x="598931" y="47244"/>
                  </a:lnTo>
                  <a:lnTo>
                    <a:pt x="0" y="47244"/>
                  </a:lnTo>
                  <a:lnTo>
                    <a:pt x="0" y="141732"/>
                  </a:lnTo>
                  <a:close/>
                </a:path>
              </a:pathLst>
            </a:custGeom>
            <a:ln w="228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651247" y="1444751"/>
              <a:ext cx="948055" cy="137160"/>
            </a:xfrm>
            <a:custGeom>
              <a:avLst/>
              <a:gdLst/>
              <a:ahLst/>
              <a:cxnLst/>
              <a:rect l="l" t="t" r="r" b="b"/>
              <a:pathLst>
                <a:path w="948054" h="137159">
                  <a:moveTo>
                    <a:pt x="877823" y="137160"/>
                  </a:moveTo>
                  <a:lnTo>
                    <a:pt x="877823" y="103632"/>
                  </a:lnTo>
                  <a:lnTo>
                    <a:pt x="0" y="103632"/>
                  </a:lnTo>
                  <a:lnTo>
                    <a:pt x="0" y="33528"/>
                  </a:lnTo>
                  <a:lnTo>
                    <a:pt x="877823" y="33528"/>
                  </a:lnTo>
                  <a:lnTo>
                    <a:pt x="877823" y="0"/>
                  </a:lnTo>
                  <a:lnTo>
                    <a:pt x="947928" y="68580"/>
                  </a:lnTo>
                  <a:lnTo>
                    <a:pt x="877823" y="1371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51247" y="1444751"/>
              <a:ext cx="948055" cy="137160"/>
            </a:xfrm>
            <a:custGeom>
              <a:avLst/>
              <a:gdLst/>
              <a:ahLst/>
              <a:cxnLst/>
              <a:rect l="l" t="t" r="r" b="b"/>
              <a:pathLst>
                <a:path w="948054" h="137159">
                  <a:moveTo>
                    <a:pt x="0" y="33528"/>
                  </a:moveTo>
                  <a:lnTo>
                    <a:pt x="877823" y="33528"/>
                  </a:lnTo>
                  <a:lnTo>
                    <a:pt x="877823" y="0"/>
                  </a:lnTo>
                  <a:lnTo>
                    <a:pt x="947928" y="68580"/>
                  </a:lnTo>
                  <a:lnTo>
                    <a:pt x="877823" y="137160"/>
                  </a:lnTo>
                  <a:lnTo>
                    <a:pt x="877823" y="103632"/>
                  </a:lnTo>
                  <a:lnTo>
                    <a:pt x="0" y="103632"/>
                  </a:lnTo>
                  <a:lnTo>
                    <a:pt x="0" y="33528"/>
                  </a:lnTo>
                  <a:close/>
                </a:path>
              </a:pathLst>
            </a:custGeom>
            <a:ln w="22859">
              <a:solidFill>
                <a:srgbClr val="AF7E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2668"/>
            <a:ext cx="10692765" cy="6014085"/>
            <a:chOff x="0" y="772668"/>
            <a:chExt cx="10692765" cy="60140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1948" y="772668"/>
              <a:ext cx="5745480" cy="601370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054351" y="3023616"/>
              <a:ext cx="946785" cy="251460"/>
            </a:xfrm>
            <a:custGeom>
              <a:avLst/>
              <a:gdLst/>
              <a:ahLst/>
              <a:cxnLst/>
              <a:rect l="l" t="t" r="r" b="b"/>
              <a:pathLst>
                <a:path w="946785" h="251460">
                  <a:moveTo>
                    <a:pt x="819912" y="251459"/>
                  </a:moveTo>
                  <a:lnTo>
                    <a:pt x="819912" y="188975"/>
                  </a:lnTo>
                  <a:lnTo>
                    <a:pt x="0" y="188975"/>
                  </a:lnTo>
                  <a:lnTo>
                    <a:pt x="0" y="62483"/>
                  </a:lnTo>
                  <a:lnTo>
                    <a:pt x="819912" y="62483"/>
                  </a:lnTo>
                  <a:lnTo>
                    <a:pt x="819912" y="0"/>
                  </a:lnTo>
                  <a:lnTo>
                    <a:pt x="946404" y="124967"/>
                  </a:lnTo>
                  <a:lnTo>
                    <a:pt x="819912" y="251459"/>
                  </a:lnTo>
                  <a:close/>
                </a:path>
              </a:pathLst>
            </a:custGeom>
            <a:solidFill>
              <a:srgbClr val="C648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054351" y="3023616"/>
              <a:ext cx="946785" cy="251460"/>
            </a:xfrm>
            <a:custGeom>
              <a:avLst/>
              <a:gdLst/>
              <a:ahLst/>
              <a:cxnLst/>
              <a:rect l="l" t="t" r="r" b="b"/>
              <a:pathLst>
                <a:path w="946785" h="251460">
                  <a:moveTo>
                    <a:pt x="0" y="62483"/>
                  </a:moveTo>
                  <a:lnTo>
                    <a:pt x="819912" y="62483"/>
                  </a:lnTo>
                  <a:lnTo>
                    <a:pt x="819912" y="0"/>
                  </a:lnTo>
                  <a:lnTo>
                    <a:pt x="946404" y="124967"/>
                  </a:lnTo>
                  <a:lnTo>
                    <a:pt x="819912" y="251459"/>
                  </a:lnTo>
                  <a:lnTo>
                    <a:pt x="819912" y="188975"/>
                  </a:lnTo>
                  <a:lnTo>
                    <a:pt x="0" y="188975"/>
                  </a:lnTo>
                  <a:lnTo>
                    <a:pt x="0" y="62483"/>
                  </a:lnTo>
                  <a:close/>
                </a:path>
              </a:pathLst>
            </a:custGeom>
            <a:ln w="22860">
              <a:solidFill>
                <a:srgbClr val="9031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544" y="772668"/>
            <a:ext cx="8051291" cy="60137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89" y="1168404"/>
            <a:ext cx="4583430" cy="939800"/>
          </a:xfrm>
          <a:prstGeom prst="rect"/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525"/>
              </a:spcBef>
            </a:pPr>
            <a:r>
              <a:rPr dirty="0" sz="3150" spc="85"/>
              <a:t>LA</a:t>
            </a:r>
            <a:r>
              <a:rPr dirty="0" sz="3150" spc="110"/>
              <a:t> </a:t>
            </a:r>
            <a:r>
              <a:rPr dirty="0" sz="3150" spc="175"/>
              <a:t>PREVENCIÓN</a:t>
            </a:r>
            <a:r>
              <a:rPr dirty="0" sz="3150" spc="135"/>
              <a:t> </a:t>
            </a:r>
            <a:r>
              <a:rPr dirty="0" sz="3150" spc="90"/>
              <a:t>EN </a:t>
            </a:r>
            <a:r>
              <a:rPr dirty="0" sz="3150" spc="200"/>
              <a:t>DROGODEPENDENCIAS</a:t>
            </a:r>
            <a:endParaRPr sz="31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1307" y="772668"/>
            <a:ext cx="1022603" cy="5532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04228" y="2366261"/>
            <a:ext cx="5106670" cy="298513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13360" marR="59055" indent="-201295">
              <a:lnSpc>
                <a:spcPct val="91200"/>
              </a:lnSpc>
              <a:spcBef>
                <a:spcPts val="36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>
                <a:latin typeface="Tahoma"/>
                <a:cs typeface="Tahoma"/>
              </a:rPr>
              <a:t>3.</a:t>
            </a:r>
            <a:r>
              <a:rPr dirty="0" sz="2250" spc="-20">
                <a:latin typeface="Tahoma"/>
                <a:cs typeface="Tahoma"/>
              </a:rPr>
              <a:t> </a:t>
            </a:r>
            <a:r>
              <a:rPr dirty="0" sz="2250" spc="-10">
                <a:latin typeface="Tahoma"/>
                <a:cs typeface="Tahoma"/>
              </a:rPr>
              <a:t>Todas</a:t>
            </a:r>
            <a:r>
              <a:rPr dirty="0" sz="2250" spc="-1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aquellas</a:t>
            </a:r>
            <a:r>
              <a:rPr dirty="0" sz="2250" spc="10">
                <a:latin typeface="Tahoma"/>
                <a:cs typeface="Tahoma"/>
              </a:rPr>
              <a:t> </a:t>
            </a:r>
            <a:r>
              <a:rPr dirty="0" sz="2250" spc="-10">
                <a:latin typeface="Tahoma"/>
                <a:cs typeface="Tahoma"/>
              </a:rPr>
              <a:t>acciones </a:t>
            </a:r>
            <a:r>
              <a:rPr dirty="0" sz="2250">
                <a:latin typeface="Tahoma"/>
                <a:cs typeface="Tahoma"/>
              </a:rPr>
              <a:t>encaminadas</a:t>
            </a:r>
            <a:r>
              <a:rPr dirty="0" sz="2250" spc="2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a</a:t>
            </a:r>
            <a:r>
              <a:rPr dirty="0" sz="2250" spc="5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reducir</a:t>
            </a:r>
            <a:r>
              <a:rPr dirty="0" sz="2250" spc="6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los</a:t>
            </a:r>
            <a:r>
              <a:rPr dirty="0" sz="2250" spc="50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factores</a:t>
            </a:r>
            <a:r>
              <a:rPr dirty="0" sz="2250" spc="50">
                <a:latin typeface="Tahoma"/>
                <a:cs typeface="Tahoma"/>
              </a:rPr>
              <a:t> </a:t>
            </a:r>
            <a:r>
              <a:rPr dirty="0" sz="2250" spc="-25">
                <a:latin typeface="Tahoma"/>
                <a:cs typeface="Tahoma"/>
              </a:rPr>
              <a:t>de </a:t>
            </a:r>
            <a:r>
              <a:rPr dirty="0" sz="2250">
                <a:latin typeface="Tahoma"/>
                <a:cs typeface="Tahoma"/>
              </a:rPr>
              <a:t>riesgo</a:t>
            </a:r>
            <a:r>
              <a:rPr dirty="0" sz="2250" spc="50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que</a:t>
            </a:r>
            <a:r>
              <a:rPr dirty="0" sz="2250" spc="50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se</a:t>
            </a:r>
            <a:r>
              <a:rPr dirty="0" sz="2250" spc="4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relacionan</a:t>
            </a:r>
            <a:r>
              <a:rPr dirty="0" sz="2250" spc="4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con</a:t>
            </a:r>
            <a:r>
              <a:rPr dirty="0" sz="2250" spc="40">
                <a:latin typeface="Tahoma"/>
                <a:cs typeface="Tahoma"/>
              </a:rPr>
              <a:t> </a:t>
            </a:r>
            <a:r>
              <a:rPr dirty="0" sz="2250" spc="-25">
                <a:latin typeface="Tahoma"/>
                <a:cs typeface="Tahoma"/>
              </a:rPr>
              <a:t>el </a:t>
            </a:r>
            <a:r>
              <a:rPr dirty="0" sz="2250">
                <a:latin typeface="Tahoma"/>
                <a:cs typeface="Tahoma"/>
              </a:rPr>
              <a:t>consumo</a:t>
            </a:r>
            <a:r>
              <a:rPr dirty="0" sz="2250" spc="2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de</a:t>
            </a:r>
            <a:r>
              <a:rPr dirty="0" sz="2250" spc="2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drogas</a:t>
            </a:r>
            <a:r>
              <a:rPr dirty="0" sz="2250" spc="50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y</a:t>
            </a:r>
            <a:r>
              <a:rPr dirty="0" sz="2250" spc="4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a</a:t>
            </a:r>
            <a:r>
              <a:rPr dirty="0" sz="2250" spc="55">
                <a:latin typeface="Tahoma"/>
                <a:cs typeface="Tahoma"/>
              </a:rPr>
              <a:t> </a:t>
            </a:r>
            <a:r>
              <a:rPr dirty="0" sz="2250" spc="-10">
                <a:latin typeface="Tahoma"/>
                <a:cs typeface="Tahoma"/>
              </a:rPr>
              <a:t>incrementar </a:t>
            </a:r>
            <a:r>
              <a:rPr dirty="0" sz="2250">
                <a:latin typeface="Tahoma"/>
                <a:cs typeface="Tahoma"/>
              </a:rPr>
              <a:t>los</a:t>
            </a:r>
            <a:r>
              <a:rPr dirty="0" sz="2250" spc="40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factores</a:t>
            </a:r>
            <a:r>
              <a:rPr dirty="0" sz="2250" spc="3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de</a:t>
            </a:r>
            <a:r>
              <a:rPr dirty="0" sz="2250" spc="1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protección</a:t>
            </a:r>
            <a:r>
              <a:rPr dirty="0" sz="2250" spc="60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o</a:t>
            </a:r>
            <a:r>
              <a:rPr dirty="0" sz="2250" spc="20">
                <a:latin typeface="Tahoma"/>
                <a:cs typeface="Tahoma"/>
              </a:rPr>
              <a:t> </a:t>
            </a:r>
            <a:r>
              <a:rPr dirty="0" sz="2250" spc="-25">
                <a:latin typeface="Tahoma"/>
                <a:cs typeface="Tahoma"/>
              </a:rPr>
              <a:t>de </a:t>
            </a:r>
            <a:r>
              <a:rPr dirty="0" sz="2250" spc="-10">
                <a:latin typeface="Tahoma"/>
                <a:cs typeface="Tahoma"/>
              </a:rPr>
              <a:t>resiliencia.</a:t>
            </a:r>
            <a:endParaRPr sz="2250">
              <a:latin typeface="Tahoma"/>
              <a:cs typeface="Tahoma"/>
            </a:endParaRPr>
          </a:p>
          <a:p>
            <a:pPr marL="213360" marR="5080" indent="-201295">
              <a:lnSpc>
                <a:spcPts val="2460"/>
              </a:lnSpc>
              <a:spcBef>
                <a:spcPts val="91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>
                <a:latin typeface="Tahoma"/>
                <a:cs typeface="Tahoma"/>
              </a:rPr>
              <a:t>4.</a:t>
            </a:r>
            <a:r>
              <a:rPr dirty="0" sz="2250" spc="20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En</a:t>
            </a:r>
            <a:r>
              <a:rPr dirty="0" sz="2250" spc="1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los</a:t>
            </a:r>
            <a:r>
              <a:rPr dirty="0" sz="2250" spc="6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últimos</a:t>
            </a:r>
            <a:r>
              <a:rPr dirty="0" sz="2250" spc="6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años</a:t>
            </a:r>
            <a:r>
              <a:rPr dirty="0" sz="2250" spc="45">
                <a:latin typeface="Tahoma"/>
                <a:cs typeface="Tahoma"/>
              </a:rPr>
              <a:t> </a:t>
            </a:r>
            <a:r>
              <a:rPr dirty="0" sz="2250" spc="-10">
                <a:latin typeface="Tahoma"/>
                <a:cs typeface="Tahoma"/>
              </a:rPr>
              <a:t>suelen </a:t>
            </a:r>
            <a:r>
              <a:rPr dirty="0" sz="2250">
                <a:latin typeface="Tahoma"/>
                <a:cs typeface="Tahoma"/>
              </a:rPr>
              <a:t>diferenciarse</a:t>
            </a:r>
            <a:r>
              <a:rPr dirty="0" sz="2250" spc="5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tres</a:t>
            </a:r>
            <a:r>
              <a:rPr dirty="0" sz="2250" spc="3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tipos</a:t>
            </a:r>
            <a:r>
              <a:rPr dirty="0" sz="2250" spc="3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de</a:t>
            </a:r>
            <a:r>
              <a:rPr dirty="0" sz="2250" spc="35">
                <a:latin typeface="Tahoma"/>
                <a:cs typeface="Tahoma"/>
              </a:rPr>
              <a:t> </a:t>
            </a:r>
            <a:r>
              <a:rPr dirty="0" sz="2250" spc="-10">
                <a:latin typeface="Tahoma"/>
                <a:cs typeface="Tahoma"/>
              </a:rPr>
              <a:t>prevención: </a:t>
            </a:r>
            <a:r>
              <a:rPr dirty="0" sz="2250">
                <a:latin typeface="Tahoma"/>
                <a:cs typeface="Tahoma"/>
              </a:rPr>
              <a:t>la</a:t>
            </a:r>
            <a:r>
              <a:rPr dirty="0" sz="2250" spc="35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universal,</a:t>
            </a:r>
            <a:r>
              <a:rPr dirty="0" sz="2250" spc="40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la</a:t>
            </a:r>
            <a:r>
              <a:rPr dirty="0" sz="2250" spc="30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selectiva</a:t>
            </a:r>
            <a:r>
              <a:rPr dirty="0" sz="2250" spc="10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y</a:t>
            </a:r>
            <a:r>
              <a:rPr dirty="0" sz="2250" spc="50">
                <a:latin typeface="Tahoma"/>
                <a:cs typeface="Tahoma"/>
              </a:rPr>
              <a:t> </a:t>
            </a:r>
            <a:r>
              <a:rPr dirty="0" sz="2250">
                <a:latin typeface="Tahoma"/>
                <a:cs typeface="Tahoma"/>
              </a:rPr>
              <a:t>la</a:t>
            </a:r>
            <a:r>
              <a:rPr dirty="0" sz="2250" spc="30">
                <a:latin typeface="Tahoma"/>
                <a:cs typeface="Tahoma"/>
              </a:rPr>
              <a:t> </a:t>
            </a:r>
            <a:r>
              <a:rPr dirty="0" sz="2250" spc="-10">
                <a:latin typeface="Tahoma"/>
                <a:cs typeface="Tahoma"/>
              </a:rPr>
              <a:t>indicada.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971032" y="3776471"/>
            <a:ext cx="474345" cy="474345"/>
          </a:xfrm>
          <a:custGeom>
            <a:avLst/>
            <a:gdLst/>
            <a:ahLst/>
            <a:cxnLst/>
            <a:rect l="l" t="t" r="r" b="b"/>
            <a:pathLst>
              <a:path w="474345" h="474345">
                <a:moveTo>
                  <a:pt x="0" y="236219"/>
                </a:moveTo>
                <a:lnTo>
                  <a:pt x="4839" y="188440"/>
                </a:lnTo>
                <a:lnTo>
                  <a:pt x="18716" y="144017"/>
                </a:lnTo>
                <a:lnTo>
                  <a:pt x="40665" y="103882"/>
                </a:lnTo>
                <a:lnTo>
                  <a:pt x="69722" y="68960"/>
                </a:lnTo>
                <a:lnTo>
                  <a:pt x="104923" y="40183"/>
                </a:lnTo>
                <a:lnTo>
                  <a:pt x="145303" y="18478"/>
                </a:lnTo>
                <a:lnTo>
                  <a:pt x="189898" y="4774"/>
                </a:lnTo>
                <a:lnTo>
                  <a:pt x="237743" y="0"/>
                </a:lnTo>
                <a:lnTo>
                  <a:pt x="285523" y="4774"/>
                </a:lnTo>
                <a:lnTo>
                  <a:pt x="329945" y="18478"/>
                </a:lnTo>
                <a:lnTo>
                  <a:pt x="370081" y="40183"/>
                </a:lnTo>
                <a:lnTo>
                  <a:pt x="405002" y="68960"/>
                </a:lnTo>
                <a:lnTo>
                  <a:pt x="433780" y="103882"/>
                </a:lnTo>
                <a:lnTo>
                  <a:pt x="455485" y="144017"/>
                </a:lnTo>
                <a:lnTo>
                  <a:pt x="469189" y="188440"/>
                </a:lnTo>
                <a:lnTo>
                  <a:pt x="473963" y="236219"/>
                </a:lnTo>
                <a:lnTo>
                  <a:pt x="469189" y="284065"/>
                </a:lnTo>
                <a:lnTo>
                  <a:pt x="455485" y="328660"/>
                </a:lnTo>
                <a:lnTo>
                  <a:pt x="433780" y="369040"/>
                </a:lnTo>
                <a:lnTo>
                  <a:pt x="405002" y="404240"/>
                </a:lnTo>
                <a:lnTo>
                  <a:pt x="370081" y="433298"/>
                </a:lnTo>
                <a:lnTo>
                  <a:pt x="329945" y="455247"/>
                </a:lnTo>
                <a:lnTo>
                  <a:pt x="285523" y="469124"/>
                </a:lnTo>
                <a:lnTo>
                  <a:pt x="237743" y="473963"/>
                </a:lnTo>
                <a:lnTo>
                  <a:pt x="189898" y="469124"/>
                </a:lnTo>
                <a:lnTo>
                  <a:pt x="145303" y="455247"/>
                </a:lnTo>
                <a:lnTo>
                  <a:pt x="104923" y="433298"/>
                </a:lnTo>
                <a:lnTo>
                  <a:pt x="69722" y="404240"/>
                </a:lnTo>
                <a:lnTo>
                  <a:pt x="40665" y="369040"/>
                </a:lnTo>
                <a:lnTo>
                  <a:pt x="18716" y="328660"/>
                </a:lnTo>
                <a:lnTo>
                  <a:pt x="4839" y="284065"/>
                </a:lnTo>
                <a:lnTo>
                  <a:pt x="0" y="236219"/>
                </a:lnTo>
              </a:path>
            </a:pathLst>
          </a:custGeom>
          <a:ln w="111252">
            <a:solidFill>
              <a:srgbClr val="5B9A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919215" y="772668"/>
            <a:ext cx="1812925" cy="1423670"/>
          </a:xfrm>
          <a:custGeom>
            <a:avLst/>
            <a:gdLst/>
            <a:ahLst/>
            <a:cxnLst/>
            <a:rect l="l" t="t" r="r" b="b"/>
            <a:pathLst>
              <a:path w="1812925" h="1423670">
                <a:moveTo>
                  <a:pt x="54864" y="1423416"/>
                </a:moveTo>
                <a:lnTo>
                  <a:pt x="33432" y="1419129"/>
                </a:lnTo>
                <a:lnTo>
                  <a:pt x="16002" y="1407414"/>
                </a:lnTo>
                <a:lnTo>
                  <a:pt x="4286" y="1389983"/>
                </a:lnTo>
                <a:lnTo>
                  <a:pt x="0" y="1368551"/>
                </a:lnTo>
                <a:lnTo>
                  <a:pt x="0" y="0"/>
                </a:lnTo>
                <a:lnTo>
                  <a:pt x="109728" y="0"/>
                </a:lnTo>
                <a:lnTo>
                  <a:pt x="109728" y="1274063"/>
                </a:lnTo>
                <a:lnTo>
                  <a:pt x="1650491" y="382523"/>
                </a:lnTo>
                <a:lnTo>
                  <a:pt x="989075" y="0"/>
                </a:lnTo>
                <a:lnTo>
                  <a:pt x="1207008" y="0"/>
                </a:lnTo>
                <a:lnTo>
                  <a:pt x="1786128" y="336804"/>
                </a:lnTo>
                <a:lnTo>
                  <a:pt x="1802296" y="350377"/>
                </a:lnTo>
                <a:lnTo>
                  <a:pt x="1811464" y="368807"/>
                </a:lnTo>
                <a:lnTo>
                  <a:pt x="1812917" y="389524"/>
                </a:lnTo>
                <a:lnTo>
                  <a:pt x="1805940" y="409956"/>
                </a:lnTo>
                <a:lnTo>
                  <a:pt x="82296" y="1415795"/>
                </a:lnTo>
                <a:lnTo>
                  <a:pt x="61722" y="1422868"/>
                </a:lnTo>
                <a:lnTo>
                  <a:pt x="54864" y="1423416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590276" y="1618487"/>
            <a:ext cx="102235" cy="1226820"/>
          </a:xfrm>
          <a:custGeom>
            <a:avLst/>
            <a:gdLst/>
            <a:ahLst/>
            <a:cxnLst/>
            <a:rect l="l" t="t" r="r" b="b"/>
            <a:pathLst>
              <a:path w="102234" h="1226820">
                <a:moveTo>
                  <a:pt x="102108" y="419116"/>
                </a:moveTo>
                <a:lnTo>
                  <a:pt x="0" y="390148"/>
                </a:lnTo>
                <a:lnTo>
                  <a:pt x="0" y="56383"/>
                </a:lnTo>
                <a:lnTo>
                  <a:pt x="4285" y="34718"/>
                </a:lnTo>
                <a:lnTo>
                  <a:pt x="16001" y="16764"/>
                </a:lnTo>
                <a:lnTo>
                  <a:pt x="33431" y="4524"/>
                </a:lnTo>
                <a:lnTo>
                  <a:pt x="54863" y="0"/>
                </a:lnTo>
                <a:lnTo>
                  <a:pt x="77175" y="4524"/>
                </a:lnTo>
                <a:lnTo>
                  <a:pt x="95058" y="16764"/>
                </a:lnTo>
                <a:lnTo>
                  <a:pt x="102108" y="27415"/>
                </a:lnTo>
                <a:lnTo>
                  <a:pt x="102108" y="419116"/>
                </a:lnTo>
                <a:close/>
              </a:path>
              <a:path w="102234" h="1226820">
                <a:moveTo>
                  <a:pt x="0" y="836671"/>
                </a:moveTo>
                <a:lnTo>
                  <a:pt x="0" y="390148"/>
                </a:lnTo>
                <a:lnTo>
                  <a:pt x="4285" y="411813"/>
                </a:lnTo>
                <a:lnTo>
                  <a:pt x="16001" y="429768"/>
                </a:lnTo>
                <a:lnTo>
                  <a:pt x="33431" y="442007"/>
                </a:lnTo>
                <a:lnTo>
                  <a:pt x="54863" y="446532"/>
                </a:lnTo>
                <a:lnTo>
                  <a:pt x="102108" y="446532"/>
                </a:lnTo>
                <a:lnTo>
                  <a:pt x="102108" y="780288"/>
                </a:lnTo>
                <a:lnTo>
                  <a:pt x="54863" y="780288"/>
                </a:lnTo>
                <a:lnTo>
                  <a:pt x="33431" y="784598"/>
                </a:lnTo>
                <a:lnTo>
                  <a:pt x="16001" y="796480"/>
                </a:lnTo>
                <a:lnTo>
                  <a:pt x="4285" y="814363"/>
                </a:lnTo>
                <a:lnTo>
                  <a:pt x="0" y="836671"/>
                </a:lnTo>
                <a:close/>
              </a:path>
              <a:path w="102234" h="1226820">
                <a:moveTo>
                  <a:pt x="54863" y="446532"/>
                </a:moveTo>
                <a:lnTo>
                  <a:pt x="33431" y="442007"/>
                </a:lnTo>
                <a:lnTo>
                  <a:pt x="16001" y="429768"/>
                </a:lnTo>
                <a:lnTo>
                  <a:pt x="4285" y="411813"/>
                </a:lnTo>
                <a:lnTo>
                  <a:pt x="0" y="390148"/>
                </a:lnTo>
                <a:lnTo>
                  <a:pt x="102108" y="419116"/>
                </a:lnTo>
                <a:lnTo>
                  <a:pt x="95058" y="429768"/>
                </a:lnTo>
                <a:lnTo>
                  <a:pt x="77175" y="442007"/>
                </a:lnTo>
                <a:lnTo>
                  <a:pt x="54863" y="446532"/>
                </a:lnTo>
                <a:close/>
              </a:path>
              <a:path w="102234" h="1226820">
                <a:moveTo>
                  <a:pt x="102108" y="446532"/>
                </a:moveTo>
                <a:lnTo>
                  <a:pt x="54863" y="446532"/>
                </a:lnTo>
                <a:lnTo>
                  <a:pt x="77175" y="442007"/>
                </a:lnTo>
                <a:lnTo>
                  <a:pt x="95058" y="429768"/>
                </a:lnTo>
                <a:lnTo>
                  <a:pt x="102108" y="419116"/>
                </a:lnTo>
                <a:lnTo>
                  <a:pt x="102108" y="446532"/>
                </a:lnTo>
                <a:close/>
              </a:path>
              <a:path w="102234" h="1226820">
                <a:moveTo>
                  <a:pt x="54863" y="1225296"/>
                </a:moveTo>
                <a:lnTo>
                  <a:pt x="33431" y="1221009"/>
                </a:lnTo>
                <a:lnTo>
                  <a:pt x="16001" y="1209294"/>
                </a:lnTo>
                <a:lnTo>
                  <a:pt x="4285" y="1191863"/>
                </a:lnTo>
                <a:lnTo>
                  <a:pt x="0" y="1170436"/>
                </a:lnTo>
                <a:lnTo>
                  <a:pt x="0" y="836671"/>
                </a:lnTo>
                <a:lnTo>
                  <a:pt x="4285" y="814363"/>
                </a:lnTo>
                <a:lnTo>
                  <a:pt x="16001" y="796480"/>
                </a:lnTo>
                <a:lnTo>
                  <a:pt x="33431" y="784598"/>
                </a:lnTo>
                <a:lnTo>
                  <a:pt x="54863" y="780288"/>
                </a:lnTo>
                <a:lnTo>
                  <a:pt x="77175" y="784598"/>
                </a:lnTo>
                <a:lnTo>
                  <a:pt x="95058" y="796480"/>
                </a:lnTo>
                <a:lnTo>
                  <a:pt x="102108" y="807089"/>
                </a:lnTo>
                <a:lnTo>
                  <a:pt x="102108" y="1198953"/>
                </a:lnTo>
                <a:lnTo>
                  <a:pt x="95058" y="1209294"/>
                </a:lnTo>
                <a:lnTo>
                  <a:pt x="77175" y="1221009"/>
                </a:lnTo>
                <a:lnTo>
                  <a:pt x="54863" y="1225296"/>
                </a:lnTo>
                <a:close/>
              </a:path>
              <a:path w="102234" h="1226820">
                <a:moveTo>
                  <a:pt x="102108" y="807089"/>
                </a:moveTo>
                <a:lnTo>
                  <a:pt x="95058" y="796480"/>
                </a:lnTo>
                <a:lnTo>
                  <a:pt x="77175" y="784598"/>
                </a:lnTo>
                <a:lnTo>
                  <a:pt x="54863" y="780288"/>
                </a:lnTo>
                <a:lnTo>
                  <a:pt x="102108" y="780288"/>
                </a:lnTo>
                <a:lnTo>
                  <a:pt x="102108" y="807089"/>
                </a:lnTo>
                <a:close/>
              </a:path>
              <a:path w="102234" h="1226820">
                <a:moveTo>
                  <a:pt x="102108" y="1226820"/>
                </a:moveTo>
                <a:lnTo>
                  <a:pt x="0" y="1226820"/>
                </a:lnTo>
                <a:lnTo>
                  <a:pt x="0" y="1170436"/>
                </a:lnTo>
                <a:lnTo>
                  <a:pt x="4285" y="1191863"/>
                </a:lnTo>
                <a:lnTo>
                  <a:pt x="16001" y="1209294"/>
                </a:lnTo>
                <a:lnTo>
                  <a:pt x="33431" y="1221009"/>
                </a:lnTo>
                <a:lnTo>
                  <a:pt x="54863" y="1225296"/>
                </a:lnTo>
                <a:lnTo>
                  <a:pt x="102108" y="1225296"/>
                </a:lnTo>
                <a:lnTo>
                  <a:pt x="102108" y="1226820"/>
                </a:lnTo>
                <a:close/>
              </a:path>
              <a:path w="102234" h="1226820">
                <a:moveTo>
                  <a:pt x="102108" y="1225296"/>
                </a:moveTo>
                <a:lnTo>
                  <a:pt x="54863" y="1225296"/>
                </a:lnTo>
                <a:lnTo>
                  <a:pt x="77175" y="1221009"/>
                </a:lnTo>
                <a:lnTo>
                  <a:pt x="95058" y="1209294"/>
                </a:lnTo>
                <a:lnTo>
                  <a:pt x="102108" y="1198953"/>
                </a:lnTo>
                <a:lnTo>
                  <a:pt x="102108" y="122529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5972555" y="5480303"/>
            <a:ext cx="2372995" cy="1308100"/>
            <a:chOff x="5972555" y="5480303"/>
            <a:chExt cx="2372995" cy="1308100"/>
          </a:xfrm>
        </p:grpSpPr>
        <p:sp>
          <p:nvSpPr>
            <p:cNvPr id="9" name="object 9" descr=""/>
            <p:cNvSpPr/>
            <p:nvPr/>
          </p:nvSpPr>
          <p:spPr>
            <a:xfrm>
              <a:off x="6313312" y="5480303"/>
              <a:ext cx="2032635" cy="1308100"/>
            </a:xfrm>
            <a:custGeom>
              <a:avLst/>
              <a:gdLst/>
              <a:ahLst/>
              <a:cxnLst/>
              <a:rect l="l" t="t" r="r" b="b"/>
              <a:pathLst>
                <a:path w="2032634" h="1308100">
                  <a:moveTo>
                    <a:pt x="2032111" y="1307592"/>
                  </a:moveTo>
                  <a:lnTo>
                    <a:pt x="1919335" y="1307592"/>
                  </a:lnTo>
                  <a:lnTo>
                    <a:pt x="1910191" y="1191768"/>
                  </a:lnTo>
                  <a:lnTo>
                    <a:pt x="1902999" y="1152024"/>
                  </a:lnTo>
                  <a:lnTo>
                    <a:pt x="1894951" y="1112710"/>
                  </a:lnTo>
                  <a:lnTo>
                    <a:pt x="1885759" y="1073681"/>
                  </a:lnTo>
                  <a:lnTo>
                    <a:pt x="1875139" y="1034796"/>
                  </a:lnTo>
                  <a:lnTo>
                    <a:pt x="1874924" y="1012531"/>
                  </a:lnTo>
                  <a:lnTo>
                    <a:pt x="1882568" y="992695"/>
                  </a:lnTo>
                  <a:lnTo>
                    <a:pt x="1896784" y="977145"/>
                  </a:lnTo>
                  <a:lnTo>
                    <a:pt x="1916287" y="967740"/>
                  </a:lnTo>
                  <a:lnTo>
                    <a:pt x="1923907" y="966216"/>
                  </a:lnTo>
                  <a:lnTo>
                    <a:pt x="1937623" y="966216"/>
                  </a:lnTo>
                  <a:lnTo>
                    <a:pt x="1975985" y="990433"/>
                  </a:lnTo>
                  <a:lnTo>
                    <a:pt x="1994201" y="1046630"/>
                  </a:lnTo>
                  <a:lnTo>
                    <a:pt x="2003917" y="1089088"/>
                  </a:lnTo>
                  <a:lnTo>
                    <a:pt x="2012489" y="1131831"/>
                  </a:lnTo>
                  <a:lnTo>
                    <a:pt x="2019919" y="1175004"/>
                  </a:lnTo>
                  <a:lnTo>
                    <a:pt x="2032111" y="1307592"/>
                  </a:lnTo>
                  <a:close/>
                </a:path>
                <a:path w="2032634" h="1308100">
                  <a:moveTo>
                    <a:pt x="1740289" y="674751"/>
                  </a:moveTo>
                  <a:lnTo>
                    <a:pt x="1722929" y="671703"/>
                  </a:lnTo>
                  <a:lnTo>
                    <a:pt x="1706999" y="663511"/>
                  </a:lnTo>
                  <a:lnTo>
                    <a:pt x="1693783" y="650748"/>
                  </a:lnTo>
                  <a:lnTo>
                    <a:pt x="1662421" y="607314"/>
                  </a:lnTo>
                  <a:lnTo>
                    <a:pt x="1629323" y="565404"/>
                  </a:lnTo>
                  <a:lnTo>
                    <a:pt x="1594532" y="525018"/>
                  </a:lnTo>
                  <a:lnTo>
                    <a:pt x="1558090" y="486156"/>
                  </a:lnTo>
                  <a:lnTo>
                    <a:pt x="1520040" y="448818"/>
                  </a:lnTo>
                  <a:lnTo>
                    <a:pt x="1480423" y="413004"/>
                  </a:lnTo>
                  <a:lnTo>
                    <a:pt x="1467302" y="394835"/>
                  </a:lnTo>
                  <a:lnTo>
                    <a:pt x="1462325" y="373951"/>
                  </a:lnTo>
                  <a:lnTo>
                    <a:pt x="1465635" y="352782"/>
                  </a:lnTo>
                  <a:lnTo>
                    <a:pt x="1477375" y="333756"/>
                  </a:lnTo>
                  <a:lnTo>
                    <a:pt x="1513951" y="316991"/>
                  </a:lnTo>
                  <a:lnTo>
                    <a:pt x="1524428" y="316968"/>
                  </a:lnTo>
                  <a:lnTo>
                    <a:pt x="1534906" y="319087"/>
                  </a:lnTo>
                  <a:lnTo>
                    <a:pt x="1590799" y="362485"/>
                  </a:lnTo>
                  <a:lnTo>
                    <a:pt x="1626691" y="397039"/>
                  </a:lnTo>
                  <a:lnTo>
                    <a:pt x="1661223" y="432793"/>
                  </a:lnTo>
                  <a:lnTo>
                    <a:pt x="1694369" y="469694"/>
                  </a:lnTo>
                  <a:lnTo>
                    <a:pt x="1726102" y="507687"/>
                  </a:lnTo>
                  <a:lnTo>
                    <a:pt x="1756396" y="546720"/>
                  </a:lnTo>
                  <a:lnTo>
                    <a:pt x="1785223" y="586740"/>
                  </a:lnTo>
                  <a:lnTo>
                    <a:pt x="1794938" y="629031"/>
                  </a:lnTo>
                  <a:lnTo>
                    <a:pt x="1787152" y="648890"/>
                  </a:lnTo>
                  <a:lnTo>
                    <a:pt x="1771507" y="664464"/>
                  </a:lnTo>
                  <a:lnTo>
                    <a:pt x="1766935" y="667512"/>
                  </a:lnTo>
                  <a:lnTo>
                    <a:pt x="1762363" y="669036"/>
                  </a:lnTo>
                  <a:lnTo>
                    <a:pt x="1757791" y="672084"/>
                  </a:lnTo>
                  <a:lnTo>
                    <a:pt x="1740289" y="674751"/>
                  </a:lnTo>
                  <a:close/>
                </a:path>
                <a:path w="2032634" h="1308100">
                  <a:moveTo>
                    <a:pt x="60078" y="232910"/>
                  </a:moveTo>
                  <a:lnTo>
                    <a:pt x="38909" y="230314"/>
                  </a:lnTo>
                  <a:lnTo>
                    <a:pt x="20312" y="220003"/>
                  </a:lnTo>
                  <a:lnTo>
                    <a:pt x="6715" y="202691"/>
                  </a:lnTo>
                  <a:lnTo>
                    <a:pt x="0" y="181379"/>
                  </a:lnTo>
                  <a:lnTo>
                    <a:pt x="2143" y="160210"/>
                  </a:lnTo>
                  <a:lnTo>
                    <a:pt x="12287" y="141612"/>
                  </a:lnTo>
                  <a:lnTo>
                    <a:pt x="29575" y="128016"/>
                  </a:lnTo>
                  <a:lnTo>
                    <a:pt x="31099" y="126491"/>
                  </a:lnTo>
                  <a:lnTo>
                    <a:pt x="34147" y="126491"/>
                  </a:lnTo>
                  <a:lnTo>
                    <a:pt x="79009" y="105693"/>
                  </a:lnTo>
                  <a:lnTo>
                    <a:pt x="124698" y="86441"/>
                  </a:lnTo>
                  <a:lnTo>
                    <a:pt x="171107" y="68788"/>
                  </a:lnTo>
                  <a:lnTo>
                    <a:pt x="218129" y="52789"/>
                  </a:lnTo>
                  <a:lnTo>
                    <a:pt x="265657" y="38495"/>
                  </a:lnTo>
                  <a:lnTo>
                    <a:pt x="313585" y="25961"/>
                  </a:lnTo>
                  <a:lnTo>
                    <a:pt x="361807" y="15240"/>
                  </a:lnTo>
                  <a:lnTo>
                    <a:pt x="369427" y="13716"/>
                  </a:lnTo>
                  <a:lnTo>
                    <a:pt x="377047" y="13716"/>
                  </a:lnTo>
                  <a:lnTo>
                    <a:pt x="412480" y="29718"/>
                  </a:lnTo>
                  <a:lnTo>
                    <a:pt x="428863" y="57912"/>
                  </a:lnTo>
                  <a:lnTo>
                    <a:pt x="428696" y="78200"/>
                  </a:lnTo>
                  <a:lnTo>
                    <a:pt x="421814" y="96774"/>
                  </a:lnTo>
                  <a:lnTo>
                    <a:pt x="408932" y="111918"/>
                  </a:lnTo>
                  <a:lnTo>
                    <a:pt x="390763" y="121920"/>
                  </a:lnTo>
                  <a:lnTo>
                    <a:pt x="389239" y="123443"/>
                  </a:lnTo>
                  <a:lnTo>
                    <a:pt x="386191" y="123443"/>
                  </a:lnTo>
                  <a:lnTo>
                    <a:pt x="384667" y="124968"/>
                  </a:lnTo>
                  <a:lnTo>
                    <a:pt x="332357" y="136659"/>
                  </a:lnTo>
                  <a:lnTo>
                    <a:pt x="280640" y="150424"/>
                  </a:lnTo>
                  <a:lnTo>
                    <a:pt x="229600" y="166306"/>
                  </a:lnTo>
                  <a:lnTo>
                    <a:pt x="179322" y="184347"/>
                  </a:lnTo>
                  <a:lnTo>
                    <a:pt x="129891" y="204589"/>
                  </a:lnTo>
                  <a:lnTo>
                    <a:pt x="81391" y="227076"/>
                  </a:lnTo>
                  <a:lnTo>
                    <a:pt x="60078" y="232910"/>
                  </a:lnTo>
                  <a:close/>
                </a:path>
                <a:path w="2032634" h="1308100">
                  <a:moveTo>
                    <a:pt x="1136951" y="196215"/>
                  </a:moveTo>
                  <a:lnTo>
                    <a:pt x="1127117" y="194833"/>
                  </a:lnTo>
                  <a:lnTo>
                    <a:pt x="1117711" y="192024"/>
                  </a:lnTo>
                  <a:lnTo>
                    <a:pt x="1067807" y="173235"/>
                  </a:lnTo>
                  <a:lnTo>
                    <a:pt x="1017183" y="156520"/>
                  </a:lnTo>
                  <a:lnTo>
                    <a:pt x="965882" y="141922"/>
                  </a:lnTo>
                  <a:lnTo>
                    <a:pt x="913946" y="129483"/>
                  </a:lnTo>
                  <a:lnTo>
                    <a:pt x="861418" y="119245"/>
                  </a:lnTo>
                  <a:lnTo>
                    <a:pt x="808339" y="111252"/>
                  </a:lnTo>
                  <a:lnTo>
                    <a:pt x="787455" y="103608"/>
                  </a:lnTo>
                  <a:lnTo>
                    <a:pt x="771572" y="88963"/>
                  </a:lnTo>
                  <a:lnTo>
                    <a:pt x="762261" y="69461"/>
                  </a:lnTo>
                  <a:lnTo>
                    <a:pt x="761095" y="47243"/>
                  </a:lnTo>
                  <a:lnTo>
                    <a:pt x="768500" y="26360"/>
                  </a:lnTo>
                  <a:lnTo>
                    <a:pt x="782621" y="10477"/>
                  </a:lnTo>
                  <a:lnTo>
                    <a:pt x="801600" y="1166"/>
                  </a:lnTo>
                  <a:lnTo>
                    <a:pt x="823579" y="0"/>
                  </a:lnTo>
                  <a:lnTo>
                    <a:pt x="873026" y="7455"/>
                  </a:lnTo>
                  <a:lnTo>
                    <a:pt x="922074" y="16724"/>
                  </a:lnTo>
                  <a:lnTo>
                    <a:pt x="970696" y="27751"/>
                  </a:lnTo>
                  <a:lnTo>
                    <a:pt x="1018864" y="40485"/>
                  </a:lnTo>
                  <a:lnTo>
                    <a:pt x="1066552" y="54872"/>
                  </a:lnTo>
                  <a:lnTo>
                    <a:pt x="1113734" y="70859"/>
                  </a:lnTo>
                  <a:lnTo>
                    <a:pt x="1160383" y="88391"/>
                  </a:lnTo>
                  <a:lnTo>
                    <a:pt x="1189910" y="118681"/>
                  </a:lnTo>
                  <a:lnTo>
                    <a:pt x="1194458" y="139612"/>
                  </a:lnTo>
                  <a:lnTo>
                    <a:pt x="1190863" y="161543"/>
                  </a:lnTo>
                  <a:lnTo>
                    <a:pt x="1157335" y="193547"/>
                  </a:lnTo>
                  <a:lnTo>
                    <a:pt x="1147072" y="195881"/>
                  </a:lnTo>
                  <a:lnTo>
                    <a:pt x="1136951" y="196215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972555" y="6063996"/>
              <a:ext cx="1746885" cy="723900"/>
            </a:xfrm>
            <a:custGeom>
              <a:avLst/>
              <a:gdLst/>
              <a:ahLst/>
              <a:cxnLst/>
              <a:rect l="l" t="t" r="r" b="b"/>
              <a:pathLst>
                <a:path w="1746884" h="723900">
                  <a:moveTo>
                    <a:pt x="1746503" y="723900"/>
                  </a:moveTo>
                  <a:lnTo>
                    <a:pt x="0" y="723900"/>
                  </a:lnTo>
                  <a:lnTo>
                    <a:pt x="4572" y="688847"/>
                  </a:lnTo>
                  <a:lnTo>
                    <a:pt x="15926" y="642145"/>
                  </a:lnTo>
                  <a:lnTo>
                    <a:pt x="29823" y="596456"/>
                  </a:lnTo>
                  <a:lnTo>
                    <a:pt x="46184" y="551854"/>
                  </a:lnTo>
                  <a:lnTo>
                    <a:pt x="64932" y="508418"/>
                  </a:lnTo>
                  <a:lnTo>
                    <a:pt x="85990" y="466222"/>
                  </a:lnTo>
                  <a:lnTo>
                    <a:pt x="109280" y="425342"/>
                  </a:lnTo>
                  <a:lnTo>
                    <a:pt x="134726" y="385856"/>
                  </a:lnTo>
                  <a:lnTo>
                    <a:pt x="162250" y="347838"/>
                  </a:lnTo>
                  <a:lnTo>
                    <a:pt x="191774" y="311366"/>
                  </a:lnTo>
                  <a:lnTo>
                    <a:pt x="223223" y="276514"/>
                  </a:lnTo>
                  <a:lnTo>
                    <a:pt x="256518" y="243360"/>
                  </a:lnTo>
                  <a:lnTo>
                    <a:pt x="291581" y="211978"/>
                  </a:lnTo>
                  <a:lnTo>
                    <a:pt x="328337" y="182446"/>
                  </a:lnTo>
                  <a:lnTo>
                    <a:pt x="366707" y="154840"/>
                  </a:lnTo>
                  <a:lnTo>
                    <a:pt x="406615" y="129235"/>
                  </a:lnTo>
                  <a:lnTo>
                    <a:pt x="447983" y="105707"/>
                  </a:lnTo>
                  <a:lnTo>
                    <a:pt x="490733" y="84333"/>
                  </a:lnTo>
                  <a:lnTo>
                    <a:pt x="534789" y="65189"/>
                  </a:lnTo>
                  <a:lnTo>
                    <a:pt x="580074" y="48350"/>
                  </a:lnTo>
                  <a:lnTo>
                    <a:pt x="626510" y="33893"/>
                  </a:lnTo>
                  <a:lnTo>
                    <a:pt x="674019" y="21894"/>
                  </a:lnTo>
                  <a:lnTo>
                    <a:pt x="722526" y="12429"/>
                  </a:lnTo>
                  <a:lnTo>
                    <a:pt x="771951" y="5575"/>
                  </a:lnTo>
                  <a:lnTo>
                    <a:pt x="822219" y="1406"/>
                  </a:lnTo>
                  <a:lnTo>
                    <a:pt x="873251" y="0"/>
                  </a:lnTo>
                  <a:lnTo>
                    <a:pt x="924284" y="1406"/>
                  </a:lnTo>
                  <a:lnTo>
                    <a:pt x="974551" y="5575"/>
                  </a:lnTo>
                  <a:lnTo>
                    <a:pt x="1023975" y="12429"/>
                  </a:lnTo>
                  <a:lnTo>
                    <a:pt x="1072477" y="21894"/>
                  </a:lnTo>
                  <a:lnTo>
                    <a:pt x="1119981" y="33893"/>
                  </a:lnTo>
                  <a:lnTo>
                    <a:pt x="1166408" y="48350"/>
                  </a:lnTo>
                  <a:lnTo>
                    <a:pt x="1211680" y="65189"/>
                  </a:lnTo>
                  <a:lnTo>
                    <a:pt x="1255720" y="84333"/>
                  </a:lnTo>
                  <a:lnTo>
                    <a:pt x="1298449" y="105707"/>
                  </a:lnTo>
                  <a:lnTo>
                    <a:pt x="1339791" y="129235"/>
                  </a:lnTo>
                  <a:lnTo>
                    <a:pt x="1379666" y="154840"/>
                  </a:lnTo>
                  <a:lnTo>
                    <a:pt x="1417997" y="182446"/>
                  </a:lnTo>
                  <a:lnTo>
                    <a:pt x="1454707" y="211978"/>
                  </a:lnTo>
                  <a:lnTo>
                    <a:pt x="1489718" y="243360"/>
                  </a:lnTo>
                  <a:lnTo>
                    <a:pt x="1522951" y="276514"/>
                  </a:lnTo>
                  <a:lnTo>
                    <a:pt x="1554329" y="311366"/>
                  </a:lnTo>
                  <a:lnTo>
                    <a:pt x="1583774" y="347838"/>
                  </a:lnTo>
                  <a:lnTo>
                    <a:pt x="1611208" y="385856"/>
                  </a:lnTo>
                  <a:lnTo>
                    <a:pt x="1636554" y="425342"/>
                  </a:lnTo>
                  <a:lnTo>
                    <a:pt x="1659733" y="466222"/>
                  </a:lnTo>
                  <a:lnTo>
                    <a:pt x="1680668" y="508418"/>
                  </a:lnTo>
                  <a:lnTo>
                    <a:pt x="1699281" y="551854"/>
                  </a:lnTo>
                  <a:lnTo>
                    <a:pt x="1715493" y="596456"/>
                  </a:lnTo>
                  <a:lnTo>
                    <a:pt x="1729228" y="642145"/>
                  </a:lnTo>
                  <a:lnTo>
                    <a:pt x="1740408" y="688847"/>
                  </a:lnTo>
                  <a:lnTo>
                    <a:pt x="1746503" y="723900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9517379" y="5612892"/>
            <a:ext cx="1175385" cy="1175385"/>
          </a:xfrm>
          <a:custGeom>
            <a:avLst/>
            <a:gdLst/>
            <a:ahLst/>
            <a:cxnLst/>
            <a:rect l="l" t="t" r="r" b="b"/>
            <a:pathLst>
              <a:path w="1175384" h="1175384">
                <a:moveTo>
                  <a:pt x="108204" y="1175004"/>
                </a:moveTo>
                <a:lnTo>
                  <a:pt x="0" y="1175004"/>
                </a:lnTo>
                <a:lnTo>
                  <a:pt x="0" y="54864"/>
                </a:lnTo>
                <a:lnTo>
                  <a:pt x="4262" y="33432"/>
                </a:lnTo>
                <a:lnTo>
                  <a:pt x="15811" y="16002"/>
                </a:lnTo>
                <a:lnTo>
                  <a:pt x="32789" y="4286"/>
                </a:lnTo>
                <a:lnTo>
                  <a:pt x="53340" y="0"/>
                </a:lnTo>
                <a:lnTo>
                  <a:pt x="1175004" y="0"/>
                </a:lnTo>
                <a:lnTo>
                  <a:pt x="1175004" y="109728"/>
                </a:lnTo>
                <a:lnTo>
                  <a:pt x="108204" y="109728"/>
                </a:lnTo>
                <a:lnTo>
                  <a:pt x="108204" y="1175004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7789164" y="1804416"/>
            <a:ext cx="1571625" cy="3390900"/>
            <a:chOff x="7789164" y="1804416"/>
            <a:chExt cx="1571625" cy="3390900"/>
          </a:xfrm>
        </p:grpSpPr>
        <p:sp>
          <p:nvSpPr>
            <p:cNvPr id="13" name="object 13" descr=""/>
            <p:cNvSpPr/>
            <p:nvPr/>
          </p:nvSpPr>
          <p:spPr>
            <a:xfrm>
              <a:off x="7883651" y="1804416"/>
              <a:ext cx="48895" cy="3347085"/>
            </a:xfrm>
            <a:custGeom>
              <a:avLst/>
              <a:gdLst/>
              <a:ahLst/>
              <a:cxnLst/>
              <a:rect l="l" t="t" r="r" b="b"/>
              <a:pathLst>
                <a:path w="48895" h="3347085">
                  <a:moveTo>
                    <a:pt x="0" y="3346703"/>
                  </a:moveTo>
                  <a:lnTo>
                    <a:pt x="48767" y="3346703"/>
                  </a:lnTo>
                  <a:lnTo>
                    <a:pt x="48767" y="0"/>
                  </a:lnTo>
                  <a:lnTo>
                    <a:pt x="0" y="0"/>
                  </a:lnTo>
                  <a:lnTo>
                    <a:pt x="0" y="3346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813548" y="1804416"/>
              <a:ext cx="70485" cy="3347085"/>
            </a:xfrm>
            <a:custGeom>
              <a:avLst/>
              <a:gdLst/>
              <a:ahLst/>
              <a:cxnLst/>
              <a:rect l="l" t="t" r="r" b="b"/>
              <a:pathLst>
                <a:path w="70484" h="3347085">
                  <a:moveTo>
                    <a:pt x="70103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70103" y="0"/>
                  </a:lnTo>
                  <a:lnTo>
                    <a:pt x="70103" y="334670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883651" y="1804416"/>
              <a:ext cx="48895" cy="3347085"/>
            </a:xfrm>
            <a:custGeom>
              <a:avLst/>
              <a:gdLst/>
              <a:ahLst/>
              <a:cxnLst/>
              <a:rect l="l" t="t" r="r" b="b"/>
              <a:pathLst>
                <a:path w="48895" h="3347085">
                  <a:moveTo>
                    <a:pt x="48767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48767" y="0"/>
                  </a:lnTo>
                  <a:lnTo>
                    <a:pt x="48767" y="334670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996428" y="1804416"/>
              <a:ext cx="1153795" cy="3347085"/>
            </a:xfrm>
            <a:custGeom>
              <a:avLst/>
              <a:gdLst/>
              <a:ahLst/>
              <a:cxnLst/>
              <a:rect l="l" t="t" r="r" b="b"/>
              <a:pathLst>
                <a:path w="1153795" h="3347085">
                  <a:moveTo>
                    <a:pt x="0" y="3346703"/>
                  </a:moveTo>
                  <a:lnTo>
                    <a:pt x="1153667" y="3346703"/>
                  </a:lnTo>
                  <a:lnTo>
                    <a:pt x="1153667" y="0"/>
                  </a:lnTo>
                  <a:lnTo>
                    <a:pt x="0" y="0"/>
                  </a:lnTo>
                  <a:lnTo>
                    <a:pt x="0" y="3346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932419" y="1804416"/>
              <a:ext cx="64135" cy="3347085"/>
            </a:xfrm>
            <a:custGeom>
              <a:avLst/>
              <a:gdLst/>
              <a:ahLst/>
              <a:cxnLst/>
              <a:rect l="l" t="t" r="r" b="b"/>
              <a:pathLst>
                <a:path w="64134" h="3347085">
                  <a:moveTo>
                    <a:pt x="64008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64008" y="0"/>
                  </a:lnTo>
                  <a:lnTo>
                    <a:pt x="64008" y="334670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932419" y="1804416"/>
              <a:ext cx="24765" cy="3347085"/>
            </a:xfrm>
            <a:custGeom>
              <a:avLst/>
              <a:gdLst/>
              <a:ahLst/>
              <a:cxnLst/>
              <a:rect l="l" t="t" r="r" b="b"/>
              <a:pathLst>
                <a:path w="24765" h="3347085">
                  <a:moveTo>
                    <a:pt x="24383" y="3346703"/>
                  </a:moveTo>
                  <a:lnTo>
                    <a:pt x="0" y="3346703"/>
                  </a:lnTo>
                  <a:lnTo>
                    <a:pt x="0" y="0"/>
                  </a:lnTo>
                  <a:lnTo>
                    <a:pt x="24383" y="0"/>
                  </a:lnTo>
                  <a:lnTo>
                    <a:pt x="24383" y="3346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164" y="3395472"/>
              <a:ext cx="1571243" cy="17998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772668"/>
            <a:ext cx="10692765" cy="6014085"/>
          </a:xfrm>
          <a:custGeom>
            <a:avLst/>
            <a:gdLst/>
            <a:ahLst/>
            <a:cxnLst/>
            <a:rect l="l" t="t" r="r" b="b"/>
            <a:pathLst>
              <a:path w="10692765" h="6014084">
                <a:moveTo>
                  <a:pt x="10692384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6013703"/>
                </a:lnTo>
                <a:close/>
              </a:path>
            </a:pathLst>
          </a:custGeom>
          <a:solidFill>
            <a:srgbClr val="2F549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6073139" cy="294589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5911" y="3781044"/>
            <a:ext cx="6249923" cy="30053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20611" y="1127760"/>
            <a:ext cx="2935605" cy="821690"/>
          </a:xfrm>
          <a:prstGeom prst="rect"/>
          <a:solidFill>
            <a:srgbClr val="4472C3"/>
          </a:solidFill>
          <a:ln w="7619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248285">
              <a:lnSpc>
                <a:spcPct val="100000"/>
              </a:lnSpc>
              <a:spcBef>
                <a:spcPts val="240"/>
              </a:spcBef>
            </a:pPr>
            <a:r>
              <a:rPr dirty="0" sz="3850" spc="-440" b="1">
                <a:solidFill>
                  <a:srgbClr val="FFFF00"/>
                </a:solidFill>
                <a:latin typeface="Arial"/>
                <a:cs typeface="Arial"/>
              </a:rPr>
              <a:t>EL</a:t>
            </a:r>
            <a:r>
              <a:rPr dirty="0" sz="3850" spc="-27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850" spc="-509" b="1">
                <a:solidFill>
                  <a:srgbClr val="FFFF00"/>
                </a:solidFill>
                <a:latin typeface="Arial"/>
                <a:cs typeface="Arial"/>
              </a:rPr>
              <a:t>IMPACTO</a:t>
            </a:r>
            <a:endParaRPr sz="3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772668"/>
            <a:ext cx="10692765" cy="6014085"/>
          </a:xfrm>
          <a:custGeom>
            <a:avLst/>
            <a:gdLst/>
            <a:ahLst/>
            <a:cxnLst/>
            <a:rect l="l" t="t" r="r" b="b"/>
            <a:pathLst>
              <a:path w="10692765" h="6014084">
                <a:moveTo>
                  <a:pt x="10692384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6013703"/>
                </a:lnTo>
                <a:close/>
              </a:path>
            </a:pathLst>
          </a:custGeom>
          <a:solidFill>
            <a:srgbClr val="2F549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6548" y="772668"/>
            <a:ext cx="6996683" cy="31973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4096512"/>
            <a:ext cx="7702295" cy="268985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0831" y="772668"/>
            <a:ext cx="2848610" cy="2945765"/>
          </a:xfrm>
          <a:custGeom>
            <a:avLst/>
            <a:gdLst/>
            <a:ahLst/>
            <a:cxnLst/>
            <a:rect l="l" t="t" r="r" b="b"/>
            <a:pathLst>
              <a:path w="2848610" h="2945765">
                <a:moveTo>
                  <a:pt x="773405" y="2945208"/>
                </a:moveTo>
                <a:lnTo>
                  <a:pt x="698366" y="2943617"/>
                </a:lnTo>
                <a:lnTo>
                  <a:pt x="659524" y="2941331"/>
                </a:lnTo>
                <a:lnTo>
                  <a:pt x="619749" y="2938007"/>
                </a:lnTo>
                <a:lnTo>
                  <a:pt x="579001" y="2933614"/>
                </a:lnTo>
                <a:lnTo>
                  <a:pt x="537242" y="2928120"/>
                </a:lnTo>
                <a:lnTo>
                  <a:pt x="494432" y="2921493"/>
                </a:lnTo>
                <a:lnTo>
                  <a:pt x="450533" y="2913702"/>
                </a:lnTo>
                <a:lnTo>
                  <a:pt x="405506" y="2904713"/>
                </a:lnTo>
                <a:lnTo>
                  <a:pt x="359311" y="2894495"/>
                </a:lnTo>
                <a:lnTo>
                  <a:pt x="311911" y="2883016"/>
                </a:lnTo>
                <a:lnTo>
                  <a:pt x="263265" y="2870245"/>
                </a:lnTo>
                <a:lnTo>
                  <a:pt x="213336" y="2856148"/>
                </a:lnTo>
                <a:lnTo>
                  <a:pt x="162083" y="2840694"/>
                </a:lnTo>
                <a:lnTo>
                  <a:pt x="109469" y="2823852"/>
                </a:lnTo>
                <a:lnTo>
                  <a:pt x="55454" y="2805588"/>
                </a:lnTo>
                <a:lnTo>
                  <a:pt x="0" y="2785872"/>
                </a:lnTo>
                <a:lnTo>
                  <a:pt x="0" y="0"/>
                </a:lnTo>
                <a:lnTo>
                  <a:pt x="2848356" y="0"/>
                </a:lnTo>
                <a:lnTo>
                  <a:pt x="2848356" y="2392680"/>
                </a:lnTo>
                <a:lnTo>
                  <a:pt x="2792842" y="2393148"/>
                </a:lnTo>
                <a:lnTo>
                  <a:pt x="2738769" y="2394530"/>
                </a:lnTo>
                <a:lnTo>
                  <a:pt x="2686098" y="2396796"/>
                </a:lnTo>
                <a:lnTo>
                  <a:pt x="2634791" y="2399912"/>
                </a:lnTo>
                <a:lnTo>
                  <a:pt x="2584809" y="2403847"/>
                </a:lnTo>
                <a:lnTo>
                  <a:pt x="2536112" y="2408568"/>
                </a:lnTo>
                <a:lnTo>
                  <a:pt x="2488661" y="2414045"/>
                </a:lnTo>
                <a:lnTo>
                  <a:pt x="2442419" y="2420244"/>
                </a:lnTo>
                <a:lnTo>
                  <a:pt x="2397345" y="2427133"/>
                </a:lnTo>
                <a:lnTo>
                  <a:pt x="2353401" y="2434682"/>
                </a:lnTo>
                <a:lnTo>
                  <a:pt x="2310547" y="2442857"/>
                </a:lnTo>
                <a:lnTo>
                  <a:pt x="2268746" y="2451627"/>
                </a:lnTo>
                <a:lnTo>
                  <a:pt x="2227958" y="2460960"/>
                </a:lnTo>
                <a:lnTo>
                  <a:pt x="2188144" y="2470823"/>
                </a:lnTo>
                <a:lnTo>
                  <a:pt x="2149265" y="2481185"/>
                </a:lnTo>
                <a:lnTo>
                  <a:pt x="2111282" y="2492014"/>
                </a:lnTo>
                <a:lnTo>
                  <a:pt x="2074156" y="2503278"/>
                </a:lnTo>
                <a:lnTo>
                  <a:pt x="2037849" y="2514945"/>
                </a:lnTo>
                <a:lnTo>
                  <a:pt x="1967534" y="2539358"/>
                </a:lnTo>
                <a:lnTo>
                  <a:pt x="1900025" y="2564999"/>
                </a:lnTo>
                <a:lnTo>
                  <a:pt x="1835011" y="2591611"/>
                </a:lnTo>
                <a:lnTo>
                  <a:pt x="1772181" y="2618938"/>
                </a:lnTo>
                <a:lnTo>
                  <a:pt x="1711222" y="2646724"/>
                </a:lnTo>
                <a:lnTo>
                  <a:pt x="1651824" y="2674713"/>
                </a:lnTo>
                <a:lnTo>
                  <a:pt x="1508111" y="2743897"/>
                </a:lnTo>
                <a:lnTo>
                  <a:pt x="1451722" y="2770582"/>
                </a:lnTo>
                <a:lnTo>
                  <a:pt x="1395491" y="2796319"/>
                </a:lnTo>
                <a:lnTo>
                  <a:pt x="1339108" y="2820852"/>
                </a:lnTo>
                <a:lnTo>
                  <a:pt x="1282261" y="2843924"/>
                </a:lnTo>
                <a:lnTo>
                  <a:pt x="1224638" y="2865279"/>
                </a:lnTo>
                <a:lnTo>
                  <a:pt x="1165929" y="2884663"/>
                </a:lnTo>
                <a:lnTo>
                  <a:pt x="1105821" y="2901817"/>
                </a:lnTo>
                <a:lnTo>
                  <a:pt x="1044003" y="2916488"/>
                </a:lnTo>
                <a:lnTo>
                  <a:pt x="980164" y="2928418"/>
                </a:lnTo>
                <a:lnTo>
                  <a:pt x="913993" y="2937352"/>
                </a:lnTo>
                <a:lnTo>
                  <a:pt x="845177" y="2943034"/>
                </a:lnTo>
                <a:lnTo>
                  <a:pt x="809680" y="2944575"/>
                </a:lnTo>
                <a:lnTo>
                  <a:pt x="773405" y="2945208"/>
                </a:lnTo>
                <a:close/>
              </a:path>
            </a:pathLst>
          </a:custGeom>
          <a:solidFill>
            <a:srgbClr val="3F41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572" y="1307025"/>
            <a:ext cx="2251710" cy="1223010"/>
          </a:xfrm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434"/>
              </a:spcBef>
            </a:pP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PRESUPUESTOS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DISPONIBLES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4072" y="772668"/>
            <a:ext cx="7061921" cy="597639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26" y="1066229"/>
            <a:ext cx="7152005" cy="51943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50" spc="250"/>
              <a:t>GASTO</a:t>
            </a:r>
            <a:r>
              <a:rPr dirty="0" sz="3250" spc="90"/>
              <a:t> </a:t>
            </a:r>
            <a:r>
              <a:rPr dirty="0" sz="3250" spc="135"/>
              <a:t>EN</a:t>
            </a:r>
            <a:r>
              <a:rPr dirty="0" sz="3250" spc="105"/>
              <a:t> </a:t>
            </a:r>
            <a:r>
              <a:rPr dirty="0" sz="3250" spc="175"/>
              <a:t>PREVENCIÓN</a:t>
            </a:r>
            <a:r>
              <a:rPr dirty="0" sz="3250" spc="140"/>
              <a:t> </a:t>
            </a:r>
            <a:r>
              <a:rPr dirty="0" sz="3250" spc="135"/>
              <a:t>EN</a:t>
            </a:r>
            <a:r>
              <a:rPr dirty="0" sz="3250" spc="105"/>
              <a:t> </a:t>
            </a:r>
            <a:r>
              <a:rPr dirty="0" sz="3250" spc="80"/>
              <a:t>ESPAÑA</a:t>
            </a:r>
            <a:endParaRPr sz="3250"/>
          </a:p>
        </p:txBody>
      </p:sp>
      <p:sp>
        <p:nvSpPr>
          <p:cNvPr id="3" name="object 3" descr=""/>
          <p:cNvSpPr txBox="1"/>
          <p:nvPr/>
        </p:nvSpPr>
        <p:spPr>
          <a:xfrm>
            <a:off x="804150" y="2364771"/>
            <a:ext cx="277495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13360" algn="l"/>
                <a:tab pos="213995" algn="l"/>
              </a:tabLst>
            </a:pPr>
            <a:r>
              <a:rPr dirty="0" sz="1550" spc="5">
                <a:latin typeface="Calibri"/>
                <a:cs typeface="Calibri"/>
              </a:rPr>
              <a:t>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962900" y="1804416"/>
            <a:ext cx="2196465" cy="4676140"/>
            <a:chOff x="7962900" y="1804416"/>
            <a:chExt cx="2196465" cy="4676140"/>
          </a:xfrm>
        </p:grpSpPr>
        <p:sp>
          <p:nvSpPr>
            <p:cNvPr id="5" name="object 5" descr=""/>
            <p:cNvSpPr/>
            <p:nvPr/>
          </p:nvSpPr>
          <p:spPr>
            <a:xfrm>
              <a:off x="8258555" y="1804416"/>
              <a:ext cx="1858010" cy="4607560"/>
            </a:xfrm>
            <a:custGeom>
              <a:avLst/>
              <a:gdLst/>
              <a:ahLst/>
              <a:cxnLst/>
              <a:rect l="l" t="t" r="r" b="b"/>
              <a:pathLst>
                <a:path w="1858009" h="4607560">
                  <a:moveTo>
                    <a:pt x="0" y="4607051"/>
                  </a:moveTo>
                  <a:lnTo>
                    <a:pt x="1857755" y="4607051"/>
                  </a:lnTo>
                  <a:lnTo>
                    <a:pt x="1857755" y="0"/>
                  </a:lnTo>
                  <a:lnTo>
                    <a:pt x="0" y="0"/>
                  </a:lnTo>
                  <a:lnTo>
                    <a:pt x="0" y="4607051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62900" y="1804416"/>
              <a:ext cx="113030" cy="4607560"/>
            </a:xfrm>
            <a:custGeom>
              <a:avLst/>
              <a:gdLst/>
              <a:ahLst/>
              <a:cxnLst/>
              <a:rect l="l" t="t" r="r" b="b"/>
              <a:pathLst>
                <a:path w="113029" h="4607560">
                  <a:moveTo>
                    <a:pt x="112776" y="4607051"/>
                  </a:moveTo>
                  <a:lnTo>
                    <a:pt x="0" y="4607051"/>
                  </a:lnTo>
                  <a:lnTo>
                    <a:pt x="0" y="0"/>
                  </a:lnTo>
                  <a:lnTo>
                    <a:pt x="112776" y="0"/>
                  </a:lnTo>
                  <a:lnTo>
                    <a:pt x="112776" y="4607051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075676" y="1804416"/>
              <a:ext cx="79375" cy="4607560"/>
            </a:xfrm>
            <a:custGeom>
              <a:avLst/>
              <a:gdLst/>
              <a:ahLst/>
              <a:cxnLst/>
              <a:rect l="l" t="t" r="r" b="b"/>
              <a:pathLst>
                <a:path w="79375" h="4607560">
                  <a:moveTo>
                    <a:pt x="79247" y="4607051"/>
                  </a:moveTo>
                  <a:lnTo>
                    <a:pt x="0" y="4607051"/>
                  </a:lnTo>
                  <a:lnTo>
                    <a:pt x="0" y="0"/>
                  </a:lnTo>
                  <a:lnTo>
                    <a:pt x="79247" y="0"/>
                  </a:lnTo>
                  <a:lnTo>
                    <a:pt x="79247" y="4607051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154923" y="1804416"/>
              <a:ext cx="104139" cy="4607560"/>
            </a:xfrm>
            <a:custGeom>
              <a:avLst/>
              <a:gdLst/>
              <a:ahLst/>
              <a:cxnLst/>
              <a:rect l="l" t="t" r="r" b="b"/>
              <a:pathLst>
                <a:path w="104140" h="4607560">
                  <a:moveTo>
                    <a:pt x="103632" y="4607051"/>
                  </a:moveTo>
                  <a:lnTo>
                    <a:pt x="0" y="4607051"/>
                  </a:lnTo>
                  <a:lnTo>
                    <a:pt x="0" y="0"/>
                  </a:lnTo>
                  <a:lnTo>
                    <a:pt x="103632" y="0"/>
                  </a:lnTo>
                  <a:lnTo>
                    <a:pt x="103632" y="4607051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154923" y="1804416"/>
              <a:ext cx="40005" cy="4607560"/>
            </a:xfrm>
            <a:custGeom>
              <a:avLst/>
              <a:gdLst/>
              <a:ahLst/>
              <a:cxnLst/>
              <a:rect l="l" t="t" r="r" b="b"/>
              <a:pathLst>
                <a:path w="40004" h="4607560">
                  <a:moveTo>
                    <a:pt x="39624" y="4607051"/>
                  </a:moveTo>
                  <a:lnTo>
                    <a:pt x="0" y="4607051"/>
                  </a:lnTo>
                  <a:lnTo>
                    <a:pt x="0" y="0"/>
                  </a:lnTo>
                  <a:lnTo>
                    <a:pt x="39624" y="0"/>
                  </a:lnTo>
                  <a:lnTo>
                    <a:pt x="39624" y="4607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6551" y="4593336"/>
              <a:ext cx="1932432" cy="1886712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1804416"/>
            <a:ext cx="7441692" cy="46725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772668"/>
            <a:ext cx="10692765" cy="6014085"/>
          </a:xfrm>
          <a:custGeom>
            <a:avLst/>
            <a:gdLst/>
            <a:ahLst/>
            <a:cxnLst/>
            <a:rect l="l" t="t" r="r" b="b"/>
            <a:pathLst>
              <a:path w="10692765" h="6014084">
                <a:moveTo>
                  <a:pt x="10692384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6013703"/>
                </a:lnTo>
                <a:close/>
              </a:path>
            </a:pathLst>
          </a:custGeom>
          <a:solidFill>
            <a:srgbClr val="1F4D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8557" y="2515564"/>
            <a:ext cx="7136765" cy="8267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250" spc="270">
                <a:solidFill>
                  <a:srgbClr val="FFFFFF"/>
                </a:solidFill>
              </a:rPr>
              <a:t>Gracias</a:t>
            </a:r>
            <a:r>
              <a:rPr dirty="0" sz="5250" spc="170">
                <a:solidFill>
                  <a:srgbClr val="FFFFFF"/>
                </a:solidFill>
              </a:rPr>
              <a:t> </a:t>
            </a:r>
            <a:r>
              <a:rPr dirty="0" sz="5250" spc="190">
                <a:solidFill>
                  <a:srgbClr val="FFFFFF"/>
                </a:solidFill>
              </a:rPr>
              <a:t>por</a:t>
            </a:r>
            <a:r>
              <a:rPr dirty="0" sz="5250" spc="180">
                <a:solidFill>
                  <a:srgbClr val="FFFFFF"/>
                </a:solidFill>
              </a:rPr>
              <a:t> </a:t>
            </a:r>
            <a:r>
              <a:rPr dirty="0" sz="5250" spc="140">
                <a:solidFill>
                  <a:srgbClr val="FFFFFF"/>
                </a:solidFill>
              </a:rPr>
              <a:t>la</a:t>
            </a:r>
            <a:r>
              <a:rPr dirty="0" sz="5250" spc="155">
                <a:solidFill>
                  <a:srgbClr val="FFFFFF"/>
                </a:solidFill>
              </a:rPr>
              <a:t> </a:t>
            </a:r>
            <a:r>
              <a:rPr dirty="0" sz="5250" spc="140">
                <a:solidFill>
                  <a:srgbClr val="FFFFFF"/>
                </a:solidFill>
              </a:rPr>
              <a:t>atención</a:t>
            </a:r>
            <a:endParaRPr sz="525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66900"/>
            <a:ext cx="6364223" cy="491947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139439" y="772668"/>
            <a:ext cx="7553325" cy="2897505"/>
            <a:chOff x="3139439" y="772668"/>
            <a:chExt cx="7553325" cy="2897505"/>
          </a:xfrm>
        </p:grpSpPr>
        <p:sp>
          <p:nvSpPr>
            <p:cNvPr id="6" name="object 6" descr=""/>
            <p:cNvSpPr/>
            <p:nvPr/>
          </p:nvSpPr>
          <p:spPr>
            <a:xfrm>
              <a:off x="3139439" y="3648456"/>
              <a:ext cx="4310380" cy="0"/>
            </a:xfrm>
            <a:custGeom>
              <a:avLst/>
              <a:gdLst/>
              <a:ahLst/>
              <a:cxnLst/>
              <a:rect l="l" t="t" r="r" b="b"/>
              <a:pathLst>
                <a:path w="4310380" h="0">
                  <a:moveTo>
                    <a:pt x="0" y="0"/>
                  </a:moveTo>
                  <a:lnTo>
                    <a:pt x="4309872" y="0"/>
                  </a:lnTo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3363" y="772668"/>
              <a:ext cx="3589020" cy="289712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4844" y="4098035"/>
            <a:ext cx="2718816" cy="2278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869" y="1384858"/>
            <a:ext cx="716153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85">
                <a:solidFill>
                  <a:srgbClr val="1F4D79"/>
                </a:solidFill>
              </a:rPr>
              <a:t>LA</a:t>
            </a:r>
            <a:r>
              <a:rPr dirty="0" sz="3150" spc="110">
                <a:solidFill>
                  <a:srgbClr val="1F4D79"/>
                </a:solidFill>
              </a:rPr>
              <a:t> </a:t>
            </a:r>
            <a:r>
              <a:rPr dirty="0" sz="3150" spc="225">
                <a:solidFill>
                  <a:srgbClr val="1F4D79"/>
                </a:solidFill>
              </a:rPr>
              <a:t>CIENCIA</a:t>
            </a:r>
            <a:r>
              <a:rPr dirty="0" sz="3150" spc="110">
                <a:solidFill>
                  <a:srgbClr val="1F4D79"/>
                </a:solidFill>
              </a:rPr>
              <a:t> </a:t>
            </a:r>
            <a:r>
              <a:rPr dirty="0" sz="3150" spc="175">
                <a:solidFill>
                  <a:srgbClr val="1F4D79"/>
                </a:solidFill>
              </a:rPr>
              <a:t>DE</a:t>
            </a:r>
            <a:r>
              <a:rPr dirty="0" sz="3150" spc="125">
                <a:solidFill>
                  <a:srgbClr val="1F4D79"/>
                </a:solidFill>
              </a:rPr>
              <a:t> </a:t>
            </a:r>
            <a:r>
              <a:rPr dirty="0" sz="3150" spc="85">
                <a:solidFill>
                  <a:srgbClr val="1F4D79"/>
                </a:solidFill>
              </a:rPr>
              <a:t>LA</a:t>
            </a:r>
            <a:r>
              <a:rPr dirty="0" sz="3150" spc="110">
                <a:solidFill>
                  <a:srgbClr val="1F4D79"/>
                </a:solidFill>
              </a:rPr>
              <a:t> </a:t>
            </a:r>
            <a:r>
              <a:rPr dirty="0" sz="3150" spc="180">
                <a:solidFill>
                  <a:srgbClr val="1F4D79"/>
                </a:solidFill>
              </a:rPr>
              <a:t>PREVENCIÓN</a:t>
            </a:r>
            <a:r>
              <a:rPr dirty="0" sz="3150" spc="95">
                <a:solidFill>
                  <a:srgbClr val="1F4D79"/>
                </a:solidFill>
              </a:rPr>
              <a:t> </a:t>
            </a:r>
            <a:r>
              <a:rPr dirty="0" sz="2100" spc="-10">
                <a:solidFill>
                  <a:srgbClr val="1F4D79"/>
                </a:solidFill>
              </a:rPr>
              <a:t>(SPAN)</a:t>
            </a:r>
            <a:endParaRPr sz="2100"/>
          </a:p>
        </p:txBody>
      </p:sp>
      <p:sp>
        <p:nvSpPr>
          <p:cNvPr id="3" name="object 3" descr=""/>
          <p:cNvSpPr txBox="1"/>
          <p:nvPr/>
        </p:nvSpPr>
        <p:spPr>
          <a:xfrm>
            <a:off x="526819" y="2066070"/>
            <a:ext cx="50038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97280" y="2077211"/>
            <a:ext cx="2906395" cy="323215"/>
          </a:xfrm>
          <a:prstGeom prst="rect">
            <a:avLst/>
          </a:prstGeom>
          <a:solidFill>
            <a:srgbClr val="800000"/>
          </a:solidFill>
        </p:spPr>
        <p:txBody>
          <a:bodyPr wrap="square" lIns="0" tIns="1270" rIns="0" bIns="0" rtlCol="0" vert="horz">
            <a:spAutoFit/>
          </a:bodyPr>
          <a:lstStyle/>
          <a:p>
            <a:pPr marL="1270">
              <a:lnSpc>
                <a:spcPct val="100000"/>
              </a:lnSpc>
              <a:spcBef>
                <a:spcPts val="10"/>
              </a:spcBef>
            </a:pPr>
            <a:r>
              <a:rPr dirty="0" sz="2100">
                <a:solidFill>
                  <a:srgbClr val="FFFF00"/>
                </a:solidFill>
                <a:latin typeface="Tahoma"/>
                <a:cs typeface="Tahoma"/>
              </a:rPr>
              <a:t>ciencia</a:t>
            </a:r>
            <a:r>
              <a:rPr dirty="0" sz="2100" spc="1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FFFF00"/>
                </a:solidFill>
                <a:latin typeface="Tahoma"/>
                <a:cs typeface="Tahoma"/>
              </a:rPr>
              <a:t>de</a:t>
            </a:r>
            <a:r>
              <a:rPr dirty="0" sz="2100" spc="-2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FFFF00"/>
                </a:solidFill>
                <a:latin typeface="Tahoma"/>
                <a:cs typeface="Tahoma"/>
              </a:rPr>
              <a:t>la</a:t>
            </a:r>
            <a:r>
              <a:rPr dirty="0" sz="2100" spc="35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FFFF00"/>
                </a:solidFill>
                <a:latin typeface="Tahoma"/>
                <a:cs typeface="Tahoma"/>
              </a:rPr>
              <a:t>prevención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92347" y="2066070"/>
            <a:ext cx="273621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representa un</a:t>
            </a:r>
            <a:r>
              <a:rPr dirty="0" sz="210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esfuerzo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8015" y="2355558"/>
            <a:ext cx="6969759" cy="380809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50"/>
              </a:spcBef>
            </a:pP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multidisciplinario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que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considera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etiología, 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la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epidemiología, el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diseño</a:t>
            </a:r>
            <a:r>
              <a:rPr dirty="0" sz="210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intervención,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efectividad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 spc="-50">
                <a:solidFill>
                  <a:srgbClr val="1F4D79"/>
                </a:solidFill>
                <a:latin typeface="Tahoma"/>
                <a:cs typeface="Tahoma"/>
              </a:rPr>
              <a:t>y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implementación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para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prevención de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una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variedad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de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problemas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salud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y</a:t>
            </a:r>
            <a:r>
              <a:rPr dirty="0" sz="21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sociales.</a:t>
            </a:r>
            <a:r>
              <a:rPr dirty="0" sz="21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Estos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incluyen, pero 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no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están</a:t>
            </a:r>
            <a:r>
              <a:rPr dirty="0" sz="21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limitados,</a:t>
            </a:r>
            <a:r>
              <a:rPr dirty="0" sz="21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al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abuso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sustancias,</a:t>
            </a:r>
            <a:r>
              <a:rPr dirty="0" sz="21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a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salud</a:t>
            </a:r>
            <a:r>
              <a:rPr dirty="0" sz="21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sexual,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al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embarazo en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adolescentes,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al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VIH</a:t>
            </a:r>
            <a:r>
              <a:rPr dirty="0" sz="21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/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SIDA,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 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violencia,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los</a:t>
            </a:r>
            <a:r>
              <a:rPr dirty="0" sz="210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accidentes,</a:t>
            </a:r>
            <a:r>
              <a:rPr dirty="0" sz="21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el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suicidio,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las enfermedades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mentales,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la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delincuencia,</a:t>
            </a:r>
            <a:r>
              <a:rPr dirty="0" sz="21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 obesidad,</a:t>
            </a:r>
            <a:r>
              <a:rPr dirty="0" sz="210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 dieta/nutrición,</a:t>
            </a:r>
            <a:r>
              <a:rPr dirty="0" sz="210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el</a:t>
            </a:r>
            <a:r>
              <a:rPr dirty="0" sz="21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ejercicio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físico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y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las</a:t>
            </a:r>
            <a:r>
              <a:rPr dirty="0" sz="21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enfermedades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crónicas.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Una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característica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común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es</a:t>
            </a:r>
            <a:r>
              <a:rPr dirty="0" sz="21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importancia</a:t>
            </a:r>
            <a:r>
              <a:rPr dirty="0" sz="21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de la</a:t>
            </a:r>
            <a:r>
              <a:rPr dirty="0" sz="21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conducta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 spc="-20">
                <a:solidFill>
                  <a:srgbClr val="1F4D79"/>
                </a:solidFill>
                <a:latin typeface="Tahoma"/>
                <a:cs typeface="Tahoma"/>
              </a:rPr>
              <a:t>como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determinante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 mala salud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y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las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diferencias</a:t>
            </a:r>
            <a:r>
              <a:rPr dirty="0" sz="21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en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salud.</a:t>
            </a:r>
            <a:endParaRPr sz="2100">
              <a:latin typeface="Tahoma"/>
              <a:cs typeface="Tahoma"/>
            </a:endParaRPr>
          </a:p>
          <a:p>
            <a:pPr marL="12700" marR="144780">
              <a:lnSpc>
                <a:spcPts val="2270"/>
              </a:lnSpc>
              <a:spcBef>
                <a:spcPts val="40"/>
              </a:spcBef>
            </a:pP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Los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factores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riesgo</a:t>
            </a:r>
            <a:r>
              <a:rPr dirty="0" sz="21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conductuales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son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causas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importantes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las enfermedades</a:t>
            </a:r>
            <a:r>
              <a:rPr dirty="0" sz="21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no</a:t>
            </a:r>
            <a:r>
              <a:rPr dirty="0" sz="210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1F4D79"/>
                </a:solidFill>
                <a:latin typeface="Tahoma"/>
                <a:cs typeface="Tahoma"/>
              </a:rPr>
              <a:t>transmisibles</a:t>
            </a:r>
            <a:r>
              <a:rPr dirty="0" sz="21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1F4D79"/>
                </a:solidFill>
                <a:latin typeface="Tahoma"/>
                <a:cs typeface="Tahoma"/>
              </a:rPr>
              <a:t>(NCD).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301228" y="772668"/>
            <a:ext cx="2391410" cy="6014085"/>
            <a:chOff x="8301228" y="772668"/>
            <a:chExt cx="2391410" cy="6014085"/>
          </a:xfrm>
        </p:grpSpPr>
        <p:sp>
          <p:nvSpPr>
            <p:cNvPr id="8" name="object 8" descr=""/>
            <p:cNvSpPr/>
            <p:nvPr/>
          </p:nvSpPr>
          <p:spPr>
            <a:xfrm>
              <a:off x="8673083" y="772668"/>
              <a:ext cx="2019300" cy="6014085"/>
            </a:xfrm>
            <a:custGeom>
              <a:avLst/>
              <a:gdLst/>
              <a:ahLst/>
              <a:cxnLst/>
              <a:rect l="l" t="t" r="r" b="b"/>
              <a:pathLst>
                <a:path w="2019300" h="6014084">
                  <a:moveTo>
                    <a:pt x="0" y="6013703"/>
                  </a:moveTo>
                  <a:lnTo>
                    <a:pt x="2019300" y="6013703"/>
                  </a:lnTo>
                  <a:lnTo>
                    <a:pt x="2019300" y="0"/>
                  </a:lnTo>
                  <a:lnTo>
                    <a:pt x="0" y="0"/>
                  </a:lnTo>
                  <a:lnTo>
                    <a:pt x="0" y="6013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42376" y="772668"/>
              <a:ext cx="128270" cy="6014085"/>
            </a:xfrm>
            <a:custGeom>
              <a:avLst/>
              <a:gdLst/>
              <a:ahLst/>
              <a:cxnLst/>
              <a:rect l="l" t="t" r="r" b="b"/>
              <a:pathLst>
                <a:path w="128270" h="6014084">
                  <a:moveTo>
                    <a:pt x="128016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28016" y="0"/>
                  </a:lnTo>
                  <a:lnTo>
                    <a:pt x="128016" y="601370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470392" y="772668"/>
              <a:ext cx="86995" cy="6014085"/>
            </a:xfrm>
            <a:custGeom>
              <a:avLst/>
              <a:gdLst/>
              <a:ahLst/>
              <a:cxnLst/>
              <a:rect l="l" t="t" r="r" b="b"/>
              <a:pathLst>
                <a:path w="86995" h="6014084">
                  <a:moveTo>
                    <a:pt x="86867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86867" y="0"/>
                  </a:lnTo>
                  <a:lnTo>
                    <a:pt x="86867" y="601370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557260" y="772668"/>
              <a:ext cx="116205" cy="6014085"/>
            </a:xfrm>
            <a:custGeom>
              <a:avLst/>
              <a:gdLst/>
              <a:ahLst/>
              <a:cxnLst/>
              <a:rect l="l" t="t" r="r" b="b"/>
              <a:pathLst>
                <a:path w="116204" h="6014084">
                  <a:moveTo>
                    <a:pt x="115823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15823" y="0"/>
                  </a:lnTo>
                  <a:lnTo>
                    <a:pt x="115823" y="601370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557260" y="772668"/>
              <a:ext cx="44450" cy="6014085"/>
            </a:xfrm>
            <a:custGeom>
              <a:avLst/>
              <a:gdLst/>
              <a:ahLst/>
              <a:cxnLst/>
              <a:rect l="l" t="t" r="r" b="b"/>
              <a:pathLst>
                <a:path w="44450" h="6014084">
                  <a:moveTo>
                    <a:pt x="44195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44195" y="0"/>
                  </a:lnTo>
                  <a:lnTo>
                    <a:pt x="44195" y="6013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1228" y="3637788"/>
              <a:ext cx="2391156" cy="31485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869" y="1384858"/>
            <a:ext cx="716153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85">
                <a:solidFill>
                  <a:srgbClr val="1F4D79"/>
                </a:solidFill>
              </a:rPr>
              <a:t>LA</a:t>
            </a:r>
            <a:r>
              <a:rPr dirty="0" sz="3150" spc="110">
                <a:solidFill>
                  <a:srgbClr val="1F4D79"/>
                </a:solidFill>
              </a:rPr>
              <a:t> </a:t>
            </a:r>
            <a:r>
              <a:rPr dirty="0" sz="3150" spc="225">
                <a:solidFill>
                  <a:srgbClr val="1F4D79"/>
                </a:solidFill>
              </a:rPr>
              <a:t>CIENCIA</a:t>
            </a:r>
            <a:r>
              <a:rPr dirty="0" sz="3150" spc="110">
                <a:solidFill>
                  <a:srgbClr val="1F4D79"/>
                </a:solidFill>
              </a:rPr>
              <a:t> </a:t>
            </a:r>
            <a:r>
              <a:rPr dirty="0" sz="3150" spc="175">
                <a:solidFill>
                  <a:srgbClr val="1F4D79"/>
                </a:solidFill>
              </a:rPr>
              <a:t>DE</a:t>
            </a:r>
            <a:r>
              <a:rPr dirty="0" sz="3150" spc="125">
                <a:solidFill>
                  <a:srgbClr val="1F4D79"/>
                </a:solidFill>
              </a:rPr>
              <a:t> </a:t>
            </a:r>
            <a:r>
              <a:rPr dirty="0" sz="3150" spc="85">
                <a:solidFill>
                  <a:srgbClr val="1F4D79"/>
                </a:solidFill>
              </a:rPr>
              <a:t>LA</a:t>
            </a:r>
            <a:r>
              <a:rPr dirty="0" sz="3150" spc="110">
                <a:solidFill>
                  <a:srgbClr val="1F4D79"/>
                </a:solidFill>
              </a:rPr>
              <a:t> </a:t>
            </a:r>
            <a:r>
              <a:rPr dirty="0" sz="3150" spc="180">
                <a:solidFill>
                  <a:srgbClr val="1F4D79"/>
                </a:solidFill>
              </a:rPr>
              <a:t>PREVENCIÓN</a:t>
            </a:r>
            <a:r>
              <a:rPr dirty="0" sz="3150" spc="95">
                <a:solidFill>
                  <a:srgbClr val="1F4D79"/>
                </a:solidFill>
              </a:rPr>
              <a:t> </a:t>
            </a:r>
            <a:r>
              <a:rPr dirty="0" sz="2100" spc="-10">
                <a:solidFill>
                  <a:srgbClr val="1F4D79"/>
                </a:solidFill>
              </a:rPr>
              <a:t>(SPAN)</a:t>
            </a:r>
            <a:endParaRPr sz="2100"/>
          </a:p>
        </p:txBody>
      </p:sp>
      <p:sp>
        <p:nvSpPr>
          <p:cNvPr id="3" name="object 3" descr=""/>
          <p:cNvSpPr txBox="1"/>
          <p:nvPr/>
        </p:nvSpPr>
        <p:spPr>
          <a:xfrm>
            <a:off x="526722" y="2250428"/>
            <a:ext cx="527050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600" spc="-25">
                <a:latin typeface="Calibri"/>
                <a:cs typeface="Calibri"/>
              </a:rPr>
              <a:t>La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15568" y="2244851"/>
            <a:ext cx="3665220" cy="449580"/>
          </a:xfrm>
          <a:prstGeom prst="rect">
            <a:avLst/>
          </a:prstGeom>
          <a:solidFill>
            <a:srgbClr val="8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270">
              <a:lnSpc>
                <a:spcPts val="3350"/>
              </a:lnSpc>
            </a:pPr>
            <a:r>
              <a:rPr dirty="0" sz="2900">
                <a:solidFill>
                  <a:srgbClr val="FFFF00"/>
                </a:solidFill>
                <a:latin typeface="Calibri"/>
                <a:cs typeface="Calibri"/>
              </a:rPr>
              <a:t>ciencia</a:t>
            </a:r>
            <a:r>
              <a:rPr dirty="0" sz="2900" spc="-5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dirty="0" sz="2900" spc="-4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FFFF00"/>
                </a:solidFill>
                <a:latin typeface="Calibri"/>
                <a:cs typeface="Calibri"/>
              </a:rPr>
              <a:t>la</a:t>
            </a:r>
            <a:r>
              <a:rPr dirty="0" sz="2900" spc="-5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FFFF00"/>
                </a:solidFill>
                <a:latin typeface="Calibri"/>
                <a:cs typeface="Calibri"/>
              </a:rPr>
              <a:t>prevención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69579" y="2250428"/>
            <a:ext cx="2331085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>
                <a:latin typeface="Calibri"/>
                <a:cs typeface="Calibri"/>
              </a:rPr>
              <a:t>abarca el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estudio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7986" y="2619223"/>
            <a:ext cx="6979920" cy="367411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405"/>
              </a:spcBef>
            </a:pPr>
            <a:r>
              <a:rPr dirty="0" sz="2600">
                <a:latin typeface="Calibri"/>
                <a:cs typeface="Calibri"/>
              </a:rPr>
              <a:t>sistemático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las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intervenciones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para</a:t>
            </a:r>
            <a:r>
              <a:rPr dirty="0" sz="2600" spc="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reducir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la </a:t>
            </a:r>
            <a:r>
              <a:rPr dirty="0" sz="2600">
                <a:latin typeface="Calibri"/>
                <a:cs typeface="Calibri"/>
              </a:rPr>
              <a:t>incidencia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comportamientos</a:t>
            </a:r>
            <a:r>
              <a:rPr dirty="0" sz="2600" spc="1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desadaptativos</a:t>
            </a:r>
            <a:r>
              <a:rPr dirty="0" sz="2600" spc="55">
                <a:latin typeface="Calibri"/>
                <a:cs typeface="Calibri"/>
              </a:rPr>
              <a:t> </a:t>
            </a:r>
            <a:r>
              <a:rPr dirty="0" sz="2600" spc="-50">
                <a:latin typeface="Calibri"/>
                <a:cs typeface="Calibri"/>
              </a:rPr>
              <a:t>y </a:t>
            </a:r>
            <a:r>
              <a:rPr dirty="0" sz="2600">
                <a:latin typeface="Calibri"/>
                <a:cs typeface="Calibri"/>
              </a:rPr>
              <a:t>promover</a:t>
            </a:r>
            <a:r>
              <a:rPr dirty="0" sz="2600" spc="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comportamientos</a:t>
            </a:r>
            <a:r>
              <a:rPr dirty="0" sz="2600" spc="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adaptativos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las </a:t>
            </a:r>
            <a:r>
              <a:rPr dirty="0" sz="2600">
                <a:latin typeface="Calibri"/>
                <a:cs typeface="Calibri"/>
              </a:rPr>
              <a:t>poblaciones.</a:t>
            </a:r>
            <a:r>
              <a:rPr dirty="0" sz="2600" spc="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Esto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requiere</a:t>
            </a:r>
            <a:r>
              <a:rPr dirty="0" sz="2600" spc="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ser</a:t>
            </a:r>
            <a:r>
              <a:rPr dirty="0" sz="2600" spc="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experto</a:t>
            </a:r>
            <a:r>
              <a:rPr dirty="0" sz="2600" spc="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una </a:t>
            </a:r>
            <a:r>
              <a:rPr dirty="0" sz="2600">
                <a:latin typeface="Calibri"/>
                <a:cs typeface="Calibri"/>
              </a:rPr>
              <a:t>variedad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enfoques</a:t>
            </a:r>
            <a:r>
              <a:rPr dirty="0" sz="2600" spc="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teóricos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y</a:t>
            </a:r>
            <a:r>
              <a:rPr dirty="0" sz="2600" spc="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metodológicos</a:t>
            </a:r>
            <a:r>
              <a:rPr dirty="0" sz="2600" spc="6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con </a:t>
            </a:r>
            <a:r>
              <a:rPr dirty="0" sz="2600">
                <a:latin typeface="Calibri"/>
                <a:cs typeface="Calibri"/>
              </a:rPr>
              <a:t>el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propósito</a:t>
            </a:r>
            <a:r>
              <a:rPr dirty="0" sz="2600" spc="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realizar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investigaciones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dentro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de </a:t>
            </a:r>
            <a:r>
              <a:rPr dirty="0" sz="2600">
                <a:latin typeface="Calibri"/>
                <a:cs typeface="Calibri"/>
              </a:rPr>
              <a:t>los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sistemas</a:t>
            </a:r>
            <a:r>
              <a:rPr dirty="0" sz="2600" spc="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sociales,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</a:t>
            </a:r>
            <a:r>
              <a:rPr dirty="0" sz="2600" spc="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la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familia,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la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salud,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la </a:t>
            </a:r>
            <a:r>
              <a:rPr dirty="0" sz="2600">
                <a:latin typeface="Calibri"/>
                <a:cs typeface="Calibri"/>
              </a:rPr>
              <a:t>educación,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el</a:t>
            </a:r>
            <a:r>
              <a:rPr dirty="0" sz="2600" spc="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lugar</a:t>
            </a:r>
            <a:r>
              <a:rPr dirty="0" sz="2600" spc="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</a:t>
            </a:r>
            <a:r>
              <a:rPr dirty="0" sz="2600" spc="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trabajo,</a:t>
            </a:r>
            <a:r>
              <a:rPr dirty="0" sz="2600" spc="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la</a:t>
            </a:r>
            <a:r>
              <a:rPr dirty="0" sz="2600" spc="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comunidad,</a:t>
            </a:r>
            <a:r>
              <a:rPr dirty="0" sz="2600" spc="4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el </a:t>
            </a:r>
            <a:r>
              <a:rPr dirty="0" sz="2600">
                <a:latin typeface="Calibri"/>
                <a:cs typeface="Calibri"/>
              </a:rPr>
              <a:t>bienestar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social,</a:t>
            </a:r>
            <a:r>
              <a:rPr dirty="0" sz="2600" spc="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la</a:t>
            </a:r>
            <a:r>
              <a:rPr dirty="0" sz="2600" spc="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planificación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ambiental,</a:t>
            </a:r>
            <a:r>
              <a:rPr dirty="0" sz="2600" spc="6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el </a:t>
            </a:r>
            <a:r>
              <a:rPr dirty="0" sz="2600">
                <a:latin typeface="Calibri"/>
                <a:cs typeface="Calibri"/>
              </a:rPr>
              <a:t>diseño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urbano</a:t>
            </a:r>
            <a:r>
              <a:rPr dirty="0" sz="2600" spc="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y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la</a:t>
            </a:r>
            <a:r>
              <a:rPr dirty="0" sz="2600" spc="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política</a:t>
            </a:r>
            <a:r>
              <a:rPr dirty="0" sz="2600" spc="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fiscal.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301228" y="772668"/>
            <a:ext cx="2391410" cy="6014085"/>
            <a:chOff x="8301228" y="772668"/>
            <a:chExt cx="2391410" cy="6014085"/>
          </a:xfrm>
        </p:grpSpPr>
        <p:sp>
          <p:nvSpPr>
            <p:cNvPr id="8" name="object 8" descr=""/>
            <p:cNvSpPr/>
            <p:nvPr/>
          </p:nvSpPr>
          <p:spPr>
            <a:xfrm>
              <a:off x="8673083" y="772668"/>
              <a:ext cx="2019300" cy="6014085"/>
            </a:xfrm>
            <a:custGeom>
              <a:avLst/>
              <a:gdLst/>
              <a:ahLst/>
              <a:cxnLst/>
              <a:rect l="l" t="t" r="r" b="b"/>
              <a:pathLst>
                <a:path w="2019300" h="6014084">
                  <a:moveTo>
                    <a:pt x="0" y="6013703"/>
                  </a:moveTo>
                  <a:lnTo>
                    <a:pt x="2019300" y="6013703"/>
                  </a:lnTo>
                  <a:lnTo>
                    <a:pt x="2019300" y="0"/>
                  </a:lnTo>
                  <a:lnTo>
                    <a:pt x="0" y="0"/>
                  </a:lnTo>
                  <a:lnTo>
                    <a:pt x="0" y="6013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42376" y="772668"/>
              <a:ext cx="128270" cy="6014085"/>
            </a:xfrm>
            <a:custGeom>
              <a:avLst/>
              <a:gdLst/>
              <a:ahLst/>
              <a:cxnLst/>
              <a:rect l="l" t="t" r="r" b="b"/>
              <a:pathLst>
                <a:path w="128270" h="6014084">
                  <a:moveTo>
                    <a:pt x="128016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28016" y="0"/>
                  </a:lnTo>
                  <a:lnTo>
                    <a:pt x="128016" y="601370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470392" y="772668"/>
              <a:ext cx="86995" cy="6014085"/>
            </a:xfrm>
            <a:custGeom>
              <a:avLst/>
              <a:gdLst/>
              <a:ahLst/>
              <a:cxnLst/>
              <a:rect l="l" t="t" r="r" b="b"/>
              <a:pathLst>
                <a:path w="86995" h="6014084">
                  <a:moveTo>
                    <a:pt x="86867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86867" y="0"/>
                  </a:lnTo>
                  <a:lnTo>
                    <a:pt x="86867" y="601370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557260" y="772668"/>
              <a:ext cx="116205" cy="6014085"/>
            </a:xfrm>
            <a:custGeom>
              <a:avLst/>
              <a:gdLst/>
              <a:ahLst/>
              <a:cxnLst/>
              <a:rect l="l" t="t" r="r" b="b"/>
              <a:pathLst>
                <a:path w="116204" h="6014084">
                  <a:moveTo>
                    <a:pt x="115823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15823" y="0"/>
                  </a:lnTo>
                  <a:lnTo>
                    <a:pt x="115823" y="601370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557260" y="772668"/>
              <a:ext cx="44450" cy="6014085"/>
            </a:xfrm>
            <a:custGeom>
              <a:avLst/>
              <a:gdLst/>
              <a:ahLst/>
              <a:cxnLst/>
              <a:rect l="l" t="t" r="r" b="b"/>
              <a:pathLst>
                <a:path w="44450" h="6014084">
                  <a:moveTo>
                    <a:pt x="44195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44195" y="0"/>
                  </a:lnTo>
                  <a:lnTo>
                    <a:pt x="44195" y="6013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1228" y="3637788"/>
              <a:ext cx="2391156" cy="31485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607" y="1064843"/>
            <a:ext cx="6125845" cy="1143635"/>
          </a:xfrm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4160"/>
              </a:lnSpc>
              <a:spcBef>
                <a:spcPts val="635"/>
              </a:spcBef>
            </a:pPr>
            <a:r>
              <a:rPr dirty="0" sz="3850" spc="160"/>
              <a:t>OBJETIVOS</a:t>
            </a:r>
            <a:r>
              <a:rPr dirty="0" sz="3850" spc="85"/>
              <a:t> </a:t>
            </a:r>
            <a:r>
              <a:rPr dirty="0" sz="3850" spc="225"/>
              <a:t>DE</a:t>
            </a:r>
            <a:r>
              <a:rPr dirty="0" sz="3850" spc="110"/>
              <a:t> </a:t>
            </a:r>
            <a:r>
              <a:rPr dirty="0" sz="3850" spc="85"/>
              <a:t>LA </a:t>
            </a:r>
            <a:r>
              <a:rPr dirty="0" sz="3850" spc="229"/>
              <a:t>PREVENCIÓN</a:t>
            </a:r>
            <a:r>
              <a:rPr dirty="0" sz="3850" spc="55"/>
              <a:t> </a:t>
            </a:r>
            <a:r>
              <a:rPr dirty="0" sz="3850" spc="225"/>
              <a:t>DE</a:t>
            </a:r>
            <a:r>
              <a:rPr dirty="0" sz="3850" spc="150"/>
              <a:t> </a:t>
            </a:r>
            <a:r>
              <a:rPr dirty="0" sz="3850" spc="290"/>
              <a:t>DROGAS</a:t>
            </a:r>
            <a:endParaRPr sz="385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2526792"/>
            <a:ext cx="10046335" cy="3921760"/>
            <a:chOff x="0" y="2526792"/>
            <a:chExt cx="10046335" cy="3921760"/>
          </a:xfrm>
        </p:grpSpPr>
        <p:sp>
          <p:nvSpPr>
            <p:cNvPr id="4" name="object 4" descr=""/>
            <p:cNvSpPr/>
            <p:nvPr/>
          </p:nvSpPr>
          <p:spPr>
            <a:xfrm>
              <a:off x="0" y="2526792"/>
              <a:ext cx="10046335" cy="684530"/>
            </a:xfrm>
            <a:custGeom>
              <a:avLst/>
              <a:gdLst/>
              <a:ahLst/>
              <a:cxnLst/>
              <a:rect l="l" t="t" r="r" b="b"/>
              <a:pathLst>
                <a:path w="10046335" h="684530">
                  <a:moveTo>
                    <a:pt x="10046207" y="684275"/>
                  </a:moveTo>
                  <a:lnTo>
                    <a:pt x="0" y="684275"/>
                  </a:lnTo>
                  <a:lnTo>
                    <a:pt x="0" y="0"/>
                  </a:lnTo>
                  <a:lnTo>
                    <a:pt x="10046207" y="0"/>
                  </a:lnTo>
                  <a:lnTo>
                    <a:pt x="10046207" y="684275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2705100"/>
              <a:ext cx="9984105" cy="3743325"/>
            </a:xfrm>
            <a:custGeom>
              <a:avLst/>
              <a:gdLst/>
              <a:ahLst/>
              <a:cxnLst/>
              <a:rect l="l" t="t" r="r" b="b"/>
              <a:pathLst>
                <a:path w="9984105" h="3743325">
                  <a:moveTo>
                    <a:pt x="9983724" y="3742944"/>
                  </a:moveTo>
                  <a:lnTo>
                    <a:pt x="0" y="3742944"/>
                  </a:lnTo>
                  <a:lnTo>
                    <a:pt x="0" y="0"/>
                  </a:lnTo>
                  <a:lnTo>
                    <a:pt x="9983724" y="0"/>
                  </a:lnTo>
                  <a:lnTo>
                    <a:pt x="9983724" y="3742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07302" y="2596751"/>
            <a:ext cx="7171690" cy="386334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latin typeface="Tahoma"/>
                <a:cs typeface="Tahoma"/>
              </a:rPr>
              <a:t>Retrasar</a:t>
            </a:r>
            <a:r>
              <a:rPr dirty="0" sz="1900" spc="-1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la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edad</a:t>
            </a:r>
            <a:r>
              <a:rPr dirty="0" sz="1900" spc="1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</a:t>
            </a:r>
            <a:r>
              <a:rPr dirty="0" sz="1900" spc="4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inicio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del</a:t>
            </a:r>
            <a:r>
              <a:rPr dirty="0" sz="1900" spc="1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consumo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</a:t>
            </a:r>
            <a:r>
              <a:rPr dirty="0" sz="1900" spc="35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drogas.</a:t>
            </a:r>
            <a:endParaRPr sz="1900">
              <a:latin typeface="Tahoma"/>
              <a:cs typeface="Tahoma"/>
            </a:endParaRPr>
          </a:p>
          <a:p>
            <a:pPr marL="213360" indent="-20129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latin typeface="Tahoma"/>
                <a:cs typeface="Tahoma"/>
              </a:rPr>
              <a:t>Limitar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el</a:t>
            </a:r>
            <a:r>
              <a:rPr dirty="0" sz="1900" spc="4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número</a:t>
            </a:r>
            <a:r>
              <a:rPr dirty="0" sz="1900" spc="3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y</a:t>
            </a:r>
            <a:r>
              <a:rPr dirty="0" sz="1900" spc="6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tipo</a:t>
            </a:r>
            <a:r>
              <a:rPr dirty="0" sz="1900" spc="1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</a:t>
            </a:r>
            <a:r>
              <a:rPr dirty="0" sz="1900" spc="5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sustancias</a:t>
            </a:r>
            <a:r>
              <a:rPr dirty="0" sz="1900" spc="-2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utilizadas.</a:t>
            </a:r>
            <a:endParaRPr sz="1900">
              <a:latin typeface="Tahoma"/>
              <a:cs typeface="Tahoma"/>
            </a:endParaRPr>
          </a:p>
          <a:p>
            <a:pPr marL="213360" marR="830580" indent="-201295">
              <a:lnSpc>
                <a:spcPts val="1850"/>
              </a:lnSpc>
              <a:spcBef>
                <a:spcPts val="86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latin typeface="Tahoma"/>
                <a:cs typeface="Tahoma"/>
              </a:rPr>
              <a:t>Evitar</a:t>
            </a:r>
            <a:r>
              <a:rPr dirty="0" sz="1900" spc="1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la</a:t>
            </a:r>
            <a:r>
              <a:rPr dirty="0" sz="1900" spc="4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transición de</a:t>
            </a:r>
            <a:r>
              <a:rPr dirty="0" sz="1900" spc="4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la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prueba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</a:t>
            </a:r>
            <a:r>
              <a:rPr dirty="0" sz="1900" spc="4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sustancias</a:t>
            </a:r>
            <a:r>
              <a:rPr dirty="0" sz="1900" spc="-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al</a:t>
            </a:r>
            <a:r>
              <a:rPr dirty="0" sz="1900" spc="1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abuso</a:t>
            </a:r>
            <a:r>
              <a:rPr dirty="0" sz="1900" spc="10">
                <a:latin typeface="Tahoma"/>
                <a:cs typeface="Tahoma"/>
              </a:rPr>
              <a:t> </a:t>
            </a:r>
            <a:r>
              <a:rPr dirty="0" sz="1900" spc="-50">
                <a:latin typeface="Tahoma"/>
                <a:cs typeface="Tahoma"/>
              </a:rPr>
              <a:t>y </a:t>
            </a:r>
            <a:r>
              <a:rPr dirty="0" sz="1900">
                <a:latin typeface="Tahoma"/>
                <a:cs typeface="Tahoma"/>
              </a:rPr>
              <a:t>dependencia de</a:t>
            </a:r>
            <a:r>
              <a:rPr dirty="0" sz="1900" spc="4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las</a:t>
            </a:r>
            <a:r>
              <a:rPr dirty="0" sz="1900" spc="35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mismas</a:t>
            </a:r>
            <a:endParaRPr sz="1900">
              <a:latin typeface="Tahoma"/>
              <a:cs typeface="Tahoma"/>
            </a:endParaRPr>
          </a:p>
          <a:p>
            <a:pPr marL="213360" marR="104775" indent="-201295">
              <a:lnSpc>
                <a:spcPts val="185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latin typeface="Tahoma"/>
                <a:cs typeface="Tahoma"/>
              </a:rPr>
              <a:t>Disminuir</a:t>
            </a:r>
            <a:r>
              <a:rPr dirty="0" sz="1900" spc="1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las</a:t>
            </a:r>
            <a:r>
              <a:rPr dirty="0" sz="1900" spc="4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consecuencias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negativas</a:t>
            </a:r>
            <a:r>
              <a:rPr dirty="0" sz="1900" spc="1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del</a:t>
            </a:r>
            <a:r>
              <a:rPr dirty="0" sz="1900" spc="5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consumo</a:t>
            </a:r>
            <a:r>
              <a:rPr dirty="0" sz="1900" spc="4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en</a:t>
            </a:r>
            <a:r>
              <a:rPr dirty="0" sz="1900" spc="6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aquellos </a:t>
            </a:r>
            <a:r>
              <a:rPr dirty="0" sz="1900">
                <a:latin typeface="Tahoma"/>
                <a:cs typeface="Tahoma"/>
              </a:rPr>
              <a:t>individuos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que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consumen</a:t>
            </a:r>
            <a:r>
              <a:rPr dirty="0" sz="1900" spc="4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drogas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o</a:t>
            </a:r>
            <a:r>
              <a:rPr dirty="0" sz="1900" spc="5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que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tienen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problemas</a:t>
            </a:r>
            <a:r>
              <a:rPr dirty="0" sz="1900" spc="50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de </a:t>
            </a:r>
            <a:r>
              <a:rPr dirty="0" sz="1900">
                <a:latin typeface="Tahoma"/>
                <a:cs typeface="Tahoma"/>
              </a:rPr>
              <a:t>abuso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o</a:t>
            </a:r>
            <a:r>
              <a:rPr dirty="0" sz="1900" spc="5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dependencia</a:t>
            </a:r>
            <a:r>
              <a:rPr dirty="0" sz="1900" spc="-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</a:t>
            </a:r>
            <a:r>
              <a:rPr dirty="0" sz="1900" spc="3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las</a:t>
            </a:r>
            <a:r>
              <a:rPr dirty="0" sz="1900" spc="3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mismas.</a:t>
            </a:r>
            <a:endParaRPr sz="1900">
              <a:latin typeface="Tahoma"/>
              <a:cs typeface="Tahoma"/>
            </a:endParaRPr>
          </a:p>
          <a:p>
            <a:pPr marL="213360" marR="5080" indent="-201295">
              <a:lnSpc>
                <a:spcPts val="1850"/>
              </a:lnSpc>
              <a:spcBef>
                <a:spcPts val="8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latin typeface="Tahoma"/>
                <a:cs typeface="Tahoma"/>
              </a:rPr>
              <a:t>Educar</a:t>
            </a:r>
            <a:r>
              <a:rPr dirty="0" sz="1900" spc="1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a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los</a:t>
            </a:r>
            <a:r>
              <a:rPr dirty="0" sz="1900" spc="4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individuos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para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que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sean</a:t>
            </a:r>
            <a:r>
              <a:rPr dirty="0" sz="1900" spc="3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capaces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mantener</a:t>
            </a:r>
            <a:r>
              <a:rPr dirty="0" sz="1900" spc="15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una </a:t>
            </a:r>
            <a:r>
              <a:rPr dirty="0" sz="1900">
                <a:latin typeface="Tahoma"/>
                <a:cs typeface="Tahoma"/>
              </a:rPr>
              <a:t>relación</a:t>
            </a:r>
            <a:r>
              <a:rPr dirty="0" sz="1900" spc="1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madura y</a:t>
            </a:r>
            <a:r>
              <a:rPr dirty="0" sz="1900" spc="3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responsable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con</a:t>
            </a:r>
            <a:r>
              <a:rPr dirty="0" sz="1900" spc="3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las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drogas.</a:t>
            </a:r>
            <a:endParaRPr sz="1900">
              <a:latin typeface="Tahoma"/>
              <a:cs typeface="Tahoma"/>
            </a:endParaRPr>
          </a:p>
          <a:p>
            <a:pPr marL="213360" marR="410209" indent="-201295">
              <a:lnSpc>
                <a:spcPts val="1850"/>
              </a:lnSpc>
              <a:spcBef>
                <a:spcPts val="86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latin typeface="Tahoma"/>
                <a:cs typeface="Tahoma"/>
              </a:rPr>
              <a:t>Potenciar</a:t>
            </a:r>
            <a:r>
              <a:rPr dirty="0" sz="1900" spc="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los</a:t>
            </a:r>
            <a:r>
              <a:rPr dirty="0" sz="1900" spc="3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factores</a:t>
            </a:r>
            <a:r>
              <a:rPr dirty="0" sz="1900" spc="1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</a:t>
            </a:r>
            <a:r>
              <a:rPr dirty="0" sz="1900" spc="3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protección</a:t>
            </a:r>
            <a:r>
              <a:rPr dirty="0" sz="1900" spc="3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y</a:t>
            </a:r>
            <a:r>
              <a:rPr dirty="0" sz="1900" spc="3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disminuir</a:t>
            </a:r>
            <a:r>
              <a:rPr dirty="0" sz="1900" spc="-1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los</a:t>
            </a:r>
            <a:r>
              <a:rPr dirty="0" sz="1900" spc="3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</a:t>
            </a:r>
            <a:r>
              <a:rPr dirty="0" sz="1900" spc="15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riesgo </a:t>
            </a:r>
            <a:r>
              <a:rPr dirty="0" sz="1900">
                <a:latin typeface="Tahoma"/>
                <a:cs typeface="Tahoma"/>
              </a:rPr>
              <a:t>para</a:t>
            </a:r>
            <a:r>
              <a:rPr dirty="0" sz="1900" spc="1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el consumo</a:t>
            </a:r>
            <a:r>
              <a:rPr dirty="0" sz="1900" spc="3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drogas.</a:t>
            </a:r>
            <a:endParaRPr sz="1900">
              <a:latin typeface="Tahoma"/>
              <a:cs typeface="Tahoma"/>
            </a:endParaRPr>
          </a:p>
          <a:p>
            <a:pPr marL="213360" marR="1186815" indent="-201295">
              <a:lnSpc>
                <a:spcPts val="1850"/>
              </a:lnSpc>
              <a:spcBef>
                <a:spcPts val="885"/>
              </a:spcBef>
              <a:buFont typeface="Arial MT"/>
              <a:buChar char="•"/>
              <a:tabLst>
                <a:tab pos="289560" algn="l"/>
                <a:tab pos="290195" algn="l"/>
              </a:tabLst>
            </a:pPr>
            <a:r>
              <a:rPr dirty="0"/>
              <a:t>	</a:t>
            </a:r>
            <a:r>
              <a:rPr dirty="0" sz="1900">
                <a:latin typeface="Tahoma"/>
                <a:cs typeface="Tahoma"/>
              </a:rPr>
              <a:t>Modificar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las</a:t>
            </a:r>
            <a:r>
              <a:rPr dirty="0" sz="1900" spc="3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condiciones</a:t>
            </a:r>
            <a:r>
              <a:rPr dirty="0" sz="1900" spc="3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del</a:t>
            </a:r>
            <a:r>
              <a:rPr dirty="0" sz="1900" spc="4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entorno</a:t>
            </a:r>
            <a:r>
              <a:rPr dirty="0" sz="1900" spc="3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socio-cultural</a:t>
            </a:r>
            <a:r>
              <a:rPr dirty="0" sz="1900" spc="25">
                <a:latin typeface="Tahoma"/>
                <a:cs typeface="Tahoma"/>
              </a:rPr>
              <a:t> </a:t>
            </a:r>
            <a:r>
              <a:rPr dirty="0" sz="1900" spc="-50">
                <a:latin typeface="Tahoma"/>
                <a:cs typeface="Tahoma"/>
              </a:rPr>
              <a:t>y </a:t>
            </a:r>
            <a:r>
              <a:rPr dirty="0" sz="1900">
                <a:latin typeface="Tahoma"/>
                <a:cs typeface="Tahoma"/>
              </a:rPr>
              <a:t>proporcionar</a:t>
            </a:r>
            <a:r>
              <a:rPr dirty="0" sz="1900" spc="1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alternativas de</a:t>
            </a:r>
            <a:r>
              <a:rPr dirty="0" sz="1900" spc="2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vida</a:t>
            </a:r>
            <a:r>
              <a:rPr dirty="0" sz="1900" spc="50">
                <a:latin typeface="Tahoma"/>
                <a:cs typeface="Tahoma"/>
              </a:rPr>
              <a:t> </a:t>
            </a:r>
            <a:r>
              <a:rPr dirty="0" sz="1900" spc="-10">
                <a:latin typeface="Tahoma"/>
                <a:cs typeface="Tahoma"/>
              </a:rPr>
              <a:t>saludables.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0122407" y="2525267"/>
            <a:ext cx="134620" cy="685800"/>
          </a:xfrm>
          <a:custGeom>
            <a:avLst/>
            <a:gdLst/>
            <a:ahLst/>
            <a:cxnLst/>
            <a:rect l="l" t="t" r="r" b="b"/>
            <a:pathLst>
              <a:path w="134620" h="685800">
                <a:moveTo>
                  <a:pt x="134112" y="685800"/>
                </a:moveTo>
                <a:lnTo>
                  <a:pt x="0" y="685800"/>
                </a:lnTo>
                <a:lnTo>
                  <a:pt x="0" y="0"/>
                </a:lnTo>
                <a:lnTo>
                  <a:pt x="134112" y="0"/>
                </a:lnTo>
                <a:lnTo>
                  <a:pt x="134112" y="68580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8077200" y="2948940"/>
            <a:ext cx="1511935" cy="3261360"/>
            <a:chOff x="8077200" y="2948940"/>
            <a:chExt cx="1511935" cy="3261360"/>
          </a:xfrm>
        </p:grpSpPr>
        <p:sp>
          <p:nvSpPr>
            <p:cNvPr id="9" name="object 9" descr=""/>
            <p:cNvSpPr/>
            <p:nvPr/>
          </p:nvSpPr>
          <p:spPr>
            <a:xfrm>
              <a:off x="8168627" y="2948939"/>
              <a:ext cx="1217930" cy="3217545"/>
            </a:xfrm>
            <a:custGeom>
              <a:avLst/>
              <a:gdLst/>
              <a:ahLst/>
              <a:cxnLst/>
              <a:rect l="l" t="t" r="r" b="b"/>
              <a:pathLst>
                <a:path w="1217929" h="3217545">
                  <a:moveTo>
                    <a:pt x="47244" y="0"/>
                  </a:moveTo>
                  <a:lnTo>
                    <a:pt x="0" y="0"/>
                  </a:lnTo>
                  <a:lnTo>
                    <a:pt x="0" y="3217164"/>
                  </a:lnTo>
                  <a:lnTo>
                    <a:pt x="47244" y="3217164"/>
                  </a:lnTo>
                  <a:lnTo>
                    <a:pt x="47244" y="0"/>
                  </a:lnTo>
                  <a:close/>
                </a:path>
                <a:path w="1217929" h="3217545">
                  <a:moveTo>
                    <a:pt x="1217688" y="0"/>
                  </a:moveTo>
                  <a:lnTo>
                    <a:pt x="108216" y="0"/>
                  </a:lnTo>
                  <a:lnTo>
                    <a:pt x="108216" y="3217164"/>
                  </a:lnTo>
                  <a:lnTo>
                    <a:pt x="1217688" y="3217164"/>
                  </a:lnTo>
                  <a:lnTo>
                    <a:pt x="1217688" y="0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100060" y="2948940"/>
              <a:ext cx="68580" cy="3217545"/>
            </a:xfrm>
            <a:custGeom>
              <a:avLst/>
              <a:gdLst/>
              <a:ahLst/>
              <a:cxnLst/>
              <a:rect l="l" t="t" r="r" b="b"/>
              <a:pathLst>
                <a:path w="68579" h="3217545">
                  <a:moveTo>
                    <a:pt x="68579" y="3217163"/>
                  </a:moveTo>
                  <a:lnTo>
                    <a:pt x="0" y="3217163"/>
                  </a:lnTo>
                  <a:lnTo>
                    <a:pt x="0" y="0"/>
                  </a:lnTo>
                  <a:lnTo>
                    <a:pt x="68579" y="0"/>
                  </a:lnTo>
                  <a:lnTo>
                    <a:pt x="68579" y="321716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168639" y="2948940"/>
              <a:ext cx="47625" cy="3217545"/>
            </a:xfrm>
            <a:custGeom>
              <a:avLst/>
              <a:gdLst/>
              <a:ahLst/>
              <a:cxnLst/>
              <a:rect l="l" t="t" r="r" b="b"/>
              <a:pathLst>
                <a:path w="47625" h="3217545">
                  <a:moveTo>
                    <a:pt x="47244" y="3217163"/>
                  </a:moveTo>
                  <a:lnTo>
                    <a:pt x="0" y="3217163"/>
                  </a:lnTo>
                  <a:lnTo>
                    <a:pt x="0" y="0"/>
                  </a:lnTo>
                  <a:lnTo>
                    <a:pt x="47244" y="0"/>
                  </a:lnTo>
                  <a:lnTo>
                    <a:pt x="47244" y="321716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215883" y="2948940"/>
              <a:ext cx="60960" cy="3217545"/>
            </a:xfrm>
            <a:custGeom>
              <a:avLst/>
              <a:gdLst/>
              <a:ahLst/>
              <a:cxnLst/>
              <a:rect l="l" t="t" r="r" b="b"/>
              <a:pathLst>
                <a:path w="60959" h="3217545">
                  <a:moveTo>
                    <a:pt x="60960" y="3217163"/>
                  </a:moveTo>
                  <a:lnTo>
                    <a:pt x="0" y="3217163"/>
                  </a:lnTo>
                  <a:lnTo>
                    <a:pt x="0" y="0"/>
                  </a:lnTo>
                  <a:lnTo>
                    <a:pt x="60960" y="0"/>
                  </a:lnTo>
                  <a:lnTo>
                    <a:pt x="60960" y="321716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215883" y="2948940"/>
              <a:ext cx="22860" cy="3217545"/>
            </a:xfrm>
            <a:custGeom>
              <a:avLst/>
              <a:gdLst/>
              <a:ahLst/>
              <a:cxnLst/>
              <a:rect l="l" t="t" r="r" b="b"/>
              <a:pathLst>
                <a:path w="22859" h="3217545">
                  <a:moveTo>
                    <a:pt x="22860" y="3217163"/>
                  </a:moveTo>
                  <a:lnTo>
                    <a:pt x="0" y="3217163"/>
                  </a:lnTo>
                  <a:lnTo>
                    <a:pt x="0" y="0"/>
                  </a:lnTo>
                  <a:lnTo>
                    <a:pt x="22860" y="0"/>
                  </a:lnTo>
                  <a:lnTo>
                    <a:pt x="22860" y="3217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00" y="4475988"/>
              <a:ext cx="1511807" cy="17343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869" y="1168404"/>
            <a:ext cx="5963285" cy="939800"/>
          </a:xfrm>
          <a:prstGeom prst="rect"/>
        </p:spPr>
        <p:txBody>
          <a:bodyPr wrap="square" lIns="0" tIns="66675" rIns="0" bIns="0" rtlCol="0" vert="horz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525"/>
              </a:spcBef>
            </a:pPr>
            <a:r>
              <a:rPr dirty="0" sz="3150" spc="130"/>
              <a:t>¿POR</a:t>
            </a:r>
            <a:r>
              <a:rPr dirty="0" sz="3150" spc="120"/>
              <a:t> </a:t>
            </a:r>
            <a:r>
              <a:rPr dirty="0" sz="3150" spc="190"/>
              <a:t>QUÉ</a:t>
            </a:r>
            <a:r>
              <a:rPr dirty="0" sz="3150" spc="90"/>
              <a:t> </a:t>
            </a:r>
            <a:r>
              <a:rPr dirty="0" sz="3150" spc="160"/>
              <a:t>DEBEMOS</a:t>
            </a:r>
            <a:r>
              <a:rPr dirty="0" sz="3150" spc="105"/>
              <a:t> </a:t>
            </a:r>
            <a:r>
              <a:rPr dirty="0" sz="3150" spc="60"/>
              <a:t>PREVENIR </a:t>
            </a:r>
            <a:r>
              <a:rPr dirty="0" sz="3150"/>
              <a:t>EL</a:t>
            </a:r>
            <a:r>
              <a:rPr dirty="0" sz="3150" spc="150"/>
              <a:t> </a:t>
            </a:r>
            <a:r>
              <a:rPr dirty="0" sz="3150" spc="280"/>
              <a:t>CONSUMO</a:t>
            </a:r>
            <a:r>
              <a:rPr dirty="0" sz="3150" spc="114"/>
              <a:t> </a:t>
            </a:r>
            <a:r>
              <a:rPr dirty="0" sz="3150" spc="175"/>
              <a:t>DE</a:t>
            </a:r>
            <a:r>
              <a:rPr dirty="0" sz="3150" spc="145"/>
              <a:t> </a:t>
            </a:r>
            <a:r>
              <a:rPr dirty="0" sz="3150" spc="220"/>
              <a:t>DROGAS?</a:t>
            </a:r>
            <a:endParaRPr sz="3150"/>
          </a:p>
        </p:txBody>
      </p:sp>
      <p:sp>
        <p:nvSpPr>
          <p:cNvPr id="3" name="object 3" descr=""/>
          <p:cNvSpPr txBox="1"/>
          <p:nvPr/>
        </p:nvSpPr>
        <p:spPr>
          <a:xfrm>
            <a:off x="615204" y="2305622"/>
            <a:ext cx="7380605" cy="433387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Porque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prevalencia</a:t>
            </a:r>
            <a:r>
              <a:rPr dirty="0" sz="19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del</a:t>
            </a:r>
            <a:r>
              <a:rPr dirty="0" sz="190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consumo</a:t>
            </a:r>
            <a:r>
              <a:rPr dirty="0" sz="1900" spc="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1900" spc="3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drogas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es</a:t>
            </a:r>
            <a:r>
              <a:rPr dirty="0" sz="1900" spc="5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muy </a:t>
            </a:r>
            <a:r>
              <a:rPr dirty="0" sz="1900" spc="-10">
                <a:solidFill>
                  <a:srgbClr val="1F4D79"/>
                </a:solidFill>
                <a:latin typeface="Tahoma"/>
                <a:cs typeface="Tahoma"/>
              </a:rPr>
              <a:t>elevada</a:t>
            </a:r>
            <a:endParaRPr sz="1900">
              <a:latin typeface="Tahoma"/>
              <a:cs typeface="Tahoma"/>
            </a:endParaRPr>
          </a:p>
          <a:p>
            <a:pPr marL="213360" marR="377825" indent="-201295">
              <a:lnSpc>
                <a:spcPts val="185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Porque</a:t>
            </a:r>
            <a:r>
              <a:rPr dirty="0" sz="1900" spc="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los</a:t>
            </a:r>
            <a:r>
              <a:rPr dirty="0" sz="1900" spc="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afectados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por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el</a:t>
            </a:r>
            <a:r>
              <a:rPr dirty="0" sz="1900" spc="3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consumo</a:t>
            </a:r>
            <a:r>
              <a:rPr dirty="0" sz="1900" spc="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suelen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iniciarse</a:t>
            </a:r>
            <a:r>
              <a:rPr dirty="0" sz="19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en</a:t>
            </a:r>
            <a:r>
              <a:rPr dirty="0" sz="1900" spc="3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1F4D79"/>
                </a:solidFill>
                <a:latin typeface="Tahoma"/>
                <a:cs typeface="Tahoma"/>
              </a:rPr>
              <a:t>la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adolescencia</a:t>
            </a:r>
            <a:r>
              <a:rPr dirty="0" sz="190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y,</a:t>
            </a:r>
            <a:r>
              <a:rPr dirty="0" sz="19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en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esta</a:t>
            </a:r>
            <a:r>
              <a:rPr dirty="0" sz="19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etapa</a:t>
            </a:r>
            <a:r>
              <a:rPr dirty="0" sz="19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madurativa, a</a:t>
            </a:r>
            <a:r>
              <a:rPr dirty="0" sz="19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muchos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les</a:t>
            </a:r>
            <a:r>
              <a:rPr dirty="0" sz="19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F4D79"/>
                </a:solidFill>
                <a:latin typeface="Tahoma"/>
                <a:cs typeface="Tahoma"/>
              </a:rPr>
              <a:t>cuesta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hacerle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frente</a:t>
            </a:r>
            <a:r>
              <a:rPr dirty="0" sz="19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a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disponibilidad</a:t>
            </a:r>
            <a:r>
              <a:rPr dirty="0" sz="19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y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ofrecimiento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1900" spc="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F4D79"/>
                </a:solidFill>
                <a:latin typeface="Tahoma"/>
                <a:cs typeface="Tahoma"/>
              </a:rPr>
              <a:t>drogas.</a:t>
            </a:r>
            <a:endParaRPr sz="1900">
              <a:latin typeface="Tahoma"/>
              <a:cs typeface="Tahoma"/>
            </a:endParaRPr>
          </a:p>
          <a:p>
            <a:pPr marL="213360" marR="23495" indent="-201295">
              <a:lnSpc>
                <a:spcPts val="185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Porque</a:t>
            </a:r>
            <a:r>
              <a:rPr dirty="0" sz="1900" spc="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el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consumo</a:t>
            </a:r>
            <a:r>
              <a:rPr dirty="0" sz="1900" spc="5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1900" spc="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drogas</a:t>
            </a:r>
            <a:r>
              <a:rPr dirty="0" sz="1900" spc="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tiene</a:t>
            </a:r>
            <a:r>
              <a:rPr dirty="0" sz="19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consecuencias negativas en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1F4D79"/>
                </a:solidFill>
                <a:latin typeface="Tahoma"/>
                <a:cs typeface="Tahoma"/>
              </a:rPr>
              <a:t>el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individuo,</a:t>
            </a:r>
            <a:r>
              <a:rPr dirty="0" sz="19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a</a:t>
            </a:r>
            <a:r>
              <a:rPr dirty="0" sz="1900" spc="5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nivel</a:t>
            </a:r>
            <a:r>
              <a:rPr dirty="0" sz="1900" spc="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1900" spc="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salud</a:t>
            </a:r>
            <a:r>
              <a:rPr dirty="0" sz="19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física,</a:t>
            </a:r>
            <a:r>
              <a:rPr dirty="0" sz="19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salud</a:t>
            </a:r>
            <a:r>
              <a:rPr dirty="0" sz="19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mental,</a:t>
            </a:r>
            <a:r>
              <a:rPr dirty="0" sz="19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F4D79"/>
                </a:solidFill>
                <a:latin typeface="Tahoma"/>
                <a:cs typeface="Tahoma"/>
              </a:rPr>
              <a:t>problemas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familiares,</a:t>
            </a:r>
            <a:r>
              <a:rPr dirty="0" sz="1900" spc="-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fracaso</a:t>
            </a:r>
            <a:r>
              <a:rPr dirty="0" sz="1900" spc="-5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F4D79"/>
                </a:solidFill>
                <a:latin typeface="Tahoma"/>
                <a:cs typeface="Tahoma"/>
              </a:rPr>
              <a:t>escolar,</a:t>
            </a:r>
            <a:r>
              <a:rPr dirty="0" sz="1900" spc="-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F4D79"/>
                </a:solidFill>
                <a:latin typeface="Tahoma"/>
                <a:cs typeface="Tahoma"/>
              </a:rPr>
              <a:t>etc.).</a:t>
            </a:r>
            <a:endParaRPr sz="1900">
              <a:latin typeface="Tahoma"/>
              <a:cs typeface="Tahoma"/>
            </a:endParaRPr>
          </a:p>
          <a:p>
            <a:pPr marL="213360" marR="233679" indent="-201295">
              <a:lnSpc>
                <a:spcPts val="1860"/>
              </a:lnSpc>
              <a:spcBef>
                <a:spcPts val="86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Porque</a:t>
            </a:r>
            <a:r>
              <a:rPr dirty="0" sz="1900" spc="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disponemos</a:t>
            </a:r>
            <a:r>
              <a:rPr dirty="0" sz="1900" spc="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19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programas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preventivos</a:t>
            </a:r>
            <a:r>
              <a:rPr dirty="0" sz="1900" spc="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eficaces</a:t>
            </a:r>
            <a:r>
              <a:rPr dirty="0" sz="19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1F4D79"/>
                </a:solidFill>
                <a:latin typeface="Tahoma"/>
                <a:cs typeface="Tahoma"/>
              </a:rPr>
              <a:t>que,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cuando</a:t>
            </a:r>
            <a:r>
              <a:rPr dirty="0" sz="19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se</a:t>
            </a:r>
            <a:r>
              <a:rPr dirty="0" sz="1900" spc="6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aplican,</a:t>
            </a:r>
            <a:r>
              <a:rPr dirty="0" sz="19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permiten</a:t>
            </a:r>
            <a:r>
              <a:rPr dirty="0" sz="19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reducir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prevalencia</a:t>
            </a:r>
            <a:r>
              <a:rPr dirty="0" sz="1900" spc="-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del</a:t>
            </a:r>
            <a:r>
              <a:rPr dirty="0" sz="1900" spc="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F4D79"/>
                </a:solidFill>
                <a:latin typeface="Tahoma"/>
                <a:cs typeface="Tahoma"/>
              </a:rPr>
              <a:t>consumo.</a:t>
            </a:r>
            <a:endParaRPr sz="1900">
              <a:latin typeface="Tahoma"/>
              <a:cs typeface="Tahoma"/>
            </a:endParaRPr>
          </a:p>
          <a:p>
            <a:pPr algn="just" marL="213360" marR="5080" indent="-201295">
              <a:lnSpc>
                <a:spcPct val="813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Porque</a:t>
            </a:r>
            <a:r>
              <a:rPr dirty="0" sz="1900" spc="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hay</a:t>
            </a:r>
            <a:r>
              <a:rPr dirty="0" sz="19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demanda</a:t>
            </a:r>
            <a:r>
              <a:rPr dirty="0" sz="1900" spc="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19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que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se</a:t>
            </a:r>
            <a:r>
              <a:rPr dirty="0" sz="1900" spc="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apliquen programas</a:t>
            </a:r>
            <a:r>
              <a:rPr dirty="0" sz="1900" spc="-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preventivos</a:t>
            </a:r>
            <a:r>
              <a:rPr dirty="0" sz="1900" spc="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50">
                <a:solidFill>
                  <a:srgbClr val="1F4D79"/>
                </a:solidFill>
                <a:latin typeface="Tahoma"/>
                <a:cs typeface="Tahoma"/>
              </a:rPr>
              <a:t>a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las</a:t>
            </a:r>
            <a:r>
              <a:rPr dirty="0" sz="1900" spc="2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personas</a:t>
            </a:r>
            <a:r>
              <a:rPr dirty="0" sz="1900" spc="4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más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vulnerables</a:t>
            </a:r>
            <a:r>
              <a:rPr dirty="0" sz="19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(niños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y</a:t>
            </a:r>
            <a:r>
              <a:rPr dirty="0" sz="1900" spc="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adolescentes)</a:t>
            </a:r>
            <a:r>
              <a:rPr dirty="0" sz="1900" spc="3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o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a</a:t>
            </a:r>
            <a:r>
              <a:rPr dirty="0" sz="1900" spc="3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F4D79"/>
                </a:solidFill>
                <a:latin typeface="Tahoma"/>
                <a:cs typeface="Tahoma"/>
              </a:rPr>
              <a:t>personas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que</a:t>
            </a:r>
            <a:r>
              <a:rPr dirty="0" sz="19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ya</a:t>
            </a:r>
            <a:r>
              <a:rPr dirty="0" sz="1900" spc="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han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comenzado</a:t>
            </a:r>
            <a:r>
              <a:rPr dirty="0" sz="19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a</a:t>
            </a:r>
            <a:r>
              <a:rPr dirty="0" sz="1900" spc="4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F4D79"/>
                </a:solidFill>
                <a:latin typeface="Tahoma"/>
                <a:cs typeface="Tahoma"/>
              </a:rPr>
              <a:t>consumir</a:t>
            </a:r>
            <a:endParaRPr sz="1900">
              <a:latin typeface="Tahoma"/>
              <a:cs typeface="Tahoma"/>
            </a:endParaRPr>
          </a:p>
          <a:p>
            <a:pPr algn="just" marL="213360" marR="426720" indent="-201295">
              <a:lnSpc>
                <a:spcPts val="1850"/>
              </a:lnSpc>
              <a:spcBef>
                <a:spcPts val="86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Porque</a:t>
            </a:r>
            <a:r>
              <a:rPr dirty="0" sz="1900" spc="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sabemos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cuáles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son</a:t>
            </a:r>
            <a:r>
              <a:rPr dirty="0" sz="1900" spc="3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los</a:t>
            </a:r>
            <a:r>
              <a:rPr dirty="0" sz="1900" spc="5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principios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básicos</a:t>
            </a:r>
            <a:r>
              <a:rPr dirty="0" sz="1900" spc="3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que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hay</a:t>
            </a:r>
            <a:r>
              <a:rPr dirty="0" sz="19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1F4D79"/>
                </a:solidFill>
                <a:latin typeface="Tahoma"/>
                <a:cs typeface="Tahoma"/>
              </a:rPr>
              <a:t>que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seguir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para</a:t>
            </a:r>
            <a:r>
              <a:rPr dirty="0" sz="19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hacer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una</a:t>
            </a:r>
            <a:r>
              <a:rPr dirty="0" sz="1900" spc="3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buena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F4D79"/>
                </a:solidFill>
                <a:latin typeface="Tahoma"/>
                <a:cs typeface="Tahoma"/>
              </a:rPr>
              <a:t>prevención</a:t>
            </a:r>
            <a:endParaRPr sz="1900">
              <a:latin typeface="Tahoma"/>
              <a:cs typeface="Tahoma"/>
            </a:endParaRPr>
          </a:p>
          <a:p>
            <a:pPr algn="just" marL="213360" indent="-20129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Porque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la</a:t>
            </a:r>
            <a:r>
              <a:rPr dirty="0" sz="1900" spc="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prevención</a:t>
            </a:r>
            <a:r>
              <a:rPr dirty="0" sz="19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es</a:t>
            </a:r>
            <a:r>
              <a:rPr dirty="0" sz="1900" spc="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F4D79"/>
                </a:solidFill>
                <a:latin typeface="Tahoma"/>
                <a:cs typeface="Tahoma"/>
              </a:rPr>
              <a:t>coste-</a:t>
            </a:r>
            <a:r>
              <a:rPr dirty="0" sz="1900" spc="-10">
                <a:solidFill>
                  <a:srgbClr val="1F4D79"/>
                </a:solidFill>
                <a:latin typeface="Tahoma"/>
                <a:cs typeface="Tahoma"/>
              </a:rPr>
              <a:t>eficiente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301228" y="772668"/>
            <a:ext cx="2391410" cy="6014085"/>
            <a:chOff x="8301228" y="772668"/>
            <a:chExt cx="2391410" cy="6014085"/>
          </a:xfrm>
        </p:grpSpPr>
        <p:sp>
          <p:nvSpPr>
            <p:cNvPr id="5" name="object 5" descr=""/>
            <p:cNvSpPr/>
            <p:nvPr/>
          </p:nvSpPr>
          <p:spPr>
            <a:xfrm>
              <a:off x="8673083" y="772668"/>
              <a:ext cx="2019300" cy="6014085"/>
            </a:xfrm>
            <a:custGeom>
              <a:avLst/>
              <a:gdLst/>
              <a:ahLst/>
              <a:cxnLst/>
              <a:rect l="l" t="t" r="r" b="b"/>
              <a:pathLst>
                <a:path w="2019300" h="6014084">
                  <a:moveTo>
                    <a:pt x="0" y="6013703"/>
                  </a:moveTo>
                  <a:lnTo>
                    <a:pt x="2019300" y="6013703"/>
                  </a:lnTo>
                  <a:lnTo>
                    <a:pt x="2019300" y="0"/>
                  </a:lnTo>
                  <a:lnTo>
                    <a:pt x="0" y="0"/>
                  </a:lnTo>
                  <a:lnTo>
                    <a:pt x="0" y="6013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42376" y="772668"/>
              <a:ext cx="128270" cy="6014085"/>
            </a:xfrm>
            <a:custGeom>
              <a:avLst/>
              <a:gdLst/>
              <a:ahLst/>
              <a:cxnLst/>
              <a:rect l="l" t="t" r="r" b="b"/>
              <a:pathLst>
                <a:path w="128270" h="6014084">
                  <a:moveTo>
                    <a:pt x="128016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28016" y="0"/>
                  </a:lnTo>
                  <a:lnTo>
                    <a:pt x="128016" y="601370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470392" y="772668"/>
              <a:ext cx="86995" cy="6014085"/>
            </a:xfrm>
            <a:custGeom>
              <a:avLst/>
              <a:gdLst/>
              <a:ahLst/>
              <a:cxnLst/>
              <a:rect l="l" t="t" r="r" b="b"/>
              <a:pathLst>
                <a:path w="86995" h="6014084">
                  <a:moveTo>
                    <a:pt x="86867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86867" y="0"/>
                  </a:lnTo>
                  <a:lnTo>
                    <a:pt x="86867" y="601370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557260" y="772668"/>
              <a:ext cx="116205" cy="6014085"/>
            </a:xfrm>
            <a:custGeom>
              <a:avLst/>
              <a:gdLst/>
              <a:ahLst/>
              <a:cxnLst/>
              <a:rect l="l" t="t" r="r" b="b"/>
              <a:pathLst>
                <a:path w="116204" h="6014084">
                  <a:moveTo>
                    <a:pt x="115823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15823" y="0"/>
                  </a:lnTo>
                  <a:lnTo>
                    <a:pt x="115823" y="601370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557260" y="772668"/>
              <a:ext cx="44450" cy="6014085"/>
            </a:xfrm>
            <a:custGeom>
              <a:avLst/>
              <a:gdLst/>
              <a:ahLst/>
              <a:cxnLst/>
              <a:rect l="l" t="t" r="r" b="b"/>
              <a:pathLst>
                <a:path w="44450" h="6014084">
                  <a:moveTo>
                    <a:pt x="44195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44195" y="0"/>
                  </a:lnTo>
                  <a:lnTo>
                    <a:pt x="44195" y="6013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1228" y="3637788"/>
              <a:ext cx="2391156" cy="31485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6810" y="1851151"/>
            <a:ext cx="562229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Escriba</a:t>
            </a:r>
            <a:r>
              <a:rPr dirty="0" sz="13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tres prácticas</a:t>
            </a:r>
            <a:r>
              <a:rPr dirty="0" sz="13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13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laboratorio</a:t>
            </a:r>
            <a:r>
              <a:rPr dirty="0" sz="130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seguras</a:t>
            </a:r>
            <a:r>
              <a:rPr dirty="0" sz="13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en</a:t>
            </a:r>
            <a:r>
              <a:rPr dirty="0" sz="13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los</a:t>
            </a:r>
            <a:r>
              <a:rPr dirty="0" sz="13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cuadros </a:t>
            </a:r>
            <a:r>
              <a:rPr dirty="0" sz="1300" spc="-10">
                <a:solidFill>
                  <a:srgbClr val="1F4D79"/>
                </a:solidFill>
                <a:latin typeface="Tahoma"/>
                <a:cs typeface="Tahoma"/>
              </a:rPr>
              <a:t>proporcionados.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708135" y="772668"/>
            <a:ext cx="1984375" cy="6014085"/>
            <a:chOff x="8708135" y="772668"/>
            <a:chExt cx="1984375" cy="6014085"/>
          </a:xfrm>
        </p:grpSpPr>
        <p:sp>
          <p:nvSpPr>
            <p:cNvPr id="4" name="object 4" descr=""/>
            <p:cNvSpPr/>
            <p:nvPr/>
          </p:nvSpPr>
          <p:spPr>
            <a:xfrm>
              <a:off x="8997696" y="772668"/>
              <a:ext cx="1694814" cy="6014085"/>
            </a:xfrm>
            <a:custGeom>
              <a:avLst/>
              <a:gdLst/>
              <a:ahLst/>
              <a:cxnLst/>
              <a:rect l="l" t="t" r="r" b="b"/>
              <a:pathLst>
                <a:path w="1694815" h="6014084">
                  <a:moveTo>
                    <a:pt x="0" y="6013703"/>
                  </a:moveTo>
                  <a:lnTo>
                    <a:pt x="1694688" y="6013703"/>
                  </a:lnTo>
                  <a:lnTo>
                    <a:pt x="1694688" y="0"/>
                  </a:lnTo>
                  <a:lnTo>
                    <a:pt x="0" y="0"/>
                  </a:lnTo>
                  <a:lnTo>
                    <a:pt x="0" y="6013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708135" y="772668"/>
              <a:ext cx="111760" cy="6014085"/>
            </a:xfrm>
            <a:custGeom>
              <a:avLst/>
              <a:gdLst/>
              <a:ahLst/>
              <a:cxnLst/>
              <a:rect l="l" t="t" r="r" b="b"/>
              <a:pathLst>
                <a:path w="111759" h="6014084">
                  <a:moveTo>
                    <a:pt x="111251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11251" y="0"/>
                  </a:lnTo>
                  <a:lnTo>
                    <a:pt x="111251" y="601370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819387" y="772668"/>
              <a:ext cx="78105" cy="6014085"/>
            </a:xfrm>
            <a:custGeom>
              <a:avLst/>
              <a:gdLst/>
              <a:ahLst/>
              <a:cxnLst/>
              <a:rect l="l" t="t" r="r" b="b"/>
              <a:pathLst>
                <a:path w="78104" h="6014084">
                  <a:moveTo>
                    <a:pt x="77724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77724" y="0"/>
                  </a:lnTo>
                  <a:lnTo>
                    <a:pt x="77724" y="601370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897112" y="772668"/>
              <a:ext cx="100965" cy="6014085"/>
            </a:xfrm>
            <a:custGeom>
              <a:avLst/>
              <a:gdLst/>
              <a:ahLst/>
              <a:cxnLst/>
              <a:rect l="l" t="t" r="r" b="b"/>
              <a:pathLst>
                <a:path w="100965" h="6014084">
                  <a:moveTo>
                    <a:pt x="100583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00583" y="0"/>
                  </a:lnTo>
                  <a:lnTo>
                    <a:pt x="100583" y="601370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897112" y="772668"/>
              <a:ext cx="38100" cy="6014085"/>
            </a:xfrm>
            <a:custGeom>
              <a:avLst/>
              <a:gdLst/>
              <a:ahLst/>
              <a:cxnLst/>
              <a:rect l="l" t="t" r="r" b="b"/>
              <a:pathLst>
                <a:path w="38100" h="6014084">
                  <a:moveTo>
                    <a:pt x="38100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6013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" y="873252"/>
            <a:ext cx="10596372" cy="59131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6810" y="1851151"/>
            <a:ext cx="562229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Escriba</a:t>
            </a:r>
            <a:r>
              <a:rPr dirty="0" sz="13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tres prácticas</a:t>
            </a:r>
            <a:r>
              <a:rPr dirty="0" sz="1300" spc="-1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de</a:t>
            </a:r>
            <a:r>
              <a:rPr dirty="0" sz="13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laboratorio</a:t>
            </a:r>
            <a:r>
              <a:rPr dirty="0" sz="1300" spc="-2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seguras</a:t>
            </a:r>
            <a:r>
              <a:rPr dirty="0" sz="13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en</a:t>
            </a:r>
            <a:r>
              <a:rPr dirty="0" sz="1300" spc="10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los</a:t>
            </a:r>
            <a:r>
              <a:rPr dirty="0" sz="1300" spc="5">
                <a:solidFill>
                  <a:srgbClr val="1F4D79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F4D79"/>
                </a:solidFill>
                <a:latin typeface="Tahoma"/>
                <a:cs typeface="Tahoma"/>
              </a:rPr>
              <a:t>cuadros </a:t>
            </a:r>
            <a:r>
              <a:rPr dirty="0" sz="1300" spc="-10">
                <a:solidFill>
                  <a:srgbClr val="1F4D79"/>
                </a:solidFill>
                <a:latin typeface="Tahoma"/>
                <a:cs typeface="Tahoma"/>
              </a:rPr>
              <a:t>proporcionados.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595359" y="772668"/>
            <a:ext cx="2097405" cy="6014085"/>
            <a:chOff x="8595359" y="772668"/>
            <a:chExt cx="2097405" cy="6014085"/>
          </a:xfrm>
        </p:grpSpPr>
        <p:sp>
          <p:nvSpPr>
            <p:cNvPr id="4" name="object 4" descr=""/>
            <p:cNvSpPr/>
            <p:nvPr/>
          </p:nvSpPr>
          <p:spPr>
            <a:xfrm>
              <a:off x="8997695" y="772668"/>
              <a:ext cx="1694814" cy="6014085"/>
            </a:xfrm>
            <a:custGeom>
              <a:avLst/>
              <a:gdLst/>
              <a:ahLst/>
              <a:cxnLst/>
              <a:rect l="l" t="t" r="r" b="b"/>
              <a:pathLst>
                <a:path w="1694815" h="6014084">
                  <a:moveTo>
                    <a:pt x="0" y="6013703"/>
                  </a:moveTo>
                  <a:lnTo>
                    <a:pt x="1694688" y="6013703"/>
                  </a:lnTo>
                  <a:lnTo>
                    <a:pt x="1694688" y="0"/>
                  </a:lnTo>
                  <a:lnTo>
                    <a:pt x="0" y="0"/>
                  </a:lnTo>
                  <a:lnTo>
                    <a:pt x="0" y="6013703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708135" y="772668"/>
              <a:ext cx="111760" cy="6014085"/>
            </a:xfrm>
            <a:custGeom>
              <a:avLst/>
              <a:gdLst/>
              <a:ahLst/>
              <a:cxnLst/>
              <a:rect l="l" t="t" r="r" b="b"/>
              <a:pathLst>
                <a:path w="111759" h="6014084">
                  <a:moveTo>
                    <a:pt x="111251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11251" y="0"/>
                  </a:lnTo>
                  <a:lnTo>
                    <a:pt x="111251" y="6013703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819387" y="772668"/>
              <a:ext cx="78105" cy="6014085"/>
            </a:xfrm>
            <a:custGeom>
              <a:avLst/>
              <a:gdLst/>
              <a:ahLst/>
              <a:cxnLst/>
              <a:rect l="l" t="t" r="r" b="b"/>
              <a:pathLst>
                <a:path w="78104" h="6014084">
                  <a:moveTo>
                    <a:pt x="77724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77724" y="0"/>
                  </a:lnTo>
                  <a:lnTo>
                    <a:pt x="77724" y="6013703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897111" y="772668"/>
              <a:ext cx="100965" cy="6014085"/>
            </a:xfrm>
            <a:custGeom>
              <a:avLst/>
              <a:gdLst/>
              <a:ahLst/>
              <a:cxnLst/>
              <a:rect l="l" t="t" r="r" b="b"/>
              <a:pathLst>
                <a:path w="100965" h="6014084">
                  <a:moveTo>
                    <a:pt x="100583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00583" y="0"/>
                  </a:lnTo>
                  <a:lnTo>
                    <a:pt x="100583" y="6013703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897111" y="772668"/>
              <a:ext cx="38100" cy="6014085"/>
            </a:xfrm>
            <a:custGeom>
              <a:avLst/>
              <a:gdLst/>
              <a:ahLst/>
              <a:cxnLst/>
              <a:rect l="l" t="t" r="r" b="b"/>
              <a:pathLst>
                <a:path w="38100" h="6014084">
                  <a:moveTo>
                    <a:pt x="38100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38100" y="0"/>
                  </a:lnTo>
                  <a:lnTo>
                    <a:pt x="38100" y="6013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5359" y="3375659"/>
              <a:ext cx="2097024" cy="3410711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636" y="998220"/>
            <a:ext cx="7597139" cy="55656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</dc:creator>
  <dc:title>Microsoft PowerPoint - 1. La prevencion de adicciones como ciencia. 2023.pptx</dc:title>
  <dcterms:created xsi:type="dcterms:W3CDTF">2023-10-17T07:49:44Z</dcterms:created>
  <dcterms:modified xsi:type="dcterms:W3CDTF">2023-10-17T07:49:44Z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2023-09-14T00:00:00Z</vt:filetime>
  </property>
  <property fmtid="{D5CDD505-2E9C-101B-9397-08002B2CF9AE}" pid="3" name="LastSaved">
    <vt:filetime>2023-10-17T00:00:00Z</vt:filetime>
  </property>
  <property fmtid="{D5CDD505-2E9C-101B-9397-08002B2CF9AE}" pid="4" name="Producer">
    <vt:lpwstr>Microsoft: Print To PDF</vt:lpwstr>
  </property>
</Properties>
</file>