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49"/>
  </p:notesMasterIdLst>
  <p:sldIdLst>
    <p:sldId id="333" r:id="rId3"/>
    <p:sldId id="291" r:id="rId4"/>
    <p:sldId id="342" r:id="rId5"/>
    <p:sldId id="260" r:id="rId6"/>
    <p:sldId id="261" r:id="rId7"/>
    <p:sldId id="292" r:id="rId8"/>
    <p:sldId id="344" r:id="rId9"/>
    <p:sldId id="348" r:id="rId10"/>
    <p:sldId id="346" r:id="rId11"/>
    <p:sldId id="347" r:id="rId12"/>
    <p:sldId id="293" r:id="rId13"/>
    <p:sldId id="286" r:id="rId14"/>
    <p:sldId id="329" r:id="rId15"/>
    <p:sldId id="310" r:id="rId16"/>
    <p:sldId id="311" r:id="rId17"/>
    <p:sldId id="312" r:id="rId18"/>
    <p:sldId id="313" r:id="rId19"/>
    <p:sldId id="314" r:id="rId20"/>
    <p:sldId id="277" r:id="rId21"/>
    <p:sldId id="321" r:id="rId22"/>
    <p:sldId id="305" r:id="rId23"/>
    <p:sldId id="326" r:id="rId24"/>
    <p:sldId id="281" r:id="rId25"/>
    <p:sldId id="328" r:id="rId26"/>
    <p:sldId id="294" r:id="rId27"/>
    <p:sldId id="332" r:id="rId28"/>
    <p:sldId id="283" r:id="rId29"/>
    <p:sldId id="284" r:id="rId30"/>
    <p:sldId id="275" r:id="rId31"/>
    <p:sldId id="278" r:id="rId32"/>
    <p:sldId id="279" r:id="rId33"/>
    <p:sldId id="280" r:id="rId34"/>
    <p:sldId id="276" r:id="rId35"/>
    <p:sldId id="282" r:id="rId36"/>
    <p:sldId id="285" r:id="rId37"/>
    <p:sldId id="290" r:id="rId38"/>
    <p:sldId id="334" r:id="rId39"/>
    <p:sldId id="341" r:id="rId40"/>
    <p:sldId id="350" r:id="rId41"/>
    <p:sldId id="295" r:id="rId42"/>
    <p:sldId id="301" r:id="rId43"/>
    <p:sldId id="304" r:id="rId44"/>
    <p:sldId id="351" r:id="rId45"/>
    <p:sldId id="355" r:id="rId46"/>
    <p:sldId id="353" r:id="rId47"/>
    <p:sldId id="289" r:id="rId4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7C5A675-EAE2-47E2-BAEC-A30E4223E20C}" type="datetimeFigureOut">
              <a:rPr lang="es-ES" smtClean="0"/>
              <a:t>14/09/2023</a:t>
            </a:fld>
            <a:endParaRPr lang="es-ES"/>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DB6637E-5ACE-42F2-993A-CD3D2A804E2F}" type="slidenum">
              <a:rPr lang="es-ES" smtClean="0"/>
              <a:t>‹Nº›</a:t>
            </a:fld>
            <a:endParaRPr lang="es-ES"/>
          </a:p>
        </p:txBody>
      </p:sp>
    </p:spTree>
    <p:extLst>
      <p:ext uri="{BB962C8B-B14F-4D97-AF65-F5344CB8AC3E}">
        <p14:creationId xmlns:p14="http://schemas.microsoft.com/office/powerpoint/2010/main" val="86033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BAF473-2665-42A7-89E3-C7BA7EB58D1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82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7" name="Rectángulo 6">
            <a:extLst>
              <a:ext uri="{FF2B5EF4-FFF2-40B4-BE49-F238E27FC236}">
                <a16:creationId xmlns:a16="http://schemas.microsoft.com/office/drawing/2014/main" id="{6B954EE8-0E97-6AF1-9562-3A949B9902E6}"/>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808562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pPr rtl="0"/>
            <a:r>
              <a:rPr lang="es-ES" noProof="0"/>
              <a:t>29/7/20XX</a:t>
            </a:r>
          </a:p>
        </p:txBody>
      </p:sp>
      <p:sp>
        <p:nvSpPr>
          <p:cNvPr id="5" name="Footer Placeholder 4"/>
          <p:cNvSpPr>
            <a:spLocks noGrp="1"/>
          </p:cNvSpPr>
          <p:nvPr>
            <p:ph type="ftr" sz="quarter" idx="11"/>
          </p:nvPr>
        </p:nvSpPr>
        <p:spPr/>
        <p:txBody>
          <a:bodyPr/>
          <a:lstStyle/>
          <a:p>
            <a:pPr rtl="0"/>
            <a:r>
              <a:rPr lang="es-ES" noProof="0"/>
              <a:t>Orientación de empleados</a:t>
            </a:r>
          </a:p>
        </p:txBody>
      </p:sp>
      <p:sp>
        <p:nvSpPr>
          <p:cNvPr id="6" name="Slide Number Placeholder 5"/>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81529053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r>
              <a:rPr lang="es-ES" noProof="0"/>
              <a:t>29/7/20XX</a:t>
            </a:r>
          </a:p>
        </p:txBody>
      </p:sp>
      <p:sp>
        <p:nvSpPr>
          <p:cNvPr id="5" name="Footer Placeholder 4"/>
          <p:cNvSpPr>
            <a:spLocks noGrp="1"/>
          </p:cNvSpPr>
          <p:nvPr>
            <p:ph type="ftr" sz="quarter" idx="11"/>
          </p:nvPr>
        </p:nvSpPr>
        <p:spPr/>
        <p:txBody>
          <a:bodyPr/>
          <a:lstStyle/>
          <a:p>
            <a:pPr rtl="0"/>
            <a:r>
              <a:rPr lang="es-ES" noProof="0"/>
              <a:t>Orientación de empleados</a:t>
            </a:r>
          </a:p>
        </p:txBody>
      </p:sp>
      <p:sp>
        <p:nvSpPr>
          <p:cNvPr id="6" name="Slide Number Placeholder 5"/>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96763504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rtl="0"/>
            <a:r>
              <a:rPr lang="es-ES" noProof="0"/>
              <a:t>29/7/20XX</a:t>
            </a:r>
          </a:p>
        </p:txBody>
      </p:sp>
      <p:sp>
        <p:nvSpPr>
          <p:cNvPr id="6" name="Footer Placeholder 5"/>
          <p:cNvSpPr>
            <a:spLocks noGrp="1"/>
          </p:cNvSpPr>
          <p:nvPr>
            <p:ph type="ftr" sz="quarter" idx="11"/>
          </p:nvPr>
        </p:nvSpPr>
        <p:spPr/>
        <p:txBody>
          <a:bodyPr/>
          <a:lstStyle/>
          <a:p>
            <a:pPr rtl="0"/>
            <a:r>
              <a:rPr lang="es-ES" noProof="0"/>
              <a:t>Orientación de empleados</a:t>
            </a:r>
          </a:p>
        </p:txBody>
      </p:sp>
      <p:sp>
        <p:nvSpPr>
          <p:cNvPr id="7" name="Slide Number Placeholder 6"/>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3324450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rtl="0"/>
            <a:r>
              <a:rPr lang="es-ES" noProof="0"/>
              <a:t>29/7/20XX</a:t>
            </a:r>
          </a:p>
        </p:txBody>
      </p:sp>
      <p:sp>
        <p:nvSpPr>
          <p:cNvPr id="8" name="Footer Placeholder 7"/>
          <p:cNvSpPr>
            <a:spLocks noGrp="1"/>
          </p:cNvSpPr>
          <p:nvPr>
            <p:ph type="ftr" sz="quarter" idx="11"/>
          </p:nvPr>
        </p:nvSpPr>
        <p:spPr/>
        <p:txBody>
          <a:bodyPr/>
          <a:lstStyle/>
          <a:p>
            <a:pPr rtl="0"/>
            <a:r>
              <a:rPr lang="es-ES" noProof="0"/>
              <a:t>Orientación de empleados</a:t>
            </a:r>
          </a:p>
        </p:txBody>
      </p:sp>
      <p:sp>
        <p:nvSpPr>
          <p:cNvPr id="9" name="Slide Number Placeholder 8"/>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95423309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pPr rtl="0"/>
            <a:r>
              <a:rPr lang="es-ES" noProof="0"/>
              <a:t>29/7/20XX</a:t>
            </a:r>
          </a:p>
        </p:txBody>
      </p:sp>
      <p:sp>
        <p:nvSpPr>
          <p:cNvPr id="5" name="Footer Placeholder 3"/>
          <p:cNvSpPr>
            <a:spLocks noGrp="1"/>
          </p:cNvSpPr>
          <p:nvPr>
            <p:ph type="ftr" sz="quarter" idx="11"/>
          </p:nvPr>
        </p:nvSpPr>
        <p:spPr/>
        <p:txBody>
          <a:bodyPr/>
          <a:lstStyle/>
          <a:p>
            <a:pPr rtl="0"/>
            <a:r>
              <a:rPr lang="es-ES" noProof="0"/>
              <a:t>Orientación de empleados</a:t>
            </a:r>
          </a:p>
        </p:txBody>
      </p:sp>
      <p:sp>
        <p:nvSpPr>
          <p:cNvPr id="6" name="Slide Number Placeholder 4"/>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96156278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r>
              <a:rPr lang="es-ES" noProof="0"/>
              <a:t>29/7/20XX</a:t>
            </a:r>
          </a:p>
        </p:txBody>
      </p:sp>
      <p:sp>
        <p:nvSpPr>
          <p:cNvPr id="5" name="Footer Placeholder 2"/>
          <p:cNvSpPr>
            <a:spLocks noGrp="1"/>
          </p:cNvSpPr>
          <p:nvPr>
            <p:ph type="ftr" sz="quarter" idx="11"/>
          </p:nvPr>
        </p:nvSpPr>
        <p:spPr/>
        <p:txBody>
          <a:bodyPr/>
          <a:lstStyle/>
          <a:p>
            <a:pPr rtl="0"/>
            <a:r>
              <a:rPr lang="es-ES" noProof="0"/>
              <a:t>Orientación de empleados</a:t>
            </a:r>
          </a:p>
        </p:txBody>
      </p:sp>
      <p:sp>
        <p:nvSpPr>
          <p:cNvPr id="6" name="Slide Number Placeholder 3"/>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396598320"/>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pPr rtl="0"/>
            <a:r>
              <a:rPr lang="es-ES" noProof="0"/>
              <a:t>29/7/20XX</a:t>
            </a:r>
          </a:p>
        </p:txBody>
      </p:sp>
      <p:sp>
        <p:nvSpPr>
          <p:cNvPr id="5" name="Footer Placeholder 5"/>
          <p:cNvSpPr>
            <a:spLocks noGrp="1"/>
          </p:cNvSpPr>
          <p:nvPr>
            <p:ph type="ftr" sz="quarter" idx="11"/>
          </p:nvPr>
        </p:nvSpPr>
        <p:spPr/>
        <p:txBody>
          <a:bodyPr/>
          <a:lstStyle/>
          <a:p>
            <a:pPr rtl="0"/>
            <a:r>
              <a:rPr lang="es-ES" noProof="0"/>
              <a:t>Orientación de empleados</a:t>
            </a:r>
          </a:p>
        </p:txBody>
      </p:sp>
      <p:sp>
        <p:nvSpPr>
          <p:cNvPr id="6" name="Slide Number Placeholder 6"/>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319436467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r>
              <a:rPr lang="es-ES" noProof="0"/>
              <a:t>29/7/20XX</a:t>
            </a:r>
          </a:p>
        </p:txBody>
      </p:sp>
      <p:sp>
        <p:nvSpPr>
          <p:cNvPr id="6" name="Footer Placeholder 5"/>
          <p:cNvSpPr>
            <a:spLocks noGrp="1"/>
          </p:cNvSpPr>
          <p:nvPr>
            <p:ph type="ftr" sz="quarter" idx="11"/>
          </p:nvPr>
        </p:nvSpPr>
        <p:spPr/>
        <p:txBody>
          <a:bodyPr/>
          <a:lstStyle/>
          <a:p>
            <a:pPr rtl="0"/>
            <a:r>
              <a:rPr lang="es-ES" noProof="0"/>
              <a:t>Orientación de empleados</a:t>
            </a:r>
          </a:p>
        </p:txBody>
      </p:sp>
      <p:sp>
        <p:nvSpPr>
          <p:cNvPr id="7" name="Slide Number Placeholder 6"/>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64052165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r>
              <a:rPr lang="es-ES" noProof="0"/>
              <a:t>29/7/20XX</a:t>
            </a:r>
          </a:p>
        </p:txBody>
      </p:sp>
      <p:sp>
        <p:nvSpPr>
          <p:cNvPr id="6" name="Footer Placeholder 5"/>
          <p:cNvSpPr>
            <a:spLocks noGrp="1"/>
          </p:cNvSpPr>
          <p:nvPr>
            <p:ph type="ftr" sz="quarter" idx="11"/>
          </p:nvPr>
        </p:nvSpPr>
        <p:spPr/>
        <p:txBody>
          <a:bodyPr/>
          <a:lstStyle/>
          <a:p>
            <a:pPr rtl="0"/>
            <a:r>
              <a:rPr lang="es-ES" noProof="0"/>
              <a:t>Orientación de empleados</a:t>
            </a:r>
          </a:p>
        </p:txBody>
      </p:sp>
      <p:sp>
        <p:nvSpPr>
          <p:cNvPr id="7" name="Slide Number Placeholder 6"/>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508032416"/>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r>
              <a:rPr lang="es-ES" noProof="0"/>
              <a:t>29/7/20XX</a:t>
            </a:r>
          </a:p>
        </p:txBody>
      </p:sp>
      <p:sp>
        <p:nvSpPr>
          <p:cNvPr id="5" name="Footer Placeholder 4"/>
          <p:cNvSpPr>
            <a:spLocks noGrp="1"/>
          </p:cNvSpPr>
          <p:nvPr>
            <p:ph type="ftr" sz="quarter" idx="11"/>
          </p:nvPr>
        </p:nvSpPr>
        <p:spPr/>
        <p:txBody>
          <a:bodyPr/>
          <a:lstStyle/>
          <a:p>
            <a:pPr rtl="0"/>
            <a:r>
              <a:rPr lang="es-ES" noProof="0"/>
              <a:t>Orientación de empleados</a:t>
            </a:r>
          </a:p>
        </p:txBody>
      </p:sp>
      <p:sp>
        <p:nvSpPr>
          <p:cNvPr id="6" name="Slide Number Placeholder 5"/>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305641962"/>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r>
              <a:rPr lang="es-ES" noProof="0"/>
              <a:t>29/7/20XX</a:t>
            </a:r>
          </a:p>
        </p:txBody>
      </p:sp>
      <p:sp>
        <p:nvSpPr>
          <p:cNvPr id="5" name="Footer Placeholder 4"/>
          <p:cNvSpPr>
            <a:spLocks noGrp="1"/>
          </p:cNvSpPr>
          <p:nvPr>
            <p:ph type="ftr" sz="quarter" idx="11"/>
          </p:nvPr>
        </p:nvSpPr>
        <p:spPr/>
        <p:txBody>
          <a:bodyPr/>
          <a:lstStyle/>
          <a:p>
            <a:pPr rtl="0"/>
            <a:r>
              <a:rPr lang="es-ES" noProof="0"/>
              <a:t>Orientación de empleados</a:t>
            </a:r>
          </a:p>
        </p:txBody>
      </p:sp>
      <p:sp>
        <p:nvSpPr>
          <p:cNvPr id="6" name="Slide Number Placeholder 5"/>
          <p:cNvSpPr>
            <a:spLocks noGrp="1"/>
          </p:cNvSpPr>
          <p:nvPr>
            <p:ph type="sldNum" sz="quarter" idx="12"/>
          </p:nvPr>
        </p:nvSpPr>
        <p:spPr/>
        <p:txBody>
          <a:bodyPr/>
          <a:lstStyle/>
          <a:p>
            <a:pPr rtl="0"/>
            <a:fld id="{B5CEABB6-07DC-46E8-9B57-56EC44A396E5}" type="slidenum">
              <a:rPr lang="es-ES" noProof="0" smtClean="0"/>
              <a:t>‹Nº›</a:t>
            </a:fld>
            <a:endParaRPr lang="es-ES" noProof="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6319237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r>
              <a:rPr lang="es-ES" noProof="0"/>
              <a:t>29/7/20XX</a:t>
            </a:r>
          </a:p>
        </p:txBody>
      </p:sp>
      <p:sp>
        <p:nvSpPr>
          <p:cNvPr id="5" name="Footer Placeholder 4"/>
          <p:cNvSpPr>
            <a:spLocks noGrp="1"/>
          </p:cNvSpPr>
          <p:nvPr>
            <p:ph type="ftr" sz="quarter" idx="11"/>
          </p:nvPr>
        </p:nvSpPr>
        <p:spPr/>
        <p:txBody>
          <a:bodyPr/>
          <a:lstStyle/>
          <a:p>
            <a:pPr rtl="0"/>
            <a:r>
              <a:rPr lang="es-ES" noProof="0"/>
              <a:t>Orientación de empleados</a:t>
            </a:r>
          </a:p>
        </p:txBody>
      </p:sp>
      <p:sp>
        <p:nvSpPr>
          <p:cNvPr id="6" name="Slide Number Placeholder 5"/>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031343103"/>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r>
              <a:rPr lang="es-ES" noProof="0"/>
              <a:t>29/7/20XX</a:t>
            </a:r>
          </a:p>
        </p:txBody>
      </p:sp>
      <p:sp>
        <p:nvSpPr>
          <p:cNvPr id="4" name="Footer Placeholder 4"/>
          <p:cNvSpPr>
            <a:spLocks noGrp="1"/>
          </p:cNvSpPr>
          <p:nvPr>
            <p:ph type="ftr" sz="quarter" idx="11"/>
          </p:nvPr>
        </p:nvSpPr>
        <p:spPr/>
        <p:txBody>
          <a:bodyPr/>
          <a:lstStyle/>
          <a:p>
            <a:pPr rtl="0"/>
            <a:r>
              <a:rPr lang="es-ES" noProof="0"/>
              <a:t>Orientación de empleados</a:t>
            </a:r>
          </a:p>
        </p:txBody>
      </p:sp>
      <p:sp>
        <p:nvSpPr>
          <p:cNvPr id="6" name="Slide Number Placeholder 5"/>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3206799701"/>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r>
              <a:rPr lang="es-ES" noProof="0"/>
              <a:t>29/7/20XX</a:t>
            </a:r>
          </a:p>
        </p:txBody>
      </p:sp>
      <p:sp>
        <p:nvSpPr>
          <p:cNvPr id="4" name="Footer Placeholder 4"/>
          <p:cNvSpPr>
            <a:spLocks noGrp="1"/>
          </p:cNvSpPr>
          <p:nvPr>
            <p:ph type="ftr" sz="quarter" idx="11"/>
          </p:nvPr>
        </p:nvSpPr>
        <p:spPr/>
        <p:txBody>
          <a:bodyPr/>
          <a:lstStyle/>
          <a:p>
            <a:pPr rtl="0"/>
            <a:r>
              <a:rPr lang="es-ES" noProof="0"/>
              <a:t>Orientación de empleados</a:t>
            </a:r>
          </a:p>
        </p:txBody>
      </p:sp>
      <p:sp>
        <p:nvSpPr>
          <p:cNvPr id="6" name="Slide Number Placeholder 5"/>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644678060"/>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r>
              <a:rPr lang="es-ES" noProof="0"/>
              <a:t>29/7/20XX</a:t>
            </a:r>
          </a:p>
        </p:txBody>
      </p:sp>
      <p:sp>
        <p:nvSpPr>
          <p:cNvPr id="5" name="Footer Placeholder 4"/>
          <p:cNvSpPr>
            <a:spLocks noGrp="1"/>
          </p:cNvSpPr>
          <p:nvPr>
            <p:ph type="ftr" sz="quarter" idx="11"/>
          </p:nvPr>
        </p:nvSpPr>
        <p:spPr/>
        <p:txBody>
          <a:bodyPr/>
          <a:lstStyle/>
          <a:p>
            <a:pPr rtl="0"/>
            <a:r>
              <a:rPr lang="es-ES" noProof="0"/>
              <a:t>Orientación de empleados</a:t>
            </a:r>
          </a:p>
        </p:txBody>
      </p:sp>
      <p:sp>
        <p:nvSpPr>
          <p:cNvPr id="6" name="Slide Number Placeholder 5"/>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195707423"/>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r>
              <a:rPr lang="es-ES" noProof="0"/>
              <a:t>29/7/20XX</a:t>
            </a:r>
          </a:p>
        </p:txBody>
      </p:sp>
      <p:sp>
        <p:nvSpPr>
          <p:cNvPr id="5" name="Footer Placeholder 4"/>
          <p:cNvSpPr>
            <a:spLocks noGrp="1"/>
          </p:cNvSpPr>
          <p:nvPr>
            <p:ph type="ftr" sz="quarter" idx="11"/>
          </p:nvPr>
        </p:nvSpPr>
        <p:spPr/>
        <p:txBody>
          <a:bodyPr/>
          <a:lstStyle/>
          <a:p>
            <a:pPr rtl="0"/>
            <a:r>
              <a:rPr lang="es-ES" noProof="0"/>
              <a:t>Orientación de empleados</a:t>
            </a:r>
          </a:p>
        </p:txBody>
      </p:sp>
      <p:sp>
        <p:nvSpPr>
          <p:cNvPr id="6" name="Slide Number Placeholder 5"/>
          <p:cNvSpPr>
            <a:spLocks noGrp="1"/>
          </p:cNvSpPr>
          <p:nvPr>
            <p:ph type="sldNum" sz="quarter" idx="12"/>
          </p:nvPr>
        </p:nvSpPr>
        <p:spPr/>
        <p:txBody>
          <a:body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348348039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9/14/2023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9/14/2023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r>
              <a:rPr lang="es-ES" noProof="0"/>
              <a:t>29/7/20XX</a:t>
            </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r>
              <a:rPr lang="es-ES" noProof="0"/>
              <a:t>Orientación de empleados</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7422370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4F9CB7-F97D-4FEF-1B50-0D6232059BAD}"/>
              </a:ext>
            </a:extLst>
          </p:cNvPr>
          <p:cNvSpPr>
            <a:spLocks noGrp="1"/>
          </p:cNvSpPr>
          <p:nvPr>
            <p:ph type="ctrTitle"/>
          </p:nvPr>
        </p:nvSpPr>
        <p:spPr>
          <a:xfrm>
            <a:off x="846431" y="0"/>
            <a:ext cx="5515754" cy="3329581"/>
          </a:xfrm>
        </p:spPr>
        <p:txBody>
          <a:bodyPr>
            <a:normAutofit/>
          </a:bodyPr>
          <a:lstStyle/>
          <a:p>
            <a:pPr>
              <a:lnSpc>
                <a:spcPct val="90000"/>
              </a:lnSpc>
            </a:pPr>
            <a:r>
              <a:rPr lang="es-ES" sz="6000" dirty="0"/>
              <a:t>PREVENCIÓN DESDE </a:t>
            </a:r>
            <a:br>
              <a:rPr lang="es-ES" sz="6000" dirty="0"/>
            </a:br>
            <a:r>
              <a:rPr lang="es-ES" sz="6000" dirty="0"/>
              <a:t>LAS FAMILIAS</a:t>
            </a:r>
          </a:p>
        </p:txBody>
      </p:sp>
      <p:sp>
        <p:nvSpPr>
          <p:cNvPr id="3" name="Subtítulo 2">
            <a:extLst>
              <a:ext uri="{FF2B5EF4-FFF2-40B4-BE49-F238E27FC236}">
                <a16:creationId xmlns:a16="http://schemas.microsoft.com/office/drawing/2014/main" id="{583E8F90-8971-18C3-3370-C29C2211B3AE}"/>
              </a:ext>
            </a:extLst>
          </p:cNvPr>
          <p:cNvSpPr>
            <a:spLocks noGrp="1"/>
          </p:cNvSpPr>
          <p:nvPr>
            <p:ph type="subTitle" idx="1"/>
          </p:nvPr>
        </p:nvSpPr>
        <p:spPr>
          <a:xfrm>
            <a:off x="924782" y="3991043"/>
            <a:ext cx="5264267" cy="1389006"/>
          </a:xfrm>
        </p:spPr>
        <p:txBody>
          <a:bodyPr>
            <a:normAutofit/>
          </a:bodyPr>
          <a:lstStyle/>
          <a:p>
            <a:pPr>
              <a:lnSpc>
                <a:spcPct val="90000"/>
              </a:lnSpc>
            </a:pPr>
            <a:r>
              <a:rPr lang="es-ES" sz="1400" dirty="0">
                <a:solidFill>
                  <a:srgbClr val="FFFF00"/>
                </a:solidFill>
              </a:rPr>
              <a:t>Dr. Elisardo becoña iglesias</a:t>
            </a:r>
          </a:p>
          <a:p>
            <a:pPr>
              <a:lnSpc>
                <a:spcPct val="90000"/>
              </a:lnSpc>
            </a:pPr>
            <a:r>
              <a:rPr lang="es-ES" sz="1400" dirty="0">
                <a:solidFill>
                  <a:srgbClr val="FFFF00"/>
                </a:solidFill>
              </a:rPr>
              <a:t>Catedrático de psicología clínica</a:t>
            </a:r>
          </a:p>
          <a:p>
            <a:pPr>
              <a:lnSpc>
                <a:spcPct val="90000"/>
              </a:lnSpc>
            </a:pPr>
            <a:r>
              <a:rPr lang="es-ES" sz="1400" dirty="0">
                <a:solidFill>
                  <a:srgbClr val="FFFF00"/>
                </a:solidFill>
              </a:rPr>
              <a:t>Universidad de Santiago de </a:t>
            </a:r>
            <a:r>
              <a:rPr lang="es-ES" sz="1400" dirty="0" err="1">
                <a:solidFill>
                  <a:srgbClr val="FFFF00"/>
                </a:solidFill>
              </a:rPr>
              <a:t>compostela</a:t>
            </a:r>
            <a:endParaRPr lang="es-ES" sz="1400" dirty="0">
              <a:solidFill>
                <a:srgbClr val="FFFF00"/>
              </a:solidFill>
            </a:endParaRPr>
          </a:p>
        </p:txBody>
      </p:sp>
      <p:sp>
        <p:nvSpPr>
          <p:cNvPr id="86" name="Freeform: Shape 85">
            <a:extLst>
              <a:ext uri="{FF2B5EF4-FFF2-40B4-BE49-F238E27FC236}">
                <a16:creationId xmlns:a16="http://schemas.microsoft.com/office/drawing/2014/main" id="{2CE00AD7-CB45-498E-8A82-6BCD4A3D7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814825" y="480824"/>
            <a:ext cx="6858001" cy="5896353"/>
          </a:xfrm>
          <a:custGeom>
            <a:avLst/>
            <a:gdLst>
              <a:gd name="connsiteX0" fmla="*/ 6858001 w 6858001"/>
              <a:gd name="connsiteY0" fmla="*/ 1177 h 5896353"/>
              <a:gd name="connsiteX1" fmla="*/ 6858001 w 6858001"/>
              <a:gd name="connsiteY1" fmla="*/ 1344715 h 5896353"/>
              <a:gd name="connsiteX2" fmla="*/ 6858000 w 6858001"/>
              <a:gd name="connsiteY2" fmla="*/ 1344715 h 5896353"/>
              <a:gd name="connsiteX3" fmla="*/ 6858000 w 6858001"/>
              <a:gd name="connsiteY3" fmla="*/ 5896353 h 5896353"/>
              <a:gd name="connsiteX4" fmla="*/ 0 w 6858001"/>
              <a:gd name="connsiteY4" fmla="*/ 5896352 h 5896353"/>
              <a:gd name="connsiteX5" fmla="*/ 0 w 6858001"/>
              <a:gd name="connsiteY5" fmla="*/ 904460 h 5896353"/>
              <a:gd name="connsiteX6" fmla="*/ 1 w 6858001"/>
              <a:gd name="connsiteY6" fmla="*/ 904460 h 5896353"/>
              <a:gd name="connsiteX7" fmla="*/ 1 w 6858001"/>
              <a:gd name="connsiteY7" fmla="*/ 0 h 5896353"/>
              <a:gd name="connsiteX8" fmla="*/ 40463 w 6858001"/>
              <a:gd name="connsiteY8" fmla="*/ 5883 h 5896353"/>
              <a:gd name="connsiteX9" fmla="*/ 159107 w 6858001"/>
              <a:gd name="connsiteY9" fmla="*/ 23196 h 5896353"/>
              <a:gd name="connsiteX10" fmla="*/ 245518 w 6858001"/>
              <a:gd name="connsiteY10" fmla="*/ 35299 h 5896353"/>
              <a:gd name="connsiteX11" fmla="*/ 348388 w 6858001"/>
              <a:gd name="connsiteY11" fmla="*/ 48073 h 5896353"/>
              <a:gd name="connsiteX12" fmla="*/ 470460 w 6858001"/>
              <a:gd name="connsiteY12" fmla="*/ 63369 h 5896353"/>
              <a:gd name="connsiteX13" fmla="*/ 605563 w 6858001"/>
              <a:gd name="connsiteY13" fmla="*/ 79506 h 5896353"/>
              <a:gd name="connsiteX14" fmla="*/ 757810 w 6858001"/>
              <a:gd name="connsiteY14" fmla="*/ 96483 h 5896353"/>
              <a:gd name="connsiteX15" fmla="*/ 923774 w 6858001"/>
              <a:gd name="connsiteY15" fmla="*/ 114469 h 5896353"/>
              <a:gd name="connsiteX16" fmla="*/ 1104139 w 6858001"/>
              <a:gd name="connsiteY16" fmla="*/ 132454 h 5896353"/>
              <a:gd name="connsiteX17" fmla="*/ 1296163 w 6858001"/>
              <a:gd name="connsiteY17" fmla="*/ 150776 h 5896353"/>
              <a:gd name="connsiteX18" fmla="*/ 1503275 w 6858001"/>
              <a:gd name="connsiteY18" fmla="*/ 167753 h 5896353"/>
              <a:gd name="connsiteX19" fmla="*/ 1719988 w 6858001"/>
              <a:gd name="connsiteY19" fmla="*/ 184058 h 5896353"/>
              <a:gd name="connsiteX20" fmla="*/ 1949045 w 6858001"/>
              <a:gd name="connsiteY20" fmla="*/ 198849 h 5896353"/>
              <a:gd name="connsiteX21" fmla="*/ 2187703 w 6858001"/>
              <a:gd name="connsiteY21" fmla="*/ 212969 h 5896353"/>
              <a:gd name="connsiteX22" fmla="*/ 2436649 w 6858001"/>
              <a:gd name="connsiteY22" fmla="*/ 226248 h 5896353"/>
              <a:gd name="connsiteX23" fmla="*/ 2564208 w 6858001"/>
              <a:gd name="connsiteY23" fmla="*/ 230955 h 5896353"/>
              <a:gd name="connsiteX24" fmla="*/ 2694509 w 6858001"/>
              <a:gd name="connsiteY24" fmla="*/ 236165 h 5896353"/>
              <a:gd name="connsiteX25" fmla="*/ 2826868 w 6858001"/>
              <a:gd name="connsiteY25" fmla="*/ 241040 h 5896353"/>
              <a:gd name="connsiteX26" fmla="*/ 2959914 w 6858001"/>
              <a:gd name="connsiteY26" fmla="*/ 244234 h 5896353"/>
              <a:gd name="connsiteX27" fmla="*/ 3095702 w 6858001"/>
              <a:gd name="connsiteY27" fmla="*/ 247091 h 5896353"/>
              <a:gd name="connsiteX28" fmla="*/ 3232862 w 6858001"/>
              <a:gd name="connsiteY28" fmla="*/ 250117 h 5896353"/>
              <a:gd name="connsiteX29" fmla="*/ 3372765 w 6858001"/>
              <a:gd name="connsiteY29" fmla="*/ 252134 h 5896353"/>
              <a:gd name="connsiteX30" fmla="*/ 3514040 w 6858001"/>
              <a:gd name="connsiteY30" fmla="*/ 252134 h 5896353"/>
              <a:gd name="connsiteX31" fmla="*/ 3656686 w 6858001"/>
              <a:gd name="connsiteY31" fmla="*/ 253142 h 5896353"/>
              <a:gd name="connsiteX32" fmla="*/ 3800704 w 6858001"/>
              <a:gd name="connsiteY32" fmla="*/ 252134 h 5896353"/>
              <a:gd name="connsiteX33" fmla="*/ 3946780 w 6858001"/>
              <a:gd name="connsiteY33" fmla="*/ 250117 h 5896353"/>
              <a:gd name="connsiteX34" fmla="*/ 4092855 w 6858001"/>
              <a:gd name="connsiteY34" fmla="*/ 248268 h 5896353"/>
              <a:gd name="connsiteX35" fmla="*/ 4240988 w 6858001"/>
              <a:gd name="connsiteY35" fmla="*/ 244234 h 5896353"/>
              <a:gd name="connsiteX36" fmla="*/ 4390492 w 6858001"/>
              <a:gd name="connsiteY36" fmla="*/ 240032 h 5896353"/>
              <a:gd name="connsiteX37" fmla="*/ 4539997 w 6858001"/>
              <a:gd name="connsiteY37" fmla="*/ 235157 h 5896353"/>
              <a:gd name="connsiteX38" fmla="*/ 4690873 w 6858001"/>
              <a:gd name="connsiteY38" fmla="*/ 228266 h 5896353"/>
              <a:gd name="connsiteX39" fmla="*/ 4843120 w 6858001"/>
              <a:gd name="connsiteY39" fmla="*/ 220029 h 5896353"/>
              <a:gd name="connsiteX40" fmla="*/ 4996054 w 6858001"/>
              <a:gd name="connsiteY40" fmla="*/ 212129 h 5896353"/>
              <a:gd name="connsiteX41" fmla="*/ 5148987 w 6858001"/>
              <a:gd name="connsiteY41" fmla="*/ 202044 h 5896353"/>
              <a:gd name="connsiteX42" fmla="*/ 5303978 w 6858001"/>
              <a:gd name="connsiteY42" fmla="*/ 189941 h 5896353"/>
              <a:gd name="connsiteX43" fmla="*/ 5456911 w 6858001"/>
              <a:gd name="connsiteY43" fmla="*/ 177839 h 5896353"/>
              <a:gd name="connsiteX44" fmla="*/ 5612588 w 6858001"/>
              <a:gd name="connsiteY44" fmla="*/ 163887 h 5896353"/>
              <a:gd name="connsiteX45" fmla="*/ 5768950 w 6858001"/>
              <a:gd name="connsiteY45" fmla="*/ 148591 h 5896353"/>
              <a:gd name="connsiteX46" fmla="*/ 5923255 w 6858001"/>
              <a:gd name="connsiteY46" fmla="*/ 132455 h 5896353"/>
              <a:gd name="connsiteX47" fmla="*/ 6079618 w 6858001"/>
              <a:gd name="connsiteY47" fmla="*/ 113629 h 5896353"/>
              <a:gd name="connsiteX48" fmla="*/ 6235294 w 6858001"/>
              <a:gd name="connsiteY48" fmla="*/ 93458 h 5896353"/>
              <a:gd name="connsiteX49" fmla="*/ 6391657 w 6858001"/>
              <a:gd name="connsiteY49" fmla="*/ 73455 h 5896353"/>
              <a:gd name="connsiteX50" fmla="*/ 6547333 w 6858001"/>
              <a:gd name="connsiteY50" fmla="*/ 50091 h 5896353"/>
              <a:gd name="connsiteX51" fmla="*/ 6702324 w 6858001"/>
              <a:gd name="connsiteY51" fmla="*/ 26222 h 58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3">
                <a:moveTo>
                  <a:pt x="6858001" y="1177"/>
                </a:moveTo>
                <a:lnTo>
                  <a:pt x="6858001" y="1344715"/>
                </a:lnTo>
                <a:lnTo>
                  <a:pt x="6858000" y="1344715"/>
                </a:lnTo>
                <a:lnTo>
                  <a:pt x="6858000" y="5896353"/>
                </a:lnTo>
                <a:lnTo>
                  <a:pt x="0" y="5896352"/>
                </a:lnTo>
                <a:lnTo>
                  <a:pt x="0" y="904460"/>
                </a:lnTo>
                <a:lnTo>
                  <a:pt x="1" y="904460"/>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s-ES"/>
          </a:p>
        </p:txBody>
      </p:sp>
      <p:sp>
        <p:nvSpPr>
          <p:cNvPr id="88" name="Freeform 8">
            <a:extLst>
              <a:ext uri="{FF2B5EF4-FFF2-40B4-BE49-F238E27FC236}">
                <a16:creationId xmlns:a16="http://schemas.microsoft.com/office/drawing/2014/main" id="{4F8E9684-0CFC-49C9-A74B-9BDBACB2E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90" name="Rectangle 89">
            <a:extLst>
              <a:ext uri="{FF2B5EF4-FFF2-40B4-BE49-F238E27FC236}">
                <a16:creationId xmlns:a16="http://schemas.microsoft.com/office/drawing/2014/main" id="{E48B001B-EC85-48B9-A863-A918A8169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6" name="Marcador de número de diapositiva 5">
            <a:extLst>
              <a:ext uri="{FF2B5EF4-FFF2-40B4-BE49-F238E27FC236}">
                <a16:creationId xmlns:a16="http://schemas.microsoft.com/office/drawing/2014/main" id="{392DA70B-F6C6-9DC7-8805-E429118F0C9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pPr>
                <a:spcAft>
                  <a:spcPts val="600"/>
                </a:spcAft>
              </a:pPr>
              <a:t>1</a:t>
            </a:fld>
            <a:endParaRPr lang="en-US"/>
          </a:p>
        </p:txBody>
      </p:sp>
      <p:pic>
        <p:nvPicPr>
          <p:cNvPr id="4" name="Picture 5" descr="Interfaz de usuario gráfica, Aplicación, Word&#10;&#10;Descripción generada automáticamente">
            <a:extLst>
              <a:ext uri="{FF2B5EF4-FFF2-40B4-BE49-F238E27FC236}">
                <a16:creationId xmlns:a16="http://schemas.microsoft.com/office/drawing/2014/main" id="{16A49702-96C1-24BD-575E-55561E004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366" r="50539" b="27742"/>
          <a:stretch>
            <a:fillRect/>
          </a:stretch>
        </p:blipFill>
        <p:spPr bwMode="auto">
          <a:xfrm>
            <a:off x="1044673" y="5188784"/>
            <a:ext cx="1945212" cy="122635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Gráfico, Gráfico de superficie&#10;&#10;Descripción generada automáticamente">
            <a:extLst>
              <a:ext uri="{FF2B5EF4-FFF2-40B4-BE49-F238E27FC236}">
                <a16:creationId xmlns:a16="http://schemas.microsoft.com/office/drawing/2014/main" id="{89171779-CEF7-6641-EF16-3C25EE6D77EE}"/>
              </a:ext>
            </a:extLst>
          </p:cNvPr>
          <p:cNvPicPr>
            <a:picLocks noChangeAspect="1"/>
          </p:cNvPicPr>
          <p:nvPr/>
        </p:nvPicPr>
        <p:blipFill rotWithShape="1">
          <a:blip r:embed="rId4"/>
          <a:srcRect r="10666" b="-1"/>
          <a:stretch/>
        </p:blipFill>
        <p:spPr>
          <a:xfrm>
            <a:off x="8029952" y="2405044"/>
            <a:ext cx="2936836" cy="1651974"/>
          </a:xfrm>
          <a:prstGeom prst="rect">
            <a:avLst/>
          </a:prstGeom>
          <a:effectLst/>
        </p:spPr>
      </p:pic>
      <p:pic>
        <p:nvPicPr>
          <p:cNvPr id="5" name="Imagen 4">
            <a:extLst>
              <a:ext uri="{FF2B5EF4-FFF2-40B4-BE49-F238E27FC236}">
                <a16:creationId xmlns:a16="http://schemas.microsoft.com/office/drawing/2014/main" id="{D2C44325-0A63-8220-79C8-4485A195B74B}"/>
              </a:ext>
            </a:extLst>
          </p:cNvPr>
          <p:cNvPicPr>
            <a:picLocks noChangeAspect="1"/>
          </p:cNvPicPr>
          <p:nvPr/>
        </p:nvPicPr>
        <p:blipFill>
          <a:blip r:embed="rId5"/>
          <a:stretch>
            <a:fillRect/>
          </a:stretch>
        </p:blipFill>
        <p:spPr>
          <a:xfrm>
            <a:off x="7590202" y="447593"/>
            <a:ext cx="2176461" cy="1828959"/>
          </a:xfrm>
          <a:prstGeom prst="rect">
            <a:avLst/>
          </a:prstGeom>
        </p:spPr>
      </p:pic>
      <p:pic>
        <p:nvPicPr>
          <p:cNvPr id="7" name="Imagen 6">
            <a:extLst>
              <a:ext uri="{FF2B5EF4-FFF2-40B4-BE49-F238E27FC236}">
                <a16:creationId xmlns:a16="http://schemas.microsoft.com/office/drawing/2014/main" id="{F509893C-1ACA-229B-EF14-63C0FFAF7ECF}"/>
              </a:ext>
            </a:extLst>
          </p:cNvPr>
          <p:cNvPicPr>
            <a:picLocks noChangeAspect="1"/>
          </p:cNvPicPr>
          <p:nvPr/>
        </p:nvPicPr>
        <p:blipFill>
          <a:blip r:embed="rId6"/>
          <a:stretch>
            <a:fillRect/>
          </a:stretch>
        </p:blipFill>
        <p:spPr>
          <a:xfrm>
            <a:off x="7031053" y="4283924"/>
            <a:ext cx="4974767" cy="1518036"/>
          </a:xfrm>
          <a:prstGeom prst="rect">
            <a:avLst/>
          </a:prstGeom>
        </p:spPr>
      </p:pic>
    </p:spTree>
    <p:extLst>
      <p:ext uri="{BB962C8B-B14F-4D97-AF65-F5344CB8AC3E}">
        <p14:creationId xmlns:p14="http://schemas.microsoft.com/office/powerpoint/2010/main" val="284692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83114-3927-7228-CF8E-0234EDC1CCD9}"/>
              </a:ext>
            </a:extLst>
          </p:cNvPr>
          <p:cNvSpPr>
            <a:spLocks noGrp="1"/>
          </p:cNvSpPr>
          <p:nvPr>
            <p:ph type="title"/>
          </p:nvPr>
        </p:nvSpPr>
        <p:spPr/>
        <p:txBody>
          <a:bodyPr/>
          <a:lstStyle/>
          <a:p>
            <a:r>
              <a:rPr lang="es-ES" sz="4000" dirty="0"/>
              <a:t>FACTORES DE PROTECCIÓN FAMILIAR</a:t>
            </a:r>
          </a:p>
        </p:txBody>
      </p:sp>
      <p:graphicFrame>
        <p:nvGraphicFramePr>
          <p:cNvPr id="9" name="Marcador de contenido 8">
            <a:extLst>
              <a:ext uri="{FF2B5EF4-FFF2-40B4-BE49-F238E27FC236}">
                <a16:creationId xmlns:a16="http://schemas.microsoft.com/office/drawing/2014/main" id="{51C5A3BA-0719-FC14-D070-D38100DF2EA2}"/>
              </a:ext>
            </a:extLst>
          </p:cNvPr>
          <p:cNvGraphicFramePr>
            <a:graphicFrameLocks noGrp="1"/>
          </p:cNvGraphicFramePr>
          <p:nvPr>
            <p:ph sz="half" idx="2"/>
            <p:extLst>
              <p:ext uri="{D42A27DB-BD31-4B8C-83A1-F6EECF244321}">
                <p14:modId xmlns:p14="http://schemas.microsoft.com/office/powerpoint/2010/main" val="2800867247"/>
              </p:ext>
            </p:extLst>
          </p:nvPr>
        </p:nvGraphicFramePr>
        <p:xfrm>
          <a:off x="6096000" y="1725072"/>
          <a:ext cx="5002443" cy="4536028"/>
        </p:xfrm>
        <a:graphic>
          <a:graphicData uri="http://schemas.openxmlformats.org/drawingml/2006/table">
            <a:tbl>
              <a:tblPr firstRow="1" firstCol="1" bandRow="1">
                <a:tableStyleId>{5C22544A-7EE6-4342-B048-85BDC9FD1C3A}</a:tableStyleId>
              </a:tblPr>
              <a:tblGrid>
                <a:gridCol w="5002443">
                  <a:extLst>
                    <a:ext uri="{9D8B030D-6E8A-4147-A177-3AD203B41FA5}">
                      <a16:colId xmlns:a16="http://schemas.microsoft.com/office/drawing/2014/main" val="3271474190"/>
                    </a:ext>
                  </a:extLst>
                </a:gridCol>
              </a:tblGrid>
              <a:tr h="4536028">
                <a:tc>
                  <a:txBody>
                    <a:bodyPr/>
                    <a:lstStyle/>
                    <a:p>
                      <a:pPr algn="l">
                        <a:lnSpc>
                          <a:spcPct val="105000"/>
                        </a:lnSpc>
                        <a:spcAft>
                          <a:spcPts val="800"/>
                        </a:spcAft>
                      </a:pPr>
                      <a:r>
                        <a:rPr lang="es-ES" sz="2000" dirty="0">
                          <a:effectLst/>
                        </a:rPr>
                        <a:t>- Dinámica familiar positiva.</a:t>
                      </a:r>
                      <a:endParaRPr lang="es-ES" sz="1600" dirty="0">
                        <a:effectLst/>
                      </a:endParaRPr>
                    </a:p>
                    <a:p>
                      <a:pPr algn="l">
                        <a:lnSpc>
                          <a:spcPct val="105000"/>
                        </a:lnSpc>
                        <a:spcAft>
                          <a:spcPts val="800"/>
                        </a:spcAft>
                      </a:pPr>
                      <a:r>
                        <a:rPr lang="es-ES" sz="2000" dirty="0">
                          <a:effectLst/>
                        </a:rPr>
                        <a:t>- Comunicación fluida, clara y sincera entre padres e hijos.</a:t>
                      </a:r>
                      <a:endParaRPr lang="es-ES" sz="1600" dirty="0">
                        <a:effectLst/>
                      </a:endParaRPr>
                    </a:p>
                    <a:p>
                      <a:pPr algn="l">
                        <a:lnSpc>
                          <a:spcPct val="105000"/>
                        </a:lnSpc>
                        <a:spcAft>
                          <a:spcPts val="800"/>
                        </a:spcAft>
                      </a:pPr>
                      <a:r>
                        <a:rPr lang="es-ES" sz="2000" dirty="0">
                          <a:effectLst/>
                        </a:rPr>
                        <a:t>- Buena relación con los hermanos, primos y familiares de su misma edad.</a:t>
                      </a:r>
                      <a:endParaRPr lang="es-ES" sz="1600" dirty="0">
                        <a:effectLst/>
                      </a:endParaRPr>
                    </a:p>
                    <a:p>
                      <a:pPr algn="l">
                        <a:lnSpc>
                          <a:spcPct val="105000"/>
                        </a:lnSpc>
                        <a:spcAft>
                          <a:spcPts val="800"/>
                        </a:spcAft>
                      </a:pPr>
                      <a:r>
                        <a:rPr lang="es-ES" sz="2000" dirty="0">
                          <a:effectLst/>
                        </a:rPr>
                        <a:t>- Implicación de los padres en las metas de sus hijos (escolares, relacionales, laborales, de futuro).</a:t>
                      </a:r>
                      <a:endParaRPr lang="es-ES" sz="1600" dirty="0">
                        <a:effectLst/>
                      </a:endParaRPr>
                    </a:p>
                    <a:p>
                      <a:pPr algn="l">
                        <a:lnSpc>
                          <a:spcPct val="105000"/>
                        </a:lnSpc>
                        <a:spcAft>
                          <a:spcPts val="800"/>
                        </a:spcAft>
                      </a:pPr>
                      <a:r>
                        <a:rPr lang="es-ES" sz="2000" dirty="0">
                          <a:effectLst/>
                        </a:rPr>
                        <a:t>- Clima emocional estable en la familia.</a:t>
                      </a:r>
                      <a:endParaRPr lang="es-ES" sz="1600" dirty="0">
                        <a:effectLst/>
                      </a:endParaRPr>
                    </a:p>
                    <a:p>
                      <a:pPr algn="l">
                        <a:lnSpc>
                          <a:spcPct val="105000"/>
                        </a:lnSpc>
                        <a:spcAft>
                          <a:spcPts val="800"/>
                        </a:spcAft>
                      </a:pPr>
                      <a:r>
                        <a:rPr lang="es-ES" sz="1100" dirty="0">
                          <a:effectLst/>
                        </a:rPr>
                        <a:t> </a:t>
                      </a:r>
                      <a:endParaRPr lang="es-ES" sz="1000" dirty="0">
                        <a:effectLst/>
                      </a:endParaRPr>
                    </a:p>
                    <a:p>
                      <a:pPr algn="l">
                        <a:lnSpc>
                          <a:spcPct val="105000"/>
                        </a:lnSpc>
                        <a:spcAft>
                          <a:spcPts val="800"/>
                        </a:spcAft>
                      </a:pPr>
                      <a:r>
                        <a:rPr lang="es-ES" sz="1100" dirty="0">
                          <a:effectLst/>
                        </a:rPr>
                        <a:t> </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397" marR="65397" marT="0" marB="0">
                    <a:solidFill>
                      <a:srgbClr val="00B050"/>
                    </a:solidFill>
                  </a:tcPr>
                </a:tc>
                <a:extLst>
                  <a:ext uri="{0D108BD9-81ED-4DB2-BD59-A6C34878D82A}">
                    <a16:rowId xmlns:a16="http://schemas.microsoft.com/office/drawing/2014/main" val="4085476366"/>
                  </a:ext>
                </a:extLst>
              </a:tr>
            </a:tbl>
          </a:graphicData>
        </a:graphic>
      </p:graphicFrame>
      <p:sp>
        <p:nvSpPr>
          <p:cNvPr id="7" name="Marcador de número de diapositiva 6">
            <a:extLst>
              <a:ext uri="{FF2B5EF4-FFF2-40B4-BE49-F238E27FC236}">
                <a16:creationId xmlns:a16="http://schemas.microsoft.com/office/drawing/2014/main" id="{665FC11A-C8A4-9C63-7628-4C499D78146A}"/>
              </a:ext>
            </a:extLst>
          </p:cNvPr>
          <p:cNvSpPr>
            <a:spLocks noGrp="1"/>
          </p:cNvSpPr>
          <p:nvPr>
            <p:ph type="sldNum" sz="quarter" idx="12"/>
          </p:nvPr>
        </p:nvSpPr>
        <p:spPr/>
        <p:txBody>
          <a:bodyPr/>
          <a:lstStyle/>
          <a:p>
            <a:pPr rtl="0"/>
            <a:fld id="{B5CEABB6-07DC-46E8-9B57-56EC44A396E5}" type="slidenum">
              <a:rPr lang="es-ES" noProof="0" smtClean="0"/>
              <a:t>10</a:t>
            </a:fld>
            <a:endParaRPr lang="es-ES" noProof="0"/>
          </a:p>
        </p:txBody>
      </p:sp>
      <p:graphicFrame>
        <p:nvGraphicFramePr>
          <p:cNvPr id="10" name="Tabla 9">
            <a:extLst>
              <a:ext uri="{FF2B5EF4-FFF2-40B4-BE49-F238E27FC236}">
                <a16:creationId xmlns:a16="http://schemas.microsoft.com/office/drawing/2014/main" id="{44CE2AE0-18A5-4725-DD27-DA6955D060E4}"/>
              </a:ext>
            </a:extLst>
          </p:cNvPr>
          <p:cNvGraphicFramePr>
            <a:graphicFrameLocks noGrp="1"/>
          </p:cNvGraphicFramePr>
          <p:nvPr>
            <p:extLst>
              <p:ext uri="{D42A27DB-BD31-4B8C-83A1-F6EECF244321}">
                <p14:modId xmlns:p14="http://schemas.microsoft.com/office/powerpoint/2010/main" val="1353038715"/>
              </p:ext>
            </p:extLst>
          </p:nvPr>
        </p:nvGraphicFramePr>
        <p:xfrm>
          <a:off x="901826" y="1725072"/>
          <a:ext cx="4821899" cy="4299311"/>
        </p:xfrm>
        <a:graphic>
          <a:graphicData uri="http://schemas.openxmlformats.org/drawingml/2006/table">
            <a:tbl>
              <a:tblPr firstRow="1" firstCol="1" bandRow="1">
                <a:tableStyleId>{5C22544A-7EE6-4342-B048-85BDC9FD1C3A}</a:tableStyleId>
              </a:tblPr>
              <a:tblGrid>
                <a:gridCol w="4821899">
                  <a:extLst>
                    <a:ext uri="{9D8B030D-6E8A-4147-A177-3AD203B41FA5}">
                      <a16:colId xmlns:a16="http://schemas.microsoft.com/office/drawing/2014/main" val="2476089448"/>
                    </a:ext>
                  </a:extLst>
                </a:gridCol>
              </a:tblGrid>
              <a:tr h="4299311">
                <a:tc>
                  <a:txBody>
                    <a:bodyPr/>
                    <a:lstStyle/>
                    <a:p>
                      <a:pPr algn="l">
                        <a:lnSpc>
                          <a:spcPct val="105000"/>
                        </a:lnSpc>
                        <a:spcAft>
                          <a:spcPts val="800"/>
                        </a:spcAft>
                      </a:pPr>
                      <a:r>
                        <a:rPr lang="es-ES" sz="2000" dirty="0">
                          <a:effectLst/>
                        </a:rPr>
                        <a:t>- Apego familiar (necesidades, emociones, intereses, metas, etc.).</a:t>
                      </a:r>
                      <a:endParaRPr lang="es-ES" sz="1800" dirty="0">
                        <a:effectLst/>
                      </a:endParaRPr>
                    </a:p>
                    <a:p>
                      <a:pPr algn="l">
                        <a:lnSpc>
                          <a:spcPct val="105000"/>
                        </a:lnSpc>
                        <a:spcAft>
                          <a:spcPts val="800"/>
                        </a:spcAft>
                      </a:pPr>
                      <a:r>
                        <a:rPr lang="es-ES" sz="2000" dirty="0">
                          <a:effectLst/>
                        </a:rPr>
                        <a:t>- Oportunidades para la implicación en la familia y en la toma de decisiones.</a:t>
                      </a:r>
                      <a:endParaRPr lang="es-ES" sz="1800" dirty="0">
                        <a:effectLst/>
                      </a:endParaRPr>
                    </a:p>
                    <a:p>
                      <a:pPr algn="l">
                        <a:lnSpc>
                          <a:spcPct val="105000"/>
                        </a:lnSpc>
                        <a:spcAft>
                          <a:spcPts val="800"/>
                        </a:spcAft>
                      </a:pPr>
                      <a:r>
                        <a:rPr lang="es-ES" sz="2000" dirty="0">
                          <a:effectLst/>
                        </a:rPr>
                        <a:t>- Altas expectativas parentales.</a:t>
                      </a:r>
                      <a:endParaRPr lang="es-ES" sz="1800" dirty="0">
                        <a:effectLst/>
                      </a:endParaRPr>
                    </a:p>
                    <a:p>
                      <a:pPr algn="l">
                        <a:lnSpc>
                          <a:spcPct val="105000"/>
                        </a:lnSpc>
                        <a:spcAft>
                          <a:spcPts val="800"/>
                        </a:spcAft>
                      </a:pPr>
                      <a:r>
                        <a:rPr lang="es-ES" sz="2000" dirty="0">
                          <a:effectLst/>
                        </a:rPr>
                        <a:t>- Creencias saludables y reglas claras de conducta.</a:t>
                      </a:r>
                      <a:endParaRPr lang="es-ES" sz="1800" dirty="0">
                        <a:effectLst/>
                      </a:endParaRPr>
                    </a:p>
                    <a:p>
                      <a:pPr algn="l">
                        <a:lnSpc>
                          <a:spcPct val="105000"/>
                        </a:lnSpc>
                        <a:spcAft>
                          <a:spcPts val="800"/>
                        </a:spcAft>
                      </a:pPr>
                      <a:r>
                        <a:rPr lang="es-ES" sz="2000" dirty="0">
                          <a:effectLst/>
                        </a:rPr>
                        <a:t>- Sentido de confianza positivo hacia los hijos.</a:t>
                      </a:r>
                      <a:endParaRPr lang="es-ES" sz="1800" dirty="0">
                        <a:effectLst/>
                      </a:endParaRPr>
                    </a:p>
                    <a:p>
                      <a:pPr algn="l">
                        <a:lnSpc>
                          <a:spcPct val="105000"/>
                        </a:lnSpc>
                        <a:spcAft>
                          <a:spcPts val="800"/>
                        </a:spcAft>
                      </a:pPr>
                      <a:r>
                        <a:rPr lang="es-ES" sz="1000" dirty="0">
                          <a:effectLst/>
                        </a:rPr>
                        <a:t> </a:t>
                      </a:r>
                      <a:endParaRPr lang="es-ES" sz="900" dirty="0">
                        <a:effectLst/>
                      </a:endParaRPr>
                    </a:p>
                    <a:p>
                      <a:pPr algn="l">
                        <a:lnSpc>
                          <a:spcPct val="105000"/>
                        </a:lnSpc>
                        <a:spcAft>
                          <a:spcPts val="800"/>
                        </a:spcAft>
                      </a:pPr>
                      <a:r>
                        <a:rPr lang="es-ES" sz="1000" dirty="0">
                          <a:effectLst/>
                        </a:rPr>
                        <a:t> </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38" marR="58138" marT="0" marB="0">
                    <a:solidFill>
                      <a:srgbClr val="00B050"/>
                    </a:solidFill>
                  </a:tcPr>
                </a:tc>
                <a:extLst>
                  <a:ext uri="{0D108BD9-81ED-4DB2-BD59-A6C34878D82A}">
                    <a16:rowId xmlns:a16="http://schemas.microsoft.com/office/drawing/2014/main" val="287959687"/>
                  </a:ext>
                </a:extLst>
              </a:tr>
            </a:tbl>
          </a:graphicData>
        </a:graphic>
      </p:graphicFrame>
    </p:spTree>
    <p:extLst>
      <p:ext uri="{BB962C8B-B14F-4D97-AF65-F5344CB8AC3E}">
        <p14:creationId xmlns:p14="http://schemas.microsoft.com/office/powerpoint/2010/main" val="338145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D1192-1098-4902-857F-6F9ECC8F09D0}"/>
              </a:ext>
            </a:extLst>
          </p:cNvPr>
          <p:cNvSpPr>
            <a:spLocks noGrp="1"/>
          </p:cNvSpPr>
          <p:nvPr>
            <p:ph type="ctrTitle"/>
          </p:nvPr>
        </p:nvSpPr>
        <p:spPr>
          <a:xfrm>
            <a:off x="528791" y="841513"/>
            <a:ext cx="8825658" cy="3329581"/>
          </a:xfrm>
        </p:spPr>
        <p:txBody>
          <a:bodyPr/>
          <a:lstStyle/>
          <a:p>
            <a:r>
              <a:rPr lang="es-ES" sz="4000" dirty="0"/>
              <a:t>LOS ESTILOS PARENTALES EN LA PREVENCIÓN DE ADICCIONES </a:t>
            </a:r>
            <a:br>
              <a:rPr lang="es-ES" sz="4000" dirty="0"/>
            </a:br>
            <a:r>
              <a:rPr lang="es-ES" sz="4000" dirty="0"/>
              <a:t>EN LAS FAMILIAS</a:t>
            </a:r>
          </a:p>
        </p:txBody>
      </p:sp>
    </p:spTree>
    <p:extLst>
      <p:ext uri="{BB962C8B-B14F-4D97-AF65-F5344CB8AC3E}">
        <p14:creationId xmlns:p14="http://schemas.microsoft.com/office/powerpoint/2010/main" val="115087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8145" name="Rectangle 4813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8130" name="Rectangle 2">
            <a:extLst>
              <a:ext uri="{FF2B5EF4-FFF2-40B4-BE49-F238E27FC236}">
                <a16:creationId xmlns:a16="http://schemas.microsoft.com/office/drawing/2014/main" id="{1A273EA5-8F1B-0AF4-333A-B2539C1A8692}"/>
              </a:ext>
            </a:extLst>
          </p:cNvPr>
          <p:cNvSpPr>
            <a:spLocks noGrp="1" noChangeArrowheads="1"/>
          </p:cNvSpPr>
          <p:nvPr>
            <p:ph type="title"/>
          </p:nvPr>
        </p:nvSpPr>
        <p:spPr>
          <a:xfrm>
            <a:off x="648510" y="329119"/>
            <a:ext cx="6188190" cy="1622321"/>
          </a:xfrm>
        </p:spPr>
        <p:txBody>
          <a:bodyPr>
            <a:normAutofit/>
          </a:bodyPr>
          <a:lstStyle/>
          <a:p>
            <a:pPr eaLnBrk="1" hangingPunct="1">
              <a:defRPr/>
            </a:pPr>
            <a:r>
              <a:rPr lang="es-ES" dirty="0">
                <a:solidFill>
                  <a:srgbClr val="FFFF00"/>
                </a:solidFill>
              </a:rPr>
              <a:t>ESTILOS PARENTALES</a:t>
            </a:r>
          </a:p>
        </p:txBody>
      </p:sp>
      <p:sp>
        <p:nvSpPr>
          <p:cNvPr id="48146" name="Rectangle 3">
            <a:extLst>
              <a:ext uri="{FF2B5EF4-FFF2-40B4-BE49-F238E27FC236}">
                <a16:creationId xmlns:a16="http://schemas.microsoft.com/office/drawing/2014/main" id="{445D62C2-E0D9-3369-8E76-30494D70518D}"/>
              </a:ext>
            </a:extLst>
          </p:cNvPr>
          <p:cNvSpPr>
            <a:spLocks noGrp="1" noChangeArrowheads="1"/>
          </p:cNvSpPr>
          <p:nvPr>
            <p:ph type="body" idx="1"/>
          </p:nvPr>
        </p:nvSpPr>
        <p:spPr>
          <a:xfrm>
            <a:off x="648930" y="1409991"/>
            <a:ext cx="6579825" cy="5318875"/>
          </a:xfrm>
        </p:spPr>
        <p:txBody>
          <a:bodyPr>
            <a:normAutofit lnSpcReduction="10000"/>
          </a:bodyPr>
          <a:lstStyle/>
          <a:p>
            <a:pPr eaLnBrk="1" hangingPunct="1">
              <a:lnSpc>
                <a:spcPct val="90000"/>
              </a:lnSpc>
              <a:defRPr/>
            </a:pPr>
            <a:r>
              <a:rPr lang="es-ES" sz="1600" dirty="0">
                <a:solidFill>
                  <a:srgbClr val="FFFFFF"/>
                </a:solidFill>
              </a:rPr>
              <a:t>Modo en que los padres educan a sus hijos, aplican normas y tipo de autoridad que ejercen sobre ellos. </a:t>
            </a:r>
          </a:p>
          <a:p>
            <a:pPr eaLnBrk="1" hangingPunct="1">
              <a:lnSpc>
                <a:spcPct val="90000"/>
              </a:lnSpc>
              <a:defRPr/>
            </a:pPr>
            <a:r>
              <a:rPr lang="es-ES" sz="1600" dirty="0">
                <a:solidFill>
                  <a:srgbClr val="FFFFFF"/>
                </a:solidFill>
              </a:rPr>
              <a:t>Sabemos que distintos tipos de crianza de los padres influyen en la conducta de sus hijos</a:t>
            </a:r>
          </a:p>
          <a:p>
            <a:pPr eaLnBrk="1" hangingPunct="1">
              <a:lnSpc>
                <a:spcPct val="90000"/>
              </a:lnSpc>
              <a:defRPr/>
            </a:pPr>
            <a:r>
              <a:rPr lang="es-ES" sz="1600" dirty="0" err="1">
                <a:solidFill>
                  <a:srgbClr val="FFFFFF"/>
                </a:solidFill>
              </a:rPr>
              <a:t>Baumrid</a:t>
            </a:r>
            <a:r>
              <a:rPr lang="es-ES" sz="1600" dirty="0">
                <a:solidFill>
                  <a:srgbClr val="FFFFFF"/>
                </a:solidFill>
              </a:rPr>
              <a:t> (1966, 1968, 1971): </a:t>
            </a:r>
          </a:p>
          <a:p>
            <a:pPr eaLnBrk="1" hangingPunct="1">
              <a:lnSpc>
                <a:spcPct val="90000"/>
              </a:lnSpc>
              <a:buFont typeface="Wingdings" panose="05000000000000000000" pitchFamily="2" charset="2"/>
              <a:buNone/>
              <a:defRPr/>
            </a:pPr>
            <a:r>
              <a:rPr lang="es-ES" sz="1600" dirty="0">
                <a:solidFill>
                  <a:srgbClr val="FFFFFF"/>
                </a:solidFill>
              </a:rPr>
              <a:t>	</a:t>
            </a:r>
            <a:r>
              <a:rPr lang="es-ES" sz="1400" dirty="0">
                <a:solidFill>
                  <a:srgbClr val="FFFFFF"/>
                </a:solidFill>
              </a:rPr>
              <a:t>- Autoritario (no rechazante)</a:t>
            </a:r>
          </a:p>
          <a:p>
            <a:pPr eaLnBrk="1" hangingPunct="1">
              <a:lnSpc>
                <a:spcPct val="90000"/>
              </a:lnSpc>
              <a:buFont typeface="Wingdings" panose="05000000000000000000" pitchFamily="2" charset="2"/>
              <a:buNone/>
              <a:defRPr/>
            </a:pPr>
            <a:r>
              <a:rPr lang="es-ES" sz="1400" dirty="0">
                <a:solidFill>
                  <a:srgbClr val="FFFFFF"/>
                </a:solidFill>
              </a:rPr>
              <a:t>	- Democrático (no no-conformista)</a:t>
            </a:r>
          </a:p>
          <a:p>
            <a:pPr eaLnBrk="1" hangingPunct="1">
              <a:lnSpc>
                <a:spcPct val="90000"/>
              </a:lnSpc>
              <a:buFont typeface="Wingdings" panose="05000000000000000000" pitchFamily="2" charset="2"/>
              <a:buNone/>
              <a:defRPr/>
            </a:pPr>
            <a:r>
              <a:rPr lang="es-ES" sz="1400" dirty="0">
                <a:solidFill>
                  <a:srgbClr val="FFFFFF"/>
                </a:solidFill>
              </a:rPr>
              <a:t>	- Democrático no conformista</a:t>
            </a:r>
          </a:p>
          <a:p>
            <a:pPr eaLnBrk="1" hangingPunct="1">
              <a:lnSpc>
                <a:spcPct val="90000"/>
              </a:lnSpc>
              <a:buFont typeface="Wingdings" panose="05000000000000000000" pitchFamily="2" charset="2"/>
              <a:buNone/>
              <a:defRPr/>
            </a:pPr>
            <a:r>
              <a:rPr lang="es-ES" sz="1400" dirty="0">
                <a:solidFill>
                  <a:srgbClr val="FFFFFF"/>
                </a:solidFill>
              </a:rPr>
              <a:t>	- No conformista (no permisivo y no autoritario)</a:t>
            </a:r>
          </a:p>
          <a:p>
            <a:pPr eaLnBrk="1" hangingPunct="1">
              <a:lnSpc>
                <a:spcPct val="90000"/>
              </a:lnSpc>
              <a:buFont typeface="Wingdings" panose="05000000000000000000" pitchFamily="2" charset="2"/>
              <a:buNone/>
              <a:defRPr/>
            </a:pPr>
            <a:r>
              <a:rPr lang="es-ES" sz="1400" dirty="0">
                <a:solidFill>
                  <a:srgbClr val="FFFFFF"/>
                </a:solidFill>
              </a:rPr>
              <a:t>	- No conformista permisivo</a:t>
            </a:r>
          </a:p>
          <a:p>
            <a:pPr eaLnBrk="1" hangingPunct="1">
              <a:lnSpc>
                <a:spcPct val="90000"/>
              </a:lnSpc>
              <a:buFont typeface="Wingdings" panose="05000000000000000000" pitchFamily="2" charset="2"/>
              <a:buNone/>
              <a:defRPr/>
            </a:pPr>
            <a:r>
              <a:rPr lang="es-ES" sz="1400" dirty="0">
                <a:solidFill>
                  <a:srgbClr val="FFFFFF"/>
                </a:solidFill>
              </a:rPr>
              <a:t>	- Permisivo (no no-conformista)</a:t>
            </a:r>
          </a:p>
          <a:p>
            <a:pPr eaLnBrk="1" hangingPunct="1">
              <a:lnSpc>
                <a:spcPct val="90000"/>
              </a:lnSpc>
              <a:buFont typeface="Wingdings" panose="05000000000000000000" pitchFamily="2" charset="2"/>
              <a:buNone/>
              <a:defRPr/>
            </a:pPr>
            <a:r>
              <a:rPr lang="es-ES" sz="1400" dirty="0">
                <a:solidFill>
                  <a:srgbClr val="FFFFFF"/>
                </a:solidFill>
              </a:rPr>
              <a:t>	- Sin poder ser claramente identificado</a:t>
            </a:r>
          </a:p>
          <a:p>
            <a:pPr eaLnBrk="1" hangingPunct="1">
              <a:lnSpc>
                <a:spcPct val="90000"/>
              </a:lnSpc>
              <a:buFont typeface="Wingdings" panose="05000000000000000000" pitchFamily="2" charset="2"/>
              <a:buNone/>
              <a:defRPr/>
            </a:pPr>
            <a:r>
              <a:rPr lang="es-ES" sz="1400" dirty="0">
                <a:solidFill>
                  <a:srgbClr val="FFFFFF"/>
                </a:solidFill>
              </a:rPr>
              <a:t>	- Autoritario- Rechazante-Negligente</a:t>
            </a:r>
          </a:p>
          <a:p>
            <a:pPr eaLnBrk="1" hangingPunct="1">
              <a:lnSpc>
                <a:spcPct val="90000"/>
              </a:lnSpc>
              <a:defRPr/>
            </a:pPr>
            <a:r>
              <a:rPr lang="es-ES" sz="1600" dirty="0" err="1">
                <a:solidFill>
                  <a:srgbClr val="FFFFFF"/>
                </a:solidFill>
              </a:rPr>
              <a:t>Baumrid</a:t>
            </a:r>
            <a:r>
              <a:rPr lang="es-ES" sz="1600" dirty="0">
                <a:solidFill>
                  <a:srgbClr val="FFFFFF"/>
                </a:solidFill>
              </a:rPr>
              <a:t> (1980): tres estilos parentales:</a:t>
            </a:r>
          </a:p>
          <a:p>
            <a:pPr lvl="1" eaLnBrk="1" hangingPunct="1">
              <a:lnSpc>
                <a:spcPct val="90000"/>
              </a:lnSpc>
              <a:defRPr/>
            </a:pPr>
            <a:r>
              <a:rPr lang="es-ES" sz="1400" dirty="0">
                <a:solidFill>
                  <a:srgbClr val="FFFFFF"/>
                </a:solidFill>
              </a:rPr>
              <a:t>Con autoridad</a:t>
            </a:r>
          </a:p>
          <a:p>
            <a:pPr lvl="1" eaLnBrk="1" hangingPunct="1">
              <a:lnSpc>
                <a:spcPct val="90000"/>
              </a:lnSpc>
              <a:defRPr/>
            </a:pPr>
            <a:r>
              <a:rPr lang="es-ES" sz="1400" dirty="0">
                <a:solidFill>
                  <a:srgbClr val="FFFFFF"/>
                </a:solidFill>
              </a:rPr>
              <a:t>Autoritario</a:t>
            </a:r>
          </a:p>
          <a:p>
            <a:pPr lvl="1" eaLnBrk="1" hangingPunct="1">
              <a:lnSpc>
                <a:spcPct val="90000"/>
              </a:lnSpc>
              <a:defRPr/>
            </a:pPr>
            <a:r>
              <a:rPr lang="es-ES" sz="1400" dirty="0">
                <a:solidFill>
                  <a:srgbClr val="FFFFFF"/>
                </a:solidFill>
              </a:rPr>
              <a:t>Permisivo</a:t>
            </a:r>
          </a:p>
          <a:p>
            <a:pPr lvl="1" eaLnBrk="1" hangingPunct="1">
              <a:lnSpc>
                <a:spcPct val="90000"/>
              </a:lnSpc>
              <a:buFont typeface="Wingdings" panose="05000000000000000000" pitchFamily="2" charset="2"/>
              <a:buNone/>
              <a:defRPr/>
            </a:pPr>
            <a:endParaRPr lang="es-ES" sz="700" dirty="0">
              <a:solidFill>
                <a:srgbClr val="FFFFFF"/>
              </a:solidFill>
            </a:endParaRPr>
          </a:p>
        </p:txBody>
      </p:sp>
      <p:sp>
        <p:nvSpPr>
          <p:cNvPr id="4814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8148" name="Picture 48132" descr="Manos de dos adultos y un niño una encima de la otra">
            <a:extLst>
              <a:ext uri="{FF2B5EF4-FFF2-40B4-BE49-F238E27FC236}">
                <a16:creationId xmlns:a16="http://schemas.microsoft.com/office/drawing/2014/main" id="{22A14E83-6B65-65A3-8C94-B9526A4155A5}"/>
              </a:ext>
            </a:extLst>
          </p:cNvPr>
          <p:cNvPicPr>
            <a:picLocks noChangeAspect="1"/>
          </p:cNvPicPr>
          <p:nvPr/>
        </p:nvPicPr>
        <p:blipFill rotWithShape="1">
          <a:blip r:embed="rId3"/>
          <a:srcRect l="29448" r="22243"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273EA5-8F1B-0AF4-333A-B2539C1A8692}"/>
              </a:ext>
            </a:extLst>
          </p:cNvPr>
          <p:cNvSpPr>
            <a:spLocks noGrp="1" noChangeArrowheads="1"/>
          </p:cNvSpPr>
          <p:nvPr>
            <p:ph type="title"/>
          </p:nvPr>
        </p:nvSpPr>
        <p:spPr>
          <a:xfrm>
            <a:off x="648510" y="329119"/>
            <a:ext cx="6188190" cy="1622321"/>
          </a:xfrm>
        </p:spPr>
        <p:txBody>
          <a:bodyPr>
            <a:normAutofit/>
          </a:bodyPr>
          <a:lstStyle/>
          <a:p>
            <a:pPr eaLnBrk="1" hangingPunct="1">
              <a:defRPr/>
            </a:pPr>
            <a:r>
              <a:rPr lang="es-ES" dirty="0">
                <a:solidFill>
                  <a:srgbClr val="FFFF00"/>
                </a:solidFill>
              </a:rPr>
              <a:t>ESTILOS PARENTALES</a:t>
            </a:r>
          </a:p>
        </p:txBody>
      </p:sp>
      <p:sp>
        <p:nvSpPr>
          <p:cNvPr id="48146" name="Rectangle 3">
            <a:extLst>
              <a:ext uri="{FF2B5EF4-FFF2-40B4-BE49-F238E27FC236}">
                <a16:creationId xmlns:a16="http://schemas.microsoft.com/office/drawing/2014/main" id="{445D62C2-E0D9-3369-8E76-30494D70518D}"/>
              </a:ext>
            </a:extLst>
          </p:cNvPr>
          <p:cNvSpPr>
            <a:spLocks noGrp="1" noChangeArrowheads="1"/>
          </p:cNvSpPr>
          <p:nvPr>
            <p:ph type="body" idx="1"/>
          </p:nvPr>
        </p:nvSpPr>
        <p:spPr>
          <a:xfrm>
            <a:off x="648930" y="1409991"/>
            <a:ext cx="6579825" cy="5318875"/>
          </a:xfrm>
        </p:spPr>
        <p:txBody>
          <a:bodyPr>
            <a:normAutofit/>
          </a:bodyPr>
          <a:lstStyle/>
          <a:p>
            <a:pPr eaLnBrk="1" hangingPunct="1">
              <a:defRPr/>
            </a:pPr>
            <a:r>
              <a:rPr lang="es-ES" dirty="0" err="1"/>
              <a:t>Maccoby</a:t>
            </a:r>
            <a:r>
              <a:rPr lang="es-ES" dirty="0"/>
              <a:t> y Martin (1983):</a:t>
            </a:r>
          </a:p>
          <a:p>
            <a:pPr lvl="1" eaLnBrk="1" hangingPunct="1">
              <a:defRPr/>
            </a:pPr>
            <a:r>
              <a:rPr lang="es-ES" dirty="0"/>
              <a:t>Sensibilidad (afecto, aceptación e implicación)</a:t>
            </a:r>
          </a:p>
          <a:p>
            <a:pPr lvl="1" eaLnBrk="1" hangingPunct="1">
              <a:defRPr/>
            </a:pPr>
            <a:r>
              <a:rPr lang="es-ES" dirty="0"/>
              <a:t>Exigencia (control, supervisión y demandas de madurez)</a:t>
            </a:r>
          </a:p>
          <a:p>
            <a:pPr lvl="1" eaLnBrk="1" hangingPunct="1">
              <a:defRPr/>
            </a:pPr>
            <a:endParaRPr lang="es-ES" dirty="0"/>
          </a:p>
          <a:p>
            <a:pPr lvl="1" eaLnBrk="1" hangingPunct="1">
              <a:defRPr/>
            </a:pPr>
            <a:endParaRPr lang="es-ES" dirty="0"/>
          </a:p>
          <a:p>
            <a:pPr marL="457200" lvl="1" indent="0" eaLnBrk="1" hangingPunct="1">
              <a:buNone/>
              <a:defRPr/>
            </a:pPr>
            <a:endParaRPr lang="es-ES" dirty="0"/>
          </a:p>
          <a:p>
            <a:pPr lvl="1" eaLnBrk="1" hangingPunct="1">
              <a:defRPr/>
            </a:pPr>
            <a:r>
              <a:rPr lang="es-ES" dirty="0"/>
              <a:t>Resultan cuatro estilos parentales:</a:t>
            </a:r>
          </a:p>
          <a:p>
            <a:pPr lvl="2" eaLnBrk="1" hangingPunct="1">
              <a:defRPr/>
            </a:pPr>
            <a:r>
              <a:rPr lang="es-ES" dirty="0"/>
              <a:t>Democrático/</a:t>
            </a:r>
            <a:r>
              <a:rPr lang="es-ES" dirty="0" err="1"/>
              <a:t>autorizativo</a:t>
            </a:r>
            <a:r>
              <a:rPr lang="es-ES" dirty="0"/>
              <a:t> (sensible y exigente)</a:t>
            </a:r>
          </a:p>
          <a:p>
            <a:pPr lvl="2" eaLnBrk="1" hangingPunct="1">
              <a:defRPr/>
            </a:pPr>
            <a:r>
              <a:rPr lang="es-ES" dirty="0"/>
              <a:t>Autoritario (insensible y exigente)</a:t>
            </a:r>
          </a:p>
          <a:p>
            <a:pPr lvl="2" eaLnBrk="1" hangingPunct="1">
              <a:defRPr/>
            </a:pPr>
            <a:r>
              <a:rPr lang="es-ES" dirty="0"/>
              <a:t>Permisivo (sensible y consentidor)</a:t>
            </a:r>
          </a:p>
          <a:p>
            <a:pPr lvl="2" eaLnBrk="1" hangingPunct="1">
              <a:defRPr/>
            </a:pPr>
            <a:r>
              <a:rPr lang="es-ES" dirty="0"/>
              <a:t>Negligente (insensible y poco exigente)</a:t>
            </a:r>
          </a:p>
          <a:p>
            <a:pPr lvl="1" eaLnBrk="1" hangingPunct="1">
              <a:lnSpc>
                <a:spcPct val="90000"/>
              </a:lnSpc>
              <a:buFont typeface="Wingdings" panose="05000000000000000000" pitchFamily="2" charset="2"/>
              <a:buNone/>
              <a:defRPr/>
            </a:pPr>
            <a:endParaRPr lang="es-ES" sz="700" dirty="0">
              <a:solidFill>
                <a:srgbClr val="FFFFFF"/>
              </a:solidFill>
            </a:endParaRPr>
          </a:p>
        </p:txBody>
      </p:sp>
      <p:pic>
        <p:nvPicPr>
          <p:cNvPr id="48148" name="Picture 48132" descr="Manos de dos adultos y un niño una encima de la otra">
            <a:extLst>
              <a:ext uri="{FF2B5EF4-FFF2-40B4-BE49-F238E27FC236}">
                <a16:creationId xmlns:a16="http://schemas.microsoft.com/office/drawing/2014/main" id="{22A14E83-6B65-65A3-8C94-B9526A4155A5}"/>
              </a:ext>
            </a:extLst>
          </p:cNvPr>
          <p:cNvPicPr>
            <a:picLocks noChangeAspect="1"/>
          </p:cNvPicPr>
          <p:nvPr/>
        </p:nvPicPr>
        <p:blipFill rotWithShape="1">
          <a:blip r:embed="rId2"/>
          <a:srcRect l="29448" r="22243"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Flecha: hacia abajo 1">
            <a:extLst>
              <a:ext uri="{FF2B5EF4-FFF2-40B4-BE49-F238E27FC236}">
                <a16:creationId xmlns:a16="http://schemas.microsoft.com/office/drawing/2014/main" id="{42E9598C-FB29-8308-139E-2D72087A7EA4}"/>
              </a:ext>
            </a:extLst>
          </p:cNvPr>
          <p:cNvSpPr/>
          <p:nvPr/>
        </p:nvSpPr>
        <p:spPr>
          <a:xfrm>
            <a:off x="3518704" y="2801073"/>
            <a:ext cx="590309" cy="11748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53984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7">
            <a:extLst>
              <a:ext uri="{FF2B5EF4-FFF2-40B4-BE49-F238E27FC236}">
                <a16:creationId xmlns:a16="http://schemas.microsoft.com/office/drawing/2014/main" id="{AF2D788B-F0F3-97BB-44B8-7E047E833481}"/>
              </a:ext>
            </a:extLst>
          </p:cNvPr>
          <p:cNvSpPr>
            <a:spLocks noChangeShapeType="1"/>
          </p:cNvSpPr>
          <p:nvPr/>
        </p:nvSpPr>
        <p:spPr bwMode="auto">
          <a:xfrm>
            <a:off x="2782888" y="3141663"/>
            <a:ext cx="6481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43" name="Line 8">
            <a:extLst>
              <a:ext uri="{FF2B5EF4-FFF2-40B4-BE49-F238E27FC236}">
                <a16:creationId xmlns:a16="http://schemas.microsoft.com/office/drawing/2014/main" id="{F062FAFF-790C-1C1A-4AF1-0005D9AE35DE}"/>
              </a:ext>
            </a:extLst>
          </p:cNvPr>
          <p:cNvSpPr>
            <a:spLocks noChangeShapeType="1"/>
          </p:cNvSpPr>
          <p:nvPr/>
        </p:nvSpPr>
        <p:spPr bwMode="auto">
          <a:xfrm>
            <a:off x="6024563" y="836614"/>
            <a:ext cx="0" cy="4752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44" name="Rectangle 9">
            <a:extLst>
              <a:ext uri="{FF2B5EF4-FFF2-40B4-BE49-F238E27FC236}">
                <a16:creationId xmlns:a16="http://schemas.microsoft.com/office/drawing/2014/main" id="{90B6B136-E6B0-ACB8-3CD5-05549FD95349}"/>
              </a:ext>
            </a:extLst>
          </p:cNvPr>
          <p:cNvSpPr>
            <a:spLocks noChangeArrowheads="1"/>
          </p:cNvSpPr>
          <p:nvPr/>
        </p:nvSpPr>
        <p:spPr bwMode="auto">
          <a:xfrm>
            <a:off x="7319964" y="1341439"/>
            <a:ext cx="1512887" cy="719137"/>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es-ES" altLang="es-ES" sz="1800"/>
              <a:t>Autorizativo,</a:t>
            </a:r>
          </a:p>
          <a:p>
            <a:pPr algn="ctr" eaLnBrk="1" hangingPunct="1">
              <a:spcBef>
                <a:spcPct val="0"/>
              </a:spcBef>
              <a:buClrTx/>
              <a:buFontTx/>
              <a:buNone/>
            </a:pPr>
            <a:r>
              <a:rPr lang="es-ES" altLang="es-ES" sz="1800"/>
              <a:t>Democrático</a:t>
            </a:r>
          </a:p>
        </p:txBody>
      </p:sp>
      <p:sp>
        <p:nvSpPr>
          <p:cNvPr id="10245" name="Rectangle 10">
            <a:extLst>
              <a:ext uri="{FF2B5EF4-FFF2-40B4-BE49-F238E27FC236}">
                <a16:creationId xmlns:a16="http://schemas.microsoft.com/office/drawing/2014/main" id="{FBEC2888-752A-5216-E391-44A61AE7C884}"/>
              </a:ext>
            </a:extLst>
          </p:cNvPr>
          <p:cNvSpPr>
            <a:spLocks noChangeArrowheads="1"/>
          </p:cNvSpPr>
          <p:nvPr/>
        </p:nvSpPr>
        <p:spPr bwMode="auto">
          <a:xfrm>
            <a:off x="7391400" y="4149726"/>
            <a:ext cx="1512888" cy="792163"/>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es-ES" altLang="es-ES" sz="1800"/>
              <a:t>Permisivo,</a:t>
            </a:r>
          </a:p>
          <a:p>
            <a:pPr algn="ctr" eaLnBrk="1" hangingPunct="1">
              <a:spcBef>
                <a:spcPct val="0"/>
              </a:spcBef>
              <a:buClrTx/>
              <a:buFontTx/>
              <a:buNone/>
            </a:pPr>
            <a:r>
              <a:rPr lang="es-ES" altLang="es-ES" sz="1800"/>
              <a:t>indulgente</a:t>
            </a:r>
          </a:p>
        </p:txBody>
      </p:sp>
      <p:sp>
        <p:nvSpPr>
          <p:cNvPr id="10246" name="Rectangle 11">
            <a:extLst>
              <a:ext uri="{FF2B5EF4-FFF2-40B4-BE49-F238E27FC236}">
                <a16:creationId xmlns:a16="http://schemas.microsoft.com/office/drawing/2014/main" id="{1FA32470-6192-563F-A977-97BD4C51D262}"/>
              </a:ext>
            </a:extLst>
          </p:cNvPr>
          <p:cNvSpPr>
            <a:spLocks noChangeArrowheads="1"/>
          </p:cNvSpPr>
          <p:nvPr/>
        </p:nvSpPr>
        <p:spPr bwMode="auto">
          <a:xfrm>
            <a:off x="3071813" y="4221163"/>
            <a:ext cx="1511300" cy="7921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es-ES" altLang="es-ES" sz="1800"/>
              <a:t>Negligente,</a:t>
            </a:r>
          </a:p>
          <a:p>
            <a:pPr algn="ctr" eaLnBrk="1" hangingPunct="1">
              <a:spcBef>
                <a:spcPct val="0"/>
              </a:spcBef>
              <a:buClrTx/>
              <a:buFontTx/>
              <a:buNone/>
            </a:pPr>
            <a:r>
              <a:rPr lang="es-ES" altLang="es-ES" sz="1800"/>
              <a:t>Indiferente</a:t>
            </a:r>
          </a:p>
        </p:txBody>
      </p:sp>
      <p:sp>
        <p:nvSpPr>
          <p:cNvPr id="10247" name="Rectangle 12">
            <a:extLst>
              <a:ext uri="{FF2B5EF4-FFF2-40B4-BE49-F238E27FC236}">
                <a16:creationId xmlns:a16="http://schemas.microsoft.com/office/drawing/2014/main" id="{8AD1FFC5-58B8-0D37-7D68-8C8E921D54CD}"/>
              </a:ext>
            </a:extLst>
          </p:cNvPr>
          <p:cNvSpPr>
            <a:spLocks noChangeArrowheads="1"/>
          </p:cNvSpPr>
          <p:nvPr/>
        </p:nvSpPr>
        <p:spPr bwMode="auto">
          <a:xfrm>
            <a:off x="3216275" y="1268413"/>
            <a:ext cx="1512888" cy="7921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es-ES" altLang="es-ES" sz="1800"/>
              <a:t>Autoritario</a:t>
            </a:r>
          </a:p>
        </p:txBody>
      </p:sp>
      <p:sp>
        <p:nvSpPr>
          <p:cNvPr id="10248" name="Rectangle 13">
            <a:extLst>
              <a:ext uri="{FF2B5EF4-FFF2-40B4-BE49-F238E27FC236}">
                <a16:creationId xmlns:a16="http://schemas.microsoft.com/office/drawing/2014/main" id="{D9EBBD1C-F4FA-FA04-05C9-6FDDBBDD7E37}"/>
              </a:ext>
            </a:extLst>
          </p:cNvPr>
          <p:cNvSpPr>
            <a:spLocks noChangeArrowheads="1"/>
          </p:cNvSpPr>
          <p:nvPr/>
        </p:nvSpPr>
        <p:spPr bwMode="auto">
          <a:xfrm>
            <a:off x="4511676" y="188913"/>
            <a:ext cx="3097213" cy="5762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es-ES" altLang="es-ES" sz="1800"/>
              <a:t>ALTO CONTROL</a:t>
            </a:r>
          </a:p>
        </p:txBody>
      </p:sp>
      <p:sp>
        <p:nvSpPr>
          <p:cNvPr id="10249" name="Rectangle 14">
            <a:extLst>
              <a:ext uri="{FF2B5EF4-FFF2-40B4-BE49-F238E27FC236}">
                <a16:creationId xmlns:a16="http://schemas.microsoft.com/office/drawing/2014/main" id="{670771B4-6910-24C1-6177-14F02C785B67}"/>
              </a:ext>
            </a:extLst>
          </p:cNvPr>
          <p:cNvSpPr>
            <a:spLocks noChangeArrowheads="1"/>
          </p:cNvSpPr>
          <p:nvPr/>
        </p:nvSpPr>
        <p:spPr bwMode="auto">
          <a:xfrm>
            <a:off x="4511676" y="5661026"/>
            <a:ext cx="3097213" cy="576263"/>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es-ES" altLang="es-ES" sz="1800"/>
              <a:t>BAJO CONTROL</a:t>
            </a:r>
          </a:p>
        </p:txBody>
      </p:sp>
      <p:sp>
        <p:nvSpPr>
          <p:cNvPr id="10250" name="Rectangle 15">
            <a:extLst>
              <a:ext uri="{FF2B5EF4-FFF2-40B4-BE49-F238E27FC236}">
                <a16:creationId xmlns:a16="http://schemas.microsoft.com/office/drawing/2014/main" id="{012B4B5B-E035-4077-505A-460201C31A84}"/>
              </a:ext>
            </a:extLst>
          </p:cNvPr>
          <p:cNvSpPr>
            <a:spLocks noChangeArrowheads="1"/>
          </p:cNvSpPr>
          <p:nvPr/>
        </p:nvSpPr>
        <p:spPr bwMode="auto">
          <a:xfrm>
            <a:off x="8975726" y="2781300"/>
            <a:ext cx="1692275" cy="863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es-ES" altLang="es-ES" sz="1800"/>
              <a:t>AFECTO </a:t>
            </a:r>
          </a:p>
          <a:p>
            <a:pPr algn="ctr" eaLnBrk="1" hangingPunct="1">
              <a:spcBef>
                <a:spcPct val="0"/>
              </a:spcBef>
              <a:buClrTx/>
              <a:buFontTx/>
              <a:buNone/>
            </a:pPr>
            <a:r>
              <a:rPr lang="es-ES" altLang="es-ES" sz="1800"/>
              <a:t>POSITIVO</a:t>
            </a:r>
          </a:p>
        </p:txBody>
      </p:sp>
      <p:sp>
        <p:nvSpPr>
          <p:cNvPr id="10251" name="Rectangle 16">
            <a:extLst>
              <a:ext uri="{FF2B5EF4-FFF2-40B4-BE49-F238E27FC236}">
                <a16:creationId xmlns:a16="http://schemas.microsoft.com/office/drawing/2014/main" id="{4360898A-22C2-51B2-0F57-35830F6A76C1}"/>
              </a:ext>
            </a:extLst>
          </p:cNvPr>
          <p:cNvSpPr>
            <a:spLocks noChangeArrowheads="1"/>
          </p:cNvSpPr>
          <p:nvPr/>
        </p:nvSpPr>
        <p:spPr bwMode="auto">
          <a:xfrm>
            <a:off x="1524000" y="2781300"/>
            <a:ext cx="2051050" cy="863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lgn="ctr" eaLnBrk="1" hangingPunct="1">
              <a:spcBef>
                <a:spcPct val="0"/>
              </a:spcBef>
              <a:buClrTx/>
              <a:buFontTx/>
              <a:buNone/>
            </a:pPr>
            <a:r>
              <a:rPr lang="es-ES" altLang="es-ES" sz="1800"/>
              <a:t>AFECTO </a:t>
            </a:r>
          </a:p>
          <a:p>
            <a:pPr algn="ctr" eaLnBrk="1" hangingPunct="1">
              <a:spcBef>
                <a:spcPct val="0"/>
              </a:spcBef>
              <a:buClrTx/>
              <a:buFontTx/>
              <a:buNone/>
            </a:pPr>
            <a:r>
              <a:rPr lang="es-ES" altLang="es-ES" sz="1800"/>
              <a:t>NEGATIVO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0D3F23B-7AC5-E46E-25E9-E05BB5984155}"/>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s-ES" altLang="es-ES" sz="3200"/>
              <a:t>CARCTERÍSTICAS DE CADA ESTILO PARENTAL (Craig, 1997)</a:t>
            </a:r>
          </a:p>
        </p:txBody>
      </p:sp>
      <p:sp>
        <p:nvSpPr>
          <p:cNvPr id="11267" name="Rectangle 3">
            <a:extLst>
              <a:ext uri="{FF2B5EF4-FFF2-40B4-BE49-F238E27FC236}">
                <a16:creationId xmlns:a16="http://schemas.microsoft.com/office/drawing/2014/main" id="{DBBA3505-5231-85ED-955B-C23B6863A21D}"/>
              </a:ext>
            </a:extLst>
          </p:cNvPr>
          <p:cNvSpPr>
            <a:spLocks noGrp="1" noChangeArrowheads="1"/>
          </p:cNvSpPr>
          <p:nvPr>
            <p:ph type="body" idx="1"/>
          </p:nvPr>
        </p:nvSpPr>
        <p:spPr>
          <a:xfrm>
            <a:off x="1524001" y="1125538"/>
            <a:ext cx="8964613" cy="5732462"/>
          </a:xfrm>
          <a:noFill/>
          <a:extLst>
            <a:ext uri="{909E8E84-426E-40DD-AFC4-6F175D3DCCD1}">
              <a14:hiddenFill xmlns:a14="http://schemas.microsoft.com/office/drawing/2010/main">
                <a:solidFill>
                  <a:srgbClr val="FFFFFF"/>
                </a:solidFill>
              </a14:hiddenFill>
            </a:ext>
          </a:extLst>
        </p:spPr>
        <p:txBody>
          <a:bodyPr>
            <a:normAutofit/>
          </a:bodyPr>
          <a:lstStyle/>
          <a:p>
            <a:pPr>
              <a:lnSpc>
                <a:spcPct val="90000"/>
              </a:lnSpc>
              <a:buFont typeface="Wingdings" panose="05000000000000000000" pitchFamily="2" charset="2"/>
              <a:buNone/>
            </a:pPr>
            <a:r>
              <a:rPr lang="es-ES_tradnl" altLang="es-ES" sz="2400" dirty="0"/>
              <a:t> </a:t>
            </a:r>
          </a:p>
          <a:p>
            <a:pPr>
              <a:lnSpc>
                <a:spcPct val="90000"/>
              </a:lnSpc>
              <a:buFont typeface="Wingdings" panose="05000000000000000000" pitchFamily="2" charset="2"/>
              <a:buNone/>
            </a:pPr>
            <a:endParaRPr lang="es-ES_tradnl" altLang="es-ES" sz="2400" dirty="0"/>
          </a:p>
          <a:p>
            <a:pPr>
              <a:lnSpc>
                <a:spcPct val="90000"/>
              </a:lnSpc>
            </a:pPr>
            <a:r>
              <a:rPr lang="es-ES_tradnl" altLang="es-ES" sz="2400" dirty="0"/>
              <a:t>El </a:t>
            </a:r>
            <a:r>
              <a:rPr lang="es-ES_tradnl" altLang="es-ES" sz="2400" i="1" dirty="0">
                <a:solidFill>
                  <a:srgbClr val="FFC000"/>
                </a:solidFill>
              </a:rPr>
              <a:t>padre con autoridad, democrático</a:t>
            </a:r>
            <a:r>
              <a:rPr lang="es-ES_tradnl" altLang="es-ES" sz="2400" dirty="0">
                <a:solidFill>
                  <a:srgbClr val="FFC000"/>
                </a:solidFill>
              </a:rPr>
              <a:t> o </a:t>
            </a:r>
            <a:r>
              <a:rPr lang="es-ES_tradnl" altLang="es-ES" sz="2400" i="1" dirty="0" err="1">
                <a:solidFill>
                  <a:srgbClr val="FFC000"/>
                </a:solidFill>
              </a:rPr>
              <a:t>autorizatativo</a:t>
            </a:r>
            <a:r>
              <a:rPr lang="es-ES_tradnl" altLang="es-ES" sz="2400" i="1" dirty="0"/>
              <a:t>, </a:t>
            </a:r>
            <a:r>
              <a:rPr lang="es-ES_tradnl" altLang="es-ES" sz="2400" dirty="0"/>
              <a:t>sería el padre exigente y al mismo tiempo sensible, que acepta y alienta la progresiva autonomía de sus hijos. Tiene una comunicación abierta con ellos y reglas flexibles. Tiene un buen cuidado con ellos y un buen afecto. Cuando aplica castigos estos son razonables y ejerce un control firme. Aplica una disciplina inductiva, ya que le explica el propósito de las reglas y está abierto a las argumentaciones sobre las mismas. Sus hijos son los que tienen el mejor ajuste, con más confianza personal, autocontrol y son socialmente competentes. Tienen un mejor rendimiento escolar y elevada autoestima.</a:t>
            </a:r>
            <a:r>
              <a:rPr lang="es-ES_tradnl" altLang="es-ES" sz="14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2E12919-0CD1-D3F0-00F5-F4E34B37EA54}"/>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s-ES" altLang="es-ES" sz="3200"/>
              <a:t>CARCTERÍSTICAS DE CADA ESTILO PARENTAL (Craig, 1997)</a:t>
            </a:r>
          </a:p>
        </p:txBody>
      </p:sp>
      <p:sp>
        <p:nvSpPr>
          <p:cNvPr id="12291" name="Rectangle 3">
            <a:extLst>
              <a:ext uri="{FF2B5EF4-FFF2-40B4-BE49-F238E27FC236}">
                <a16:creationId xmlns:a16="http://schemas.microsoft.com/office/drawing/2014/main" id="{CAD7EEF0-3AA4-7DEB-C515-9AD0781366D0}"/>
              </a:ext>
            </a:extLst>
          </p:cNvPr>
          <p:cNvSpPr>
            <a:spLocks noGrp="1" noChangeArrowheads="1"/>
          </p:cNvSpPr>
          <p:nvPr>
            <p:ph type="body" idx="1"/>
          </p:nvPr>
        </p:nvSpPr>
        <p:spPr>
          <a:xfrm>
            <a:off x="1703389" y="1096964"/>
            <a:ext cx="8785225" cy="5761037"/>
          </a:xfrm>
          <a:noFill/>
          <a:extLst>
            <a:ext uri="{909E8E84-426E-40DD-AFC4-6F175D3DCCD1}">
              <a14:hiddenFill xmlns:a14="http://schemas.microsoft.com/office/drawing/2010/main">
                <a:solidFill>
                  <a:srgbClr val="FFFFFF"/>
                </a:solidFill>
              </a14:hiddenFill>
            </a:ext>
          </a:extLst>
        </p:spPr>
        <p:txBody>
          <a:bodyPr>
            <a:normAutofit/>
          </a:bodyPr>
          <a:lstStyle/>
          <a:p>
            <a:pPr>
              <a:lnSpc>
                <a:spcPct val="80000"/>
              </a:lnSpc>
              <a:buFont typeface="Wingdings" panose="05000000000000000000" pitchFamily="2" charset="2"/>
              <a:buNone/>
            </a:pPr>
            <a:endParaRPr lang="es-ES_tradnl" altLang="es-ES" sz="2400" dirty="0"/>
          </a:p>
          <a:p>
            <a:pPr>
              <a:lnSpc>
                <a:spcPct val="80000"/>
              </a:lnSpc>
              <a:buFont typeface="Wingdings" panose="05000000000000000000" pitchFamily="2" charset="2"/>
              <a:buNone/>
            </a:pPr>
            <a:endParaRPr lang="es-ES_tradnl" altLang="es-ES" sz="2400" dirty="0"/>
          </a:p>
          <a:p>
            <a:pPr>
              <a:lnSpc>
                <a:spcPct val="80000"/>
              </a:lnSpc>
            </a:pPr>
            <a:r>
              <a:rPr lang="es-ES_tradnl" altLang="es-ES" sz="2400" dirty="0"/>
              <a:t>El </a:t>
            </a:r>
            <a:r>
              <a:rPr lang="es-ES_tradnl" altLang="es-ES" sz="2400" i="1" dirty="0">
                <a:solidFill>
                  <a:srgbClr val="FFC000"/>
                </a:solidFill>
              </a:rPr>
              <a:t>padre autoritario</a:t>
            </a:r>
            <a:r>
              <a:rPr lang="es-ES_tradnl" altLang="es-ES" sz="2400" dirty="0">
                <a:solidFill>
                  <a:srgbClr val="FFC000"/>
                </a:solidFill>
              </a:rPr>
              <a:t> </a:t>
            </a:r>
            <a:r>
              <a:rPr lang="es-ES_tradnl" altLang="es-ES" sz="2400" dirty="0"/>
              <a:t>establece normas con poca participación del niño. Sus órdenes esperan ser obedecidas. La desviación de la norma tiene como consecuencia castigos bastante severos, a menudo físicos. Ejerce una disciplina basada en la afirmación del poder. Sus exigencias con frecuencia son inadecuadas y los castigos son severos o poco razonables. La comunicación es pobre, las reglas son inflexibles, la independencia escasa. Por ello el niño tiende a ser retraído, temeroso, apocado, irritable  y  con poca interacción social. Carece de espontaneidad y de locus de control interno. Las niñas tienden a ser pasivas y dependientes en la adolescencia; los niños se vuelven rebeldes y agresivos.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7ECD8AC-63BD-1EC6-99C2-F536BFCCA468}"/>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s-ES" altLang="es-ES" sz="3200"/>
              <a:t>CARCTERÍSTICAS DE CADA ESTILO PARENTAL (Craig, 1997)</a:t>
            </a:r>
          </a:p>
        </p:txBody>
      </p:sp>
      <p:sp>
        <p:nvSpPr>
          <p:cNvPr id="13315" name="Rectangle 3">
            <a:extLst>
              <a:ext uri="{FF2B5EF4-FFF2-40B4-BE49-F238E27FC236}">
                <a16:creationId xmlns:a16="http://schemas.microsoft.com/office/drawing/2014/main" id="{3CE44039-B10E-FA2C-A5B0-54F8AE87EA59}"/>
              </a:ext>
            </a:extLst>
          </p:cNvPr>
          <p:cNvSpPr>
            <a:spLocks noGrp="1" noChangeArrowheads="1"/>
          </p:cNvSpPr>
          <p:nvPr>
            <p:ph type="body" idx="1"/>
          </p:nvPr>
        </p:nvSpPr>
        <p:spPr>
          <a:xfrm>
            <a:off x="1524001" y="981076"/>
            <a:ext cx="8893175" cy="5876925"/>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80000"/>
              </a:lnSpc>
              <a:buFont typeface="Wingdings" panose="05000000000000000000" pitchFamily="2" charset="2"/>
              <a:buNone/>
            </a:pPr>
            <a:r>
              <a:rPr lang="es-ES_tradnl" altLang="es-ES" sz="1800" dirty="0"/>
              <a:t> </a:t>
            </a:r>
          </a:p>
          <a:p>
            <a:pPr>
              <a:lnSpc>
                <a:spcPct val="80000"/>
              </a:lnSpc>
              <a:buFont typeface="Wingdings" panose="05000000000000000000" pitchFamily="2" charset="2"/>
              <a:buNone/>
            </a:pPr>
            <a:endParaRPr lang="es-ES_tradnl" altLang="es-ES" sz="1800" dirty="0"/>
          </a:p>
          <a:p>
            <a:pPr>
              <a:lnSpc>
                <a:spcPct val="80000"/>
              </a:lnSpc>
            </a:pPr>
            <a:endParaRPr lang="es-ES_tradnl" altLang="es-ES" sz="1800" dirty="0"/>
          </a:p>
          <a:p>
            <a:pPr>
              <a:lnSpc>
                <a:spcPct val="80000"/>
              </a:lnSpc>
            </a:pPr>
            <a:r>
              <a:rPr lang="es-ES_tradnl" altLang="es-ES" sz="2400" dirty="0"/>
              <a:t>El </a:t>
            </a:r>
            <a:r>
              <a:rPr lang="es-ES_tradnl" altLang="es-ES" sz="2400" i="1" dirty="0">
                <a:solidFill>
                  <a:srgbClr val="FFC000"/>
                </a:solidFill>
              </a:rPr>
              <a:t>padre permisivo</a:t>
            </a:r>
            <a:r>
              <a:rPr lang="es-ES_tradnl" altLang="es-ES" sz="2400" dirty="0">
                <a:solidFill>
                  <a:srgbClr val="FFC000"/>
                </a:solidFill>
              </a:rPr>
              <a:t> </a:t>
            </a:r>
            <a:r>
              <a:rPr lang="es-ES_tradnl" altLang="es-ES" sz="2400" dirty="0"/>
              <a:t>impone pocas o ninguna restricción a sus hijos, por los que muestra un amor incondicional. Es poco exigentes respecto a una conducta madura, utiliza poco el castigo y permite que el niño regule su propia conducta. Tiene una confianza total en sus hijos y ejerce una democracia plena en la relación padres-hijos. Los hijos disponen de una gran libertad y poca conducción. Los padres esperan que el niño tenga un comportamiento maduro. No establecen límites a la conducta. Fomentan la independencia y la individualidad. En muchas ocasiones estos padres son considerados </a:t>
            </a:r>
            <a:r>
              <a:rPr lang="es-ES_tradnl" altLang="es-ES" sz="2400" dirty="0">
                <a:solidFill>
                  <a:srgbClr val="FFC000"/>
                </a:solidFill>
              </a:rPr>
              <a:t>indulgentes</a:t>
            </a:r>
            <a:r>
              <a:rPr lang="es-ES_tradnl" altLang="es-ES" sz="2400" dirty="0"/>
              <a:t>. En unos casos los niños tienden a ser impulsivos, agresivos, rebeldes, así como socialmente ineptos e incapaces de asumir responsabilidades. En otros casos pueden ser independientes, activos, sociables y creativos, capaces de controlar la agresividad y con un alto grado de autoestima.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73665CB-C31B-5A07-7C77-C9D4AF0D106D}"/>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s-ES" altLang="es-ES" sz="3200" dirty="0"/>
              <a:t>CARCTERÍSTICAS DE CADA ESTILO PARENTAL (Craig, 1997)</a:t>
            </a:r>
          </a:p>
        </p:txBody>
      </p:sp>
      <p:sp>
        <p:nvSpPr>
          <p:cNvPr id="14339" name="Rectangle 3">
            <a:extLst>
              <a:ext uri="{FF2B5EF4-FFF2-40B4-BE49-F238E27FC236}">
                <a16:creationId xmlns:a16="http://schemas.microsoft.com/office/drawing/2014/main" id="{5993F0AC-7863-3BD7-4E63-A9727F5D76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normAutofit/>
          </a:bodyPr>
          <a:lstStyle/>
          <a:p>
            <a:r>
              <a:rPr lang="es-ES_tradnl" altLang="es-ES" sz="2400" dirty="0">
                <a:effectLst/>
              </a:rPr>
              <a:t>El </a:t>
            </a:r>
            <a:r>
              <a:rPr lang="es-ES_tradnl" altLang="es-ES" sz="2400" i="1" dirty="0">
                <a:solidFill>
                  <a:srgbClr val="FFC000"/>
                </a:solidFill>
                <a:effectLst/>
              </a:rPr>
              <a:t>padre indiferente</a:t>
            </a:r>
            <a:r>
              <a:rPr lang="es-ES_tradnl" altLang="es-ES" sz="2400" dirty="0">
                <a:solidFill>
                  <a:srgbClr val="FFC000"/>
                </a:solidFill>
                <a:effectLst/>
              </a:rPr>
              <a:t> o </a:t>
            </a:r>
            <a:r>
              <a:rPr lang="es-ES_tradnl" altLang="es-ES" sz="2400" i="1" dirty="0">
                <a:solidFill>
                  <a:srgbClr val="FFC000"/>
                </a:solidFill>
                <a:effectLst/>
              </a:rPr>
              <a:t>negligente</a:t>
            </a:r>
            <a:r>
              <a:rPr lang="es-ES_tradnl" altLang="es-ES" sz="2400" dirty="0">
                <a:solidFill>
                  <a:srgbClr val="FFC000"/>
                </a:solidFill>
                <a:effectLst/>
              </a:rPr>
              <a:t> </a:t>
            </a:r>
            <a:r>
              <a:rPr lang="es-ES_tradnl" altLang="es-ES" sz="2400" dirty="0">
                <a:effectLst/>
              </a:rPr>
              <a:t>es aquel que no impone límites y tampoco proporciona afecto. Se concentra en las tensiones de su propia vida y no le queda tiempo para sus hijos. Si además los padres son hostiles entonces los niños tienden a mostrar muchos impulsos destructivos y conducta delictiva.</a:t>
            </a:r>
            <a:endParaRPr lang="es-ES" altLang="es-ES" sz="2400" dirty="0">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9B97D4F-368D-B726-28A2-8CD308AFF89A}"/>
              </a:ext>
            </a:extLst>
          </p:cNvPr>
          <p:cNvSpPr>
            <a:spLocks noGrp="1" noChangeArrowheads="1"/>
          </p:cNvSpPr>
          <p:nvPr>
            <p:ph type="title"/>
          </p:nvPr>
        </p:nvSpPr>
        <p:spPr/>
        <p:txBody>
          <a:bodyPr/>
          <a:lstStyle/>
          <a:p>
            <a:pPr eaLnBrk="1" hangingPunct="1">
              <a:defRPr/>
            </a:pPr>
            <a:r>
              <a:rPr lang="es-ES" dirty="0">
                <a:solidFill>
                  <a:srgbClr val="FFFF00"/>
                </a:solidFill>
              </a:rPr>
              <a:t>CONSUMO DE DROGAS</a:t>
            </a:r>
          </a:p>
        </p:txBody>
      </p:sp>
      <p:sp>
        <p:nvSpPr>
          <p:cNvPr id="35843" name="Rectangle 3">
            <a:extLst>
              <a:ext uri="{FF2B5EF4-FFF2-40B4-BE49-F238E27FC236}">
                <a16:creationId xmlns:a16="http://schemas.microsoft.com/office/drawing/2014/main" id="{411C2C70-4B72-4129-85D9-AC2A7A93AB42}"/>
              </a:ext>
            </a:extLst>
          </p:cNvPr>
          <p:cNvSpPr>
            <a:spLocks noGrp="1" noChangeArrowheads="1"/>
          </p:cNvSpPr>
          <p:nvPr>
            <p:ph type="body" idx="1"/>
          </p:nvPr>
        </p:nvSpPr>
        <p:spPr>
          <a:xfrm>
            <a:off x="1524000" y="1600200"/>
            <a:ext cx="9144000" cy="5257800"/>
          </a:xfrm>
        </p:spPr>
        <p:txBody>
          <a:bodyPr/>
          <a:lstStyle/>
          <a:p>
            <a:pPr eaLnBrk="1" hangingPunct="1">
              <a:defRPr/>
            </a:pPr>
            <a:r>
              <a:rPr lang="es-ES" sz="2400" dirty="0"/>
              <a:t>Democrático                 menor consumo</a:t>
            </a:r>
          </a:p>
          <a:p>
            <a:pPr eaLnBrk="1" hangingPunct="1">
              <a:defRPr/>
            </a:pPr>
            <a:r>
              <a:rPr lang="es-ES" sz="2400" dirty="0"/>
              <a:t>Autoritario y negligente                mayor consumo</a:t>
            </a:r>
          </a:p>
          <a:p>
            <a:pPr eaLnBrk="1" hangingPunct="1">
              <a:defRPr/>
            </a:pPr>
            <a:r>
              <a:rPr lang="es-ES" sz="2400" dirty="0"/>
              <a:t>Permisivo/indulgente               diferencias por 			países y culturas</a:t>
            </a:r>
          </a:p>
          <a:p>
            <a:pPr eaLnBrk="1" hangingPunct="1">
              <a:defRPr/>
            </a:pPr>
            <a:endParaRPr lang="es-ES" sz="2400" dirty="0"/>
          </a:p>
          <a:p>
            <a:pPr eaLnBrk="1" hangingPunct="1">
              <a:defRPr/>
            </a:pPr>
            <a:r>
              <a:rPr lang="es-ES" sz="2400" dirty="0"/>
              <a:t>Vigilancia, guía, prohibiciones y apoyo</a:t>
            </a:r>
          </a:p>
          <a:p>
            <a:pPr eaLnBrk="1" hangingPunct="1">
              <a:defRPr/>
            </a:pPr>
            <a:endParaRPr lang="es-ES" sz="2400" dirty="0"/>
          </a:p>
          <a:p>
            <a:pPr eaLnBrk="1" hangingPunct="1">
              <a:defRPr/>
            </a:pPr>
            <a:endParaRPr lang="es-ES" sz="2400" dirty="0"/>
          </a:p>
          <a:p>
            <a:pPr eaLnBrk="1" hangingPunct="1">
              <a:buFont typeface="Wingdings" panose="05000000000000000000" pitchFamily="2" charset="2"/>
              <a:buNone/>
              <a:defRPr/>
            </a:pPr>
            <a:r>
              <a:rPr lang="es-ES" sz="2400" dirty="0"/>
              <a:t>	Depende del estilo de crianza de cada padre</a:t>
            </a:r>
          </a:p>
          <a:p>
            <a:pPr eaLnBrk="1" hangingPunct="1">
              <a:buFont typeface="Wingdings" panose="05000000000000000000" pitchFamily="2" charset="2"/>
              <a:buNone/>
              <a:defRPr/>
            </a:pPr>
            <a:endParaRPr lang="es-ES" dirty="0"/>
          </a:p>
        </p:txBody>
      </p:sp>
      <p:sp>
        <p:nvSpPr>
          <p:cNvPr id="20484" name="AutoShape 4">
            <a:extLst>
              <a:ext uri="{FF2B5EF4-FFF2-40B4-BE49-F238E27FC236}">
                <a16:creationId xmlns:a16="http://schemas.microsoft.com/office/drawing/2014/main" id="{64573D9A-3E27-5DFE-68E5-7D2F34C1BA5B}"/>
              </a:ext>
            </a:extLst>
          </p:cNvPr>
          <p:cNvSpPr>
            <a:spLocks noChangeArrowheads="1"/>
          </p:cNvSpPr>
          <p:nvPr/>
        </p:nvSpPr>
        <p:spPr bwMode="auto">
          <a:xfrm>
            <a:off x="4221345" y="1637348"/>
            <a:ext cx="865187" cy="431800"/>
          </a:xfrm>
          <a:prstGeom prst="rightArrow">
            <a:avLst>
              <a:gd name="adj1" fmla="val 50000"/>
              <a:gd name="adj2" fmla="val 5009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endParaRPr lang="es-ES" altLang="es-ES" sz="1800"/>
          </a:p>
        </p:txBody>
      </p:sp>
      <p:sp>
        <p:nvSpPr>
          <p:cNvPr id="20485" name="AutoShape 5">
            <a:extLst>
              <a:ext uri="{FF2B5EF4-FFF2-40B4-BE49-F238E27FC236}">
                <a16:creationId xmlns:a16="http://schemas.microsoft.com/office/drawing/2014/main" id="{40CDCE22-DC94-40B6-9E44-EE08745EAE7A}"/>
              </a:ext>
            </a:extLst>
          </p:cNvPr>
          <p:cNvSpPr>
            <a:spLocks noChangeArrowheads="1"/>
          </p:cNvSpPr>
          <p:nvPr/>
        </p:nvSpPr>
        <p:spPr bwMode="auto">
          <a:xfrm>
            <a:off x="5663406" y="2140215"/>
            <a:ext cx="865187" cy="431800"/>
          </a:xfrm>
          <a:prstGeom prst="rightArrow">
            <a:avLst>
              <a:gd name="adj1" fmla="val 50000"/>
              <a:gd name="adj2" fmla="val 5009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endParaRPr lang="es-ES" altLang="es-ES" sz="1800"/>
          </a:p>
        </p:txBody>
      </p:sp>
      <p:sp>
        <p:nvSpPr>
          <p:cNvPr id="20486" name="AutoShape 6">
            <a:extLst>
              <a:ext uri="{FF2B5EF4-FFF2-40B4-BE49-F238E27FC236}">
                <a16:creationId xmlns:a16="http://schemas.microsoft.com/office/drawing/2014/main" id="{1D85C725-0C4D-0EA5-81C7-DFDFB8A49FEB}"/>
              </a:ext>
            </a:extLst>
          </p:cNvPr>
          <p:cNvSpPr>
            <a:spLocks noChangeArrowheads="1"/>
          </p:cNvSpPr>
          <p:nvPr/>
        </p:nvSpPr>
        <p:spPr bwMode="auto">
          <a:xfrm>
            <a:off x="5230812" y="2643082"/>
            <a:ext cx="865187" cy="431800"/>
          </a:xfrm>
          <a:prstGeom prst="rightArrow">
            <a:avLst>
              <a:gd name="adj1" fmla="val 50000"/>
              <a:gd name="adj2" fmla="val 5009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endParaRPr lang="es-ES" altLang="es-ES" sz="1800"/>
          </a:p>
        </p:txBody>
      </p:sp>
      <p:sp>
        <p:nvSpPr>
          <p:cNvPr id="20487" name="AutoShape 7">
            <a:extLst>
              <a:ext uri="{FF2B5EF4-FFF2-40B4-BE49-F238E27FC236}">
                <a16:creationId xmlns:a16="http://schemas.microsoft.com/office/drawing/2014/main" id="{BD635675-DD0A-ADAB-6397-4E10AEF85798}"/>
              </a:ext>
            </a:extLst>
          </p:cNvPr>
          <p:cNvSpPr>
            <a:spLocks noChangeArrowheads="1"/>
          </p:cNvSpPr>
          <p:nvPr/>
        </p:nvSpPr>
        <p:spPr bwMode="auto">
          <a:xfrm>
            <a:off x="4279219" y="4485190"/>
            <a:ext cx="1008063" cy="732869"/>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endParaRPr lang="es-ES" altLang="es-E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B8BD784-4D84-3822-338A-329BC3DE0A23}"/>
              </a:ext>
            </a:extLst>
          </p:cNvPr>
          <p:cNvSpPr>
            <a:spLocks noGrp="1"/>
          </p:cNvSpPr>
          <p:nvPr>
            <p:ph type="title"/>
          </p:nvPr>
        </p:nvSpPr>
        <p:spPr>
          <a:xfrm>
            <a:off x="849683" y="1240076"/>
            <a:ext cx="2727813" cy="4584527"/>
          </a:xfrm>
        </p:spPr>
        <p:txBody>
          <a:bodyPr>
            <a:normAutofit/>
          </a:bodyPr>
          <a:lstStyle/>
          <a:p>
            <a:r>
              <a:rPr lang="es-ES" sz="5400" dirty="0" err="1">
                <a:solidFill>
                  <a:srgbClr val="FFFFFF"/>
                </a:solidFill>
              </a:rPr>
              <a:t>indice</a:t>
            </a:r>
            <a:endParaRPr lang="es-ES" sz="5400" dirty="0">
              <a:solidFill>
                <a:srgbClr val="FFFFFF"/>
              </a:solidFill>
            </a:endParaRPr>
          </a:p>
        </p:txBody>
      </p:sp>
      <p:sp>
        <p:nvSpPr>
          <p:cNvPr id="3" name="Marcador de contenido 2">
            <a:extLst>
              <a:ext uri="{FF2B5EF4-FFF2-40B4-BE49-F238E27FC236}">
                <a16:creationId xmlns:a16="http://schemas.microsoft.com/office/drawing/2014/main" id="{D2C90573-0D8F-4FAD-0215-B8B3969BACF4}"/>
              </a:ext>
            </a:extLst>
          </p:cNvPr>
          <p:cNvSpPr>
            <a:spLocks noGrp="1"/>
          </p:cNvSpPr>
          <p:nvPr>
            <p:ph idx="1"/>
          </p:nvPr>
        </p:nvSpPr>
        <p:spPr>
          <a:xfrm>
            <a:off x="4327695" y="642175"/>
            <a:ext cx="7545545" cy="6037880"/>
          </a:xfrm>
        </p:spPr>
        <p:txBody>
          <a:bodyPr anchor="t">
            <a:normAutofit/>
          </a:bodyPr>
          <a:lstStyle/>
          <a:p>
            <a:r>
              <a:rPr lang="es-ES" sz="3200" b="0" i="0" u="none" strike="noStrike" baseline="0" dirty="0">
                <a:latin typeface="Arial" panose="020B0604020202020204" pitchFamily="34" charset="0"/>
              </a:rPr>
              <a:t>Papel de la familia en la prevención del consumo de drogas y otras adiciones</a:t>
            </a:r>
          </a:p>
          <a:p>
            <a:r>
              <a:rPr lang="es-ES" sz="3200" b="0" i="0" u="none" strike="noStrike" baseline="0" dirty="0">
                <a:latin typeface="Arial" panose="020B0604020202020204" pitchFamily="34" charset="0"/>
              </a:rPr>
              <a:t>Factores de riesgo y protección en las familias. </a:t>
            </a:r>
          </a:p>
          <a:p>
            <a:r>
              <a:rPr lang="es-ES" sz="3200" b="0" i="0" u="none" strike="noStrike" baseline="0" dirty="0">
                <a:latin typeface="Arial" panose="020B0604020202020204" pitchFamily="34" charset="0"/>
              </a:rPr>
              <a:t>Los estilos parentales en la prevención de adicciones en las familias. </a:t>
            </a:r>
          </a:p>
          <a:p>
            <a:r>
              <a:rPr lang="es-ES" sz="3200" b="0" i="0" u="none" strike="noStrike" baseline="0" dirty="0">
                <a:latin typeface="Arial" panose="020B0604020202020204" pitchFamily="34" charset="0"/>
              </a:rPr>
              <a:t>Componentes de la prevención familiar efectiva. </a:t>
            </a:r>
          </a:p>
          <a:p>
            <a:r>
              <a:rPr lang="es-ES" sz="3200" b="0" i="0" u="none" strike="noStrike" baseline="0" dirty="0">
                <a:latin typeface="Arial" panose="020B0604020202020204" pitchFamily="34" charset="0"/>
              </a:rPr>
              <a:t>La eficacia de la prevención familiar. </a:t>
            </a:r>
          </a:p>
          <a:p>
            <a:endParaRPr lang="es-ES" dirty="0"/>
          </a:p>
        </p:txBody>
      </p:sp>
    </p:spTree>
    <p:extLst>
      <p:ext uri="{BB962C8B-B14F-4D97-AF65-F5344CB8AC3E}">
        <p14:creationId xmlns:p14="http://schemas.microsoft.com/office/powerpoint/2010/main" val="4282386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EF4DE0A-E6B6-EFEE-E07E-179B7BFE5688}"/>
              </a:ext>
            </a:extLst>
          </p:cNvPr>
          <p:cNvSpPr>
            <a:spLocks noGrp="1" noChangeArrowheads="1"/>
          </p:cNvSpPr>
          <p:nvPr>
            <p:ph type="title"/>
          </p:nvPr>
        </p:nvSpPr>
        <p:spPr>
          <a:xfrm>
            <a:off x="646110" y="250161"/>
            <a:ext cx="9404723" cy="1400530"/>
          </a:xfrm>
          <a:noFill/>
          <a:extLst>
            <a:ext uri="{909E8E84-426E-40DD-AFC4-6F175D3DCCD1}">
              <a14:hiddenFill xmlns:a14="http://schemas.microsoft.com/office/drawing/2010/main">
                <a:solidFill>
                  <a:srgbClr val="FFFFFF"/>
                </a:solidFill>
              </a14:hiddenFill>
            </a:ext>
          </a:extLst>
        </p:spPr>
        <p:txBody>
          <a:bodyPr/>
          <a:lstStyle/>
          <a:p>
            <a:pPr algn="ctr"/>
            <a:r>
              <a:rPr lang="es-ES" altLang="es-ES" sz="3200" dirty="0">
                <a:solidFill>
                  <a:srgbClr val="FFFF00"/>
                </a:solidFill>
              </a:rPr>
              <a:t>  ¿CUÁL ES EL MEJOR ESTILO EDUCATIVO </a:t>
            </a:r>
            <a:br>
              <a:rPr lang="es-ES" altLang="es-ES" sz="3200" dirty="0">
                <a:solidFill>
                  <a:srgbClr val="FFFF00"/>
                </a:solidFill>
              </a:rPr>
            </a:br>
            <a:r>
              <a:rPr lang="es-ES" altLang="es-ES" sz="3200" dirty="0">
                <a:solidFill>
                  <a:srgbClr val="FFFF00"/>
                </a:solidFill>
              </a:rPr>
              <a:t>EN ESPAÑA?</a:t>
            </a:r>
          </a:p>
        </p:txBody>
      </p:sp>
      <p:sp>
        <p:nvSpPr>
          <p:cNvPr id="24579" name="Rectangle 3">
            <a:extLst>
              <a:ext uri="{FF2B5EF4-FFF2-40B4-BE49-F238E27FC236}">
                <a16:creationId xmlns:a16="http://schemas.microsoft.com/office/drawing/2014/main" id="{4094AD6B-C593-7E09-9FC6-972F7EB6FC1A}"/>
              </a:ext>
            </a:extLst>
          </p:cNvPr>
          <p:cNvSpPr>
            <a:spLocks noGrp="1" noChangeArrowheads="1"/>
          </p:cNvSpPr>
          <p:nvPr>
            <p:ph type="body" idx="1"/>
          </p:nvPr>
        </p:nvSpPr>
        <p:spPr>
          <a:xfrm>
            <a:off x="995423" y="1268413"/>
            <a:ext cx="9153465" cy="5589587"/>
          </a:xfrm>
          <a:noFill/>
          <a:extLst>
            <a:ext uri="{909E8E84-426E-40DD-AFC4-6F175D3DCCD1}">
              <a14:hiddenFill xmlns:a14="http://schemas.microsoft.com/office/drawing/2010/main">
                <a:solidFill>
                  <a:srgbClr val="FFFFFF"/>
                </a:solidFill>
              </a14:hiddenFill>
            </a:ext>
          </a:extLst>
        </p:spPr>
        <p:txBody>
          <a:bodyPr>
            <a:normAutofit fontScale="92500" lnSpcReduction="10000"/>
          </a:bodyPr>
          <a:lstStyle/>
          <a:p>
            <a:pPr>
              <a:lnSpc>
                <a:spcPct val="80000"/>
              </a:lnSpc>
              <a:buFont typeface="Wingdings" panose="05000000000000000000" pitchFamily="2" charset="2"/>
              <a:buNone/>
            </a:pPr>
            <a:r>
              <a:rPr lang="es-ES" altLang="es-ES" dirty="0">
                <a:effectLst/>
              </a:rPr>
              <a:t>_________________________________________________________________________</a:t>
            </a:r>
          </a:p>
          <a:p>
            <a:pPr>
              <a:lnSpc>
                <a:spcPct val="80000"/>
              </a:lnSpc>
              <a:buFont typeface="Wingdings" panose="05000000000000000000" pitchFamily="2" charset="2"/>
              <a:buNone/>
            </a:pPr>
            <a:r>
              <a:rPr lang="es-ES" altLang="es-ES" sz="2200" dirty="0"/>
              <a:t>						</a:t>
            </a:r>
            <a:r>
              <a:rPr lang="es-ES" altLang="es-ES" sz="2200" dirty="0">
                <a:solidFill>
                  <a:srgbClr val="FFC000"/>
                </a:solidFill>
              </a:rPr>
              <a:t>                                   Estilo educativo</a:t>
            </a:r>
          </a:p>
          <a:p>
            <a:pPr>
              <a:lnSpc>
                <a:spcPct val="80000"/>
              </a:lnSpc>
              <a:buFont typeface="Wingdings" panose="05000000000000000000" pitchFamily="2" charset="2"/>
              <a:buNone/>
            </a:pPr>
            <a:r>
              <a:rPr lang="es-ES" altLang="es-ES" sz="2200" dirty="0"/>
              <a:t>                                 	      _____________________________________________</a:t>
            </a:r>
          </a:p>
          <a:p>
            <a:pPr>
              <a:lnSpc>
                <a:spcPct val="80000"/>
              </a:lnSpc>
              <a:buFont typeface="Wingdings" panose="05000000000000000000" pitchFamily="2" charset="2"/>
              <a:buNone/>
            </a:pPr>
            <a:r>
              <a:rPr lang="es-ES" altLang="es-ES" sz="2200" dirty="0"/>
              <a:t>			 					</a:t>
            </a:r>
            <a:r>
              <a:rPr lang="es-ES" altLang="es-ES" sz="1900" dirty="0"/>
              <a:t>Indulgente    </a:t>
            </a:r>
            <a:r>
              <a:rPr lang="es-ES" altLang="es-ES" sz="1900" dirty="0" err="1"/>
              <a:t>Autorizativo</a:t>
            </a:r>
            <a:r>
              <a:rPr lang="es-ES" altLang="es-ES" sz="1900" dirty="0"/>
              <a:t>     Autoritario   Negligente</a:t>
            </a:r>
          </a:p>
          <a:p>
            <a:pPr>
              <a:lnSpc>
                <a:spcPct val="80000"/>
              </a:lnSpc>
              <a:buFont typeface="Wingdings" panose="05000000000000000000" pitchFamily="2" charset="2"/>
              <a:buNone/>
            </a:pPr>
            <a:r>
              <a:rPr lang="es-ES" altLang="es-ES" sz="2200" dirty="0">
                <a:solidFill>
                  <a:srgbClr val="FFC000"/>
                </a:solidFill>
              </a:rPr>
              <a:t>Conducta problema</a:t>
            </a:r>
            <a:r>
              <a:rPr lang="es-ES" altLang="es-ES" sz="2200" dirty="0"/>
              <a:t>	      </a:t>
            </a:r>
            <a:r>
              <a:rPr lang="es-ES" altLang="es-ES" sz="1900" dirty="0"/>
              <a:t>Permisivo							     Indiferente</a:t>
            </a:r>
          </a:p>
          <a:p>
            <a:pPr>
              <a:lnSpc>
                <a:spcPct val="80000"/>
              </a:lnSpc>
              <a:buFont typeface="Wingdings" panose="05000000000000000000" pitchFamily="2" charset="2"/>
              <a:buNone/>
            </a:pPr>
            <a:r>
              <a:rPr lang="es-ES" altLang="es-ES" sz="2200" dirty="0"/>
              <a:t>______________________________________________________________________</a:t>
            </a:r>
          </a:p>
          <a:p>
            <a:pPr>
              <a:lnSpc>
                <a:spcPct val="80000"/>
              </a:lnSpc>
              <a:buFont typeface="Wingdings" panose="05000000000000000000" pitchFamily="2" charset="2"/>
              <a:buNone/>
            </a:pPr>
            <a:endParaRPr lang="es-ES" altLang="es-ES" sz="2200" dirty="0"/>
          </a:p>
          <a:p>
            <a:pPr>
              <a:lnSpc>
                <a:spcPct val="80000"/>
              </a:lnSpc>
              <a:buFont typeface="Wingdings" panose="05000000000000000000" pitchFamily="2" charset="2"/>
              <a:buNone/>
            </a:pPr>
            <a:r>
              <a:rPr lang="es-ES" altLang="es-ES" sz="2200" dirty="0"/>
              <a:t>Conducta escolar	               1.39			1.47		   1.67	     	    1.68</a:t>
            </a:r>
          </a:p>
          <a:p>
            <a:pPr>
              <a:lnSpc>
                <a:spcPct val="80000"/>
              </a:lnSpc>
              <a:buFont typeface="Wingdings" panose="05000000000000000000" pitchFamily="2" charset="2"/>
              <a:buNone/>
            </a:pPr>
            <a:r>
              <a:rPr lang="es-ES" altLang="es-ES" sz="2200" dirty="0"/>
              <a:t>disruptiva</a:t>
            </a:r>
          </a:p>
          <a:p>
            <a:pPr>
              <a:lnSpc>
                <a:spcPct val="80000"/>
              </a:lnSpc>
              <a:buFont typeface="Wingdings" panose="05000000000000000000" pitchFamily="2" charset="2"/>
              <a:buNone/>
            </a:pPr>
            <a:r>
              <a:rPr lang="es-ES" altLang="es-ES" sz="2200" dirty="0"/>
              <a:t>Delincuencia		               1.40			1.40	 	  1.58	           1.62</a:t>
            </a:r>
          </a:p>
          <a:p>
            <a:pPr>
              <a:lnSpc>
                <a:spcPct val="80000"/>
              </a:lnSpc>
              <a:buFont typeface="Wingdings" panose="05000000000000000000" pitchFamily="2" charset="2"/>
              <a:buNone/>
            </a:pPr>
            <a:r>
              <a:rPr lang="es-ES" altLang="es-ES" sz="2200" dirty="0"/>
              <a:t>Consumo de drogas	        1.33			1.24	  	  1.42	           1.57</a:t>
            </a:r>
          </a:p>
          <a:p>
            <a:pPr>
              <a:lnSpc>
                <a:spcPct val="80000"/>
              </a:lnSpc>
              <a:buFont typeface="Wingdings" panose="05000000000000000000" pitchFamily="2" charset="2"/>
              <a:buNone/>
            </a:pPr>
            <a:r>
              <a:rPr lang="es-ES" altLang="es-ES" sz="2200" dirty="0">
                <a:effectLst/>
              </a:rPr>
              <a:t>______________________________________________________________________</a:t>
            </a:r>
          </a:p>
          <a:p>
            <a:pPr>
              <a:lnSpc>
                <a:spcPct val="80000"/>
              </a:lnSpc>
              <a:buFont typeface="Wingdings" panose="05000000000000000000" pitchFamily="2" charset="2"/>
              <a:buNone/>
            </a:pPr>
            <a:r>
              <a:rPr lang="es-ES" altLang="es-ES" sz="2200" dirty="0"/>
              <a:t>Fuente: García y Gracia (2009)</a:t>
            </a:r>
          </a:p>
          <a:p>
            <a:pPr>
              <a:lnSpc>
                <a:spcPct val="80000"/>
              </a:lnSpc>
              <a:buFont typeface="Wingdings" panose="05000000000000000000" pitchFamily="2" charset="2"/>
              <a:buNone/>
            </a:pPr>
            <a:endParaRPr lang="es-ES" altLang="es-ES" dirty="0"/>
          </a:p>
          <a:p>
            <a:pPr>
              <a:lnSpc>
                <a:spcPct val="80000"/>
              </a:lnSpc>
              <a:buFont typeface="Wingdings" panose="05000000000000000000" pitchFamily="2" charset="2"/>
              <a:buNone/>
            </a:pPr>
            <a:r>
              <a:rPr lang="es-ES" altLang="es-ES" sz="1900" dirty="0"/>
              <a:t>Indulgente/permisivo: afecto positivo, bajo control</a:t>
            </a:r>
          </a:p>
          <a:p>
            <a:pPr>
              <a:lnSpc>
                <a:spcPct val="80000"/>
              </a:lnSpc>
              <a:buFont typeface="Wingdings" panose="05000000000000000000" pitchFamily="2" charset="2"/>
              <a:buNone/>
            </a:pPr>
            <a:r>
              <a:rPr lang="es-ES" altLang="es-ES" sz="1900" dirty="0" err="1"/>
              <a:t>Autorizativo</a:t>
            </a:r>
            <a:r>
              <a:rPr lang="es-ES" altLang="es-ES" sz="1900" dirty="0"/>
              <a:t>: afecto positivo, alto control</a:t>
            </a:r>
          </a:p>
        </p:txBody>
      </p:sp>
      <p:sp>
        <p:nvSpPr>
          <p:cNvPr id="24580" name="Oval 4">
            <a:extLst>
              <a:ext uri="{FF2B5EF4-FFF2-40B4-BE49-F238E27FC236}">
                <a16:creationId xmlns:a16="http://schemas.microsoft.com/office/drawing/2014/main" id="{18D4D33A-3AD4-E14F-50BC-66817276BA5F}"/>
              </a:ext>
            </a:extLst>
          </p:cNvPr>
          <p:cNvSpPr>
            <a:spLocks noChangeArrowheads="1"/>
          </p:cNvSpPr>
          <p:nvPr/>
        </p:nvSpPr>
        <p:spPr bwMode="auto">
          <a:xfrm>
            <a:off x="4124508" y="3354233"/>
            <a:ext cx="1223963" cy="1800225"/>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endParaRPr lang="es-ES" altLang="es-ES" sz="1800">
              <a:solidFill>
                <a:srgbClr val="FF0000"/>
              </a:solidFill>
            </a:endParaRPr>
          </a:p>
        </p:txBody>
      </p:sp>
      <p:sp>
        <p:nvSpPr>
          <p:cNvPr id="24581" name="Oval 5">
            <a:extLst>
              <a:ext uri="{FF2B5EF4-FFF2-40B4-BE49-F238E27FC236}">
                <a16:creationId xmlns:a16="http://schemas.microsoft.com/office/drawing/2014/main" id="{B252805B-F94B-CA2A-6499-A122074BF63B}"/>
              </a:ext>
            </a:extLst>
          </p:cNvPr>
          <p:cNvSpPr>
            <a:spLocks noChangeArrowheads="1"/>
          </p:cNvSpPr>
          <p:nvPr/>
        </p:nvSpPr>
        <p:spPr bwMode="auto">
          <a:xfrm>
            <a:off x="5900999" y="3354233"/>
            <a:ext cx="1079500" cy="1798638"/>
          </a:xfrm>
          <a:prstGeom prst="ellipse">
            <a:avLst/>
          </a:prstGeom>
          <a:noFill/>
          <a:ln w="952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endParaRPr lang="es-ES" altLang="es-ES"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DCCDF2EB-87BD-B204-8333-B2E0B0930BA8}"/>
              </a:ext>
            </a:extLst>
          </p:cNvPr>
          <p:cNvPicPr>
            <a:picLocks noGrp="1" noChangeAspect="1"/>
          </p:cNvPicPr>
          <p:nvPr>
            <p:ph idx="1"/>
          </p:nvPr>
        </p:nvPicPr>
        <p:blipFill rotWithShape="1">
          <a:blip r:embed="rId2"/>
          <a:srcRect l="24114" t="23113" r="6223" b="27312"/>
          <a:stretch/>
        </p:blipFill>
        <p:spPr>
          <a:xfrm>
            <a:off x="-32125" y="1"/>
            <a:ext cx="4101368" cy="1400530"/>
          </a:xfrm>
        </p:spPr>
      </p:pic>
      <p:sp>
        <p:nvSpPr>
          <p:cNvPr id="4" name="Marcador de fecha 3">
            <a:extLst>
              <a:ext uri="{FF2B5EF4-FFF2-40B4-BE49-F238E27FC236}">
                <a16:creationId xmlns:a16="http://schemas.microsoft.com/office/drawing/2014/main" id="{6448D46E-1484-B779-3512-802B107F16F4}"/>
              </a:ext>
            </a:extLst>
          </p:cNvPr>
          <p:cNvSpPr>
            <a:spLocks noGrp="1"/>
          </p:cNvSpPr>
          <p:nvPr>
            <p:ph type="dt" sz="half" idx="10"/>
          </p:nvPr>
        </p:nvSpPr>
        <p:spPr/>
        <p:txBody>
          <a:bodyPr/>
          <a:lstStyle/>
          <a:p>
            <a:pPr rtl="0"/>
            <a:r>
              <a:rPr lang="es-ES" noProof="0"/>
              <a:t>29/7/20XX</a:t>
            </a:r>
          </a:p>
        </p:txBody>
      </p:sp>
      <p:sp>
        <p:nvSpPr>
          <p:cNvPr id="5" name="Marcador de pie de página 4">
            <a:extLst>
              <a:ext uri="{FF2B5EF4-FFF2-40B4-BE49-F238E27FC236}">
                <a16:creationId xmlns:a16="http://schemas.microsoft.com/office/drawing/2014/main" id="{52BE2C39-93A7-B857-B350-91E4CC5F49B7}"/>
              </a:ext>
            </a:extLst>
          </p:cNvPr>
          <p:cNvSpPr>
            <a:spLocks noGrp="1"/>
          </p:cNvSpPr>
          <p:nvPr>
            <p:ph type="ftr" sz="quarter" idx="11"/>
          </p:nvPr>
        </p:nvSpPr>
        <p:spPr/>
        <p:txBody>
          <a:bodyPr/>
          <a:lstStyle/>
          <a:p>
            <a:pPr rtl="0"/>
            <a:r>
              <a:rPr lang="es-ES" noProof="0"/>
              <a:t>Orientación de empleados</a:t>
            </a:r>
          </a:p>
        </p:txBody>
      </p:sp>
      <p:sp>
        <p:nvSpPr>
          <p:cNvPr id="6" name="Marcador de número de diapositiva 5">
            <a:extLst>
              <a:ext uri="{FF2B5EF4-FFF2-40B4-BE49-F238E27FC236}">
                <a16:creationId xmlns:a16="http://schemas.microsoft.com/office/drawing/2014/main" id="{17202FB0-249D-A8CA-9B62-B2DD11E315D4}"/>
              </a:ext>
            </a:extLst>
          </p:cNvPr>
          <p:cNvSpPr>
            <a:spLocks noGrp="1"/>
          </p:cNvSpPr>
          <p:nvPr>
            <p:ph type="sldNum" sz="quarter" idx="12"/>
          </p:nvPr>
        </p:nvSpPr>
        <p:spPr/>
        <p:txBody>
          <a:bodyPr/>
          <a:lstStyle/>
          <a:p>
            <a:pPr rtl="0"/>
            <a:fld id="{B5CEABB6-07DC-46E8-9B57-56EC44A396E5}" type="slidenum">
              <a:rPr lang="es-ES" noProof="0" smtClean="0"/>
              <a:t>21</a:t>
            </a:fld>
            <a:endParaRPr lang="es-ES" noProof="0"/>
          </a:p>
        </p:txBody>
      </p:sp>
      <p:pic>
        <p:nvPicPr>
          <p:cNvPr id="10" name="Imagen 9">
            <a:extLst>
              <a:ext uri="{FF2B5EF4-FFF2-40B4-BE49-F238E27FC236}">
                <a16:creationId xmlns:a16="http://schemas.microsoft.com/office/drawing/2014/main" id="{DF2D6909-7827-AFF3-2A98-1572F8F0CD1D}"/>
              </a:ext>
            </a:extLst>
          </p:cNvPr>
          <p:cNvPicPr>
            <a:picLocks noChangeAspect="1"/>
          </p:cNvPicPr>
          <p:nvPr/>
        </p:nvPicPr>
        <p:blipFill rotWithShape="1">
          <a:blip r:embed="rId3"/>
          <a:srcRect l="23452" t="41161" r="9182" b="21111"/>
          <a:stretch/>
        </p:blipFill>
        <p:spPr>
          <a:xfrm>
            <a:off x="-209405" y="1447799"/>
            <a:ext cx="12246651" cy="5410201"/>
          </a:xfrm>
          <a:prstGeom prst="rect">
            <a:avLst/>
          </a:prstGeom>
        </p:spPr>
      </p:pic>
    </p:spTree>
    <p:extLst>
      <p:ext uri="{BB962C8B-B14F-4D97-AF65-F5344CB8AC3E}">
        <p14:creationId xmlns:p14="http://schemas.microsoft.com/office/powerpoint/2010/main" val="2109570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43AF3F6-41F4-3B2B-2C1B-AF702A55E409}"/>
              </a:ext>
            </a:extLst>
          </p:cNvPr>
          <p:cNvSpPr>
            <a:spLocks noGrp="1" noChangeArrowheads="1"/>
          </p:cNvSpPr>
          <p:nvPr>
            <p:ph type="title"/>
          </p:nvPr>
        </p:nvSpPr>
        <p:spPr>
          <a:xfrm>
            <a:off x="767645" y="539528"/>
            <a:ext cx="9404723" cy="1400530"/>
          </a:xfrm>
          <a:noFill/>
          <a:extLst>
            <a:ext uri="{909E8E84-426E-40DD-AFC4-6F175D3DCCD1}">
              <a14:hiddenFill xmlns:a14="http://schemas.microsoft.com/office/drawing/2010/main">
                <a:solidFill>
                  <a:srgbClr val="FFFFFF"/>
                </a:solidFill>
              </a14:hiddenFill>
            </a:ext>
          </a:extLst>
        </p:spPr>
        <p:txBody>
          <a:bodyPr/>
          <a:lstStyle/>
          <a:p>
            <a:r>
              <a:rPr lang="es-ES" altLang="es-ES" dirty="0">
                <a:solidFill>
                  <a:srgbClr val="FFFF00"/>
                </a:solidFill>
                <a:effectLst/>
              </a:rPr>
              <a:t>POR TANTO, </a:t>
            </a:r>
          </a:p>
        </p:txBody>
      </p:sp>
      <p:sp>
        <p:nvSpPr>
          <p:cNvPr id="29699" name="Rectangle 3">
            <a:extLst>
              <a:ext uri="{FF2B5EF4-FFF2-40B4-BE49-F238E27FC236}">
                <a16:creationId xmlns:a16="http://schemas.microsoft.com/office/drawing/2014/main" id="{C5633867-E95B-DD0A-7764-34E93A48D5B7}"/>
              </a:ext>
            </a:extLst>
          </p:cNvPr>
          <p:cNvSpPr>
            <a:spLocks noGrp="1" noChangeArrowheads="1"/>
          </p:cNvSpPr>
          <p:nvPr>
            <p:ph type="body" idx="1"/>
          </p:nvPr>
        </p:nvSpPr>
        <p:spPr>
          <a:xfrm>
            <a:off x="1061013" y="1629138"/>
            <a:ext cx="8229600" cy="4924425"/>
          </a:xfrm>
          <a:noFill/>
          <a:extLst>
            <a:ext uri="{909E8E84-426E-40DD-AFC4-6F175D3DCCD1}">
              <a14:hiddenFill xmlns:a14="http://schemas.microsoft.com/office/drawing/2010/main">
                <a:solidFill>
                  <a:srgbClr val="FFFFFF"/>
                </a:solidFill>
              </a14:hiddenFill>
            </a:ext>
          </a:extLst>
        </p:spPr>
        <p:txBody>
          <a:bodyPr>
            <a:normAutofit/>
          </a:bodyPr>
          <a:lstStyle/>
          <a:p>
            <a:r>
              <a:rPr lang="es-ES" altLang="es-ES" sz="2400" dirty="0">
                <a:effectLst/>
              </a:rPr>
              <a:t>¿Es en España clave el afecto positivo?</a:t>
            </a:r>
          </a:p>
          <a:p>
            <a:pPr lvl="1"/>
            <a:r>
              <a:rPr lang="es-ES" altLang="es-ES" sz="2000" dirty="0">
                <a:effectLst/>
              </a:rPr>
              <a:t>Estilo autoritativo (democrático)</a:t>
            </a:r>
          </a:p>
          <a:p>
            <a:pPr lvl="1"/>
            <a:r>
              <a:rPr lang="es-ES" altLang="es-ES" sz="2000" dirty="0">
                <a:effectLst/>
              </a:rPr>
              <a:t>Estilo permisivo</a:t>
            </a:r>
          </a:p>
          <a:p>
            <a:r>
              <a:rPr lang="es-ES" altLang="es-ES" sz="2400" dirty="0">
                <a:effectLst/>
              </a:rPr>
              <a:t>Mundo anglosajón: clave el control                         (más el afecto)</a:t>
            </a:r>
          </a:p>
          <a:p>
            <a:r>
              <a:rPr lang="es-ES" altLang="es-ES" sz="2400" dirty="0">
                <a:effectLst/>
              </a:rPr>
              <a:t>Además:</a:t>
            </a:r>
          </a:p>
          <a:p>
            <a:pPr lvl="1"/>
            <a:r>
              <a:rPr lang="es-ES" altLang="es-ES" sz="2000" dirty="0">
                <a:effectLst/>
              </a:rPr>
              <a:t>Apego inseguro </a:t>
            </a:r>
            <a:r>
              <a:rPr lang="es-ES" altLang="es-ES" sz="2000" dirty="0">
                <a:effectLst/>
                <a:sym typeface="Wingdings" panose="05000000000000000000" pitchFamily="2" charset="2"/>
              </a:rPr>
              <a:t> mayor consumo de alcohol y drogas</a:t>
            </a:r>
          </a:p>
          <a:p>
            <a:pPr lvl="1"/>
            <a:r>
              <a:rPr lang="es-ES" altLang="es-ES" sz="2000" dirty="0">
                <a:effectLst/>
                <a:sym typeface="Wingdings" panose="05000000000000000000" pitchFamily="2" charset="2"/>
              </a:rPr>
              <a:t>La importancia de la madre en la crianza</a:t>
            </a:r>
            <a:endParaRPr lang="es-ES" altLang="es-ES" sz="2000" dirty="0">
              <a:effectLst/>
            </a:endParaRPr>
          </a:p>
        </p:txBody>
      </p:sp>
      <p:pic>
        <p:nvPicPr>
          <p:cNvPr id="2" name="Picture 4">
            <a:extLst>
              <a:ext uri="{FF2B5EF4-FFF2-40B4-BE49-F238E27FC236}">
                <a16:creationId xmlns:a16="http://schemas.microsoft.com/office/drawing/2014/main" id="{18E07F08-DC50-41EA-25BD-CB972E4A1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49" t="26729" r="55716" b="35458"/>
          <a:stretch>
            <a:fillRect/>
          </a:stretch>
        </p:blipFill>
        <p:spPr bwMode="auto">
          <a:xfrm>
            <a:off x="8319052" y="386127"/>
            <a:ext cx="3445565" cy="353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C4CD284-1135-9F47-0A01-C974051B5525}"/>
              </a:ext>
            </a:extLst>
          </p:cNvPr>
          <p:cNvSpPr>
            <a:spLocks noGrp="1" noChangeArrowheads="1"/>
          </p:cNvSpPr>
          <p:nvPr>
            <p:ph type="title"/>
          </p:nvPr>
        </p:nvSpPr>
        <p:spPr/>
        <p:txBody>
          <a:bodyPr/>
          <a:lstStyle/>
          <a:p>
            <a:pPr eaLnBrk="1" hangingPunct="1">
              <a:defRPr/>
            </a:pPr>
            <a:r>
              <a:rPr lang="es-ES" dirty="0">
                <a:solidFill>
                  <a:srgbClr val="FFFF00"/>
                </a:solidFill>
              </a:rPr>
              <a:t>POR ELLO</a:t>
            </a:r>
          </a:p>
        </p:txBody>
      </p:sp>
      <p:sp>
        <p:nvSpPr>
          <p:cNvPr id="39939" name="Rectangle 3">
            <a:extLst>
              <a:ext uri="{FF2B5EF4-FFF2-40B4-BE49-F238E27FC236}">
                <a16:creationId xmlns:a16="http://schemas.microsoft.com/office/drawing/2014/main" id="{14ABA8BB-8CF8-04AF-9F3F-C04CD3CD42C8}"/>
              </a:ext>
            </a:extLst>
          </p:cNvPr>
          <p:cNvSpPr>
            <a:spLocks noGrp="1" noChangeArrowheads="1"/>
          </p:cNvSpPr>
          <p:nvPr>
            <p:ph type="body" idx="1"/>
          </p:nvPr>
        </p:nvSpPr>
        <p:spPr>
          <a:xfrm>
            <a:off x="1055207" y="1284007"/>
            <a:ext cx="9205750" cy="5805487"/>
          </a:xfrm>
        </p:spPr>
        <p:txBody>
          <a:bodyPr>
            <a:normAutofit/>
          </a:bodyPr>
          <a:lstStyle/>
          <a:p>
            <a:pPr marL="609600" indent="-609600">
              <a:buNone/>
              <a:defRPr/>
            </a:pPr>
            <a:r>
              <a:rPr lang="es-ES" sz="2800" dirty="0"/>
              <a:t>1</a:t>
            </a:r>
            <a:r>
              <a:rPr lang="es-ES" sz="2400" dirty="0"/>
              <a:t>. El estilo democrático está relacionado con un menor consumo de drogas en los hijos</a:t>
            </a:r>
          </a:p>
          <a:p>
            <a:pPr marL="609600" indent="-609600">
              <a:buNone/>
              <a:defRPr/>
            </a:pPr>
            <a:r>
              <a:rPr lang="es-ES" sz="2400" dirty="0"/>
              <a:t>2. El estilo negligente está relacionado con el consumo de drogas en los hijos</a:t>
            </a:r>
          </a:p>
          <a:p>
            <a:pPr marL="609600" indent="-609600">
              <a:buNone/>
              <a:defRPr/>
            </a:pPr>
            <a:r>
              <a:rPr lang="es-ES" sz="2400" dirty="0"/>
              <a:t>3. Los estilos autoritario e indulgente están relacionados, en general, con el consumo de drogas en los hijos, pero a veces el indulgente no</a:t>
            </a:r>
          </a:p>
          <a:p>
            <a:pPr marL="609600" indent="-609600">
              <a:buNone/>
              <a:defRPr/>
            </a:pPr>
            <a:r>
              <a:rPr lang="es-ES" sz="2400" dirty="0"/>
              <a:t>4. Los estilos parentales pueden influir de manera indirecta en el consumo de drogas                  rendimiento académico, grupo de iguales, agresividad y delincuencia, ansiedad y depresión, impulsividad y autocontrol</a:t>
            </a:r>
          </a:p>
        </p:txBody>
      </p:sp>
      <p:sp>
        <p:nvSpPr>
          <p:cNvPr id="31748" name="AutoShape 4">
            <a:extLst>
              <a:ext uri="{FF2B5EF4-FFF2-40B4-BE49-F238E27FC236}">
                <a16:creationId xmlns:a16="http://schemas.microsoft.com/office/drawing/2014/main" id="{9FEB1BCD-5F22-5DCF-CF08-45B8624D794C}"/>
              </a:ext>
            </a:extLst>
          </p:cNvPr>
          <p:cNvSpPr>
            <a:spLocks noChangeArrowheads="1"/>
          </p:cNvSpPr>
          <p:nvPr/>
        </p:nvSpPr>
        <p:spPr bwMode="auto">
          <a:xfrm>
            <a:off x="5874413" y="4716403"/>
            <a:ext cx="1008062" cy="404813"/>
          </a:xfrm>
          <a:prstGeom prst="rightArrow">
            <a:avLst>
              <a:gd name="adj1" fmla="val 50000"/>
              <a:gd name="adj2" fmla="val 62255"/>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1" hangingPunct="1">
              <a:spcBef>
                <a:spcPct val="0"/>
              </a:spcBef>
              <a:buClrTx/>
              <a:buFontTx/>
              <a:buNone/>
            </a:pPr>
            <a:endParaRPr lang="es-ES" altLang="es-ES"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E1FB3D2-D69B-B200-4835-61A5E13A3C8E}"/>
              </a:ext>
            </a:extLst>
          </p:cNvPr>
          <p:cNvSpPr>
            <a:spLocks noGrp="1" noChangeArrowheads="1"/>
          </p:cNvSpPr>
          <p:nvPr>
            <p:ph type="title"/>
          </p:nvPr>
        </p:nvSpPr>
        <p:spPr/>
        <p:txBody>
          <a:bodyPr/>
          <a:lstStyle/>
          <a:p>
            <a:pPr eaLnBrk="1" hangingPunct="1">
              <a:defRPr/>
            </a:pPr>
            <a:r>
              <a:rPr lang="es-ES" dirty="0">
                <a:solidFill>
                  <a:srgbClr val="FFFF00"/>
                </a:solidFill>
              </a:rPr>
              <a:t>POR ELLO</a:t>
            </a:r>
          </a:p>
        </p:txBody>
      </p:sp>
      <p:sp>
        <p:nvSpPr>
          <p:cNvPr id="40963" name="Rectangle 3">
            <a:extLst>
              <a:ext uri="{FF2B5EF4-FFF2-40B4-BE49-F238E27FC236}">
                <a16:creationId xmlns:a16="http://schemas.microsoft.com/office/drawing/2014/main" id="{5B791089-513F-4BBB-F64C-8B4A82EFDF55}"/>
              </a:ext>
            </a:extLst>
          </p:cNvPr>
          <p:cNvSpPr>
            <a:spLocks noGrp="1" noChangeArrowheads="1"/>
          </p:cNvSpPr>
          <p:nvPr>
            <p:ph type="body" idx="1"/>
          </p:nvPr>
        </p:nvSpPr>
        <p:spPr>
          <a:xfrm>
            <a:off x="1026287" y="1426479"/>
            <a:ext cx="9404723" cy="5472112"/>
          </a:xfrm>
        </p:spPr>
        <p:txBody>
          <a:bodyPr>
            <a:normAutofit/>
          </a:bodyPr>
          <a:lstStyle/>
          <a:p>
            <a:pPr eaLnBrk="1" hangingPunct="1">
              <a:lnSpc>
                <a:spcPct val="90000"/>
              </a:lnSpc>
              <a:buFont typeface="Wingdings" panose="05000000000000000000" pitchFamily="2" charset="2"/>
              <a:buNone/>
              <a:defRPr/>
            </a:pPr>
            <a:r>
              <a:rPr lang="es-ES" sz="2400" dirty="0"/>
              <a:t>5. Los jóvenes que conviven con ambos padres tienen menos probabilidades de consumir drogas</a:t>
            </a:r>
          </a:p>
          <a:p>
            <a:pPr eaLnBrk="1" hangingPunct="1">
              <a:lnSpc>
                <a:spcPct val="90000"/>
              </a:lnSpc>
              <a:buFont typeface="Wingdings" panose="05000000000000000000" pitchFamily="2" charset="2"/>
              <a:buNone/>
              <a:defRPr/>
            </a:pPr>
            <a:r>
              <a:rPr lang="es-ES" sz="2400" dirty="0"/>
              <a:t>6. Se necesitan más estudios que:</a:t>
            </a:r>
          </a:p>
          <a:p>
            <a:pPr lvl="1" eaLnBrk="1" hangingPunct="1">
              <a:lnSpc>
                <a:spcPct val="90000"/>
              </a:lnSpc>
              <a:defRPr/>
            </a:pPr>
            <a:r>
              <a:rPr lang="es-ES" sz="2000" dirty="0"/>
              <a:t>Analicen la influencia de la cultura</a:t>
            </a:r>
          </a:p>
          <a:p>
            <a:pPr lvl="1" eaLnBrk="1" hangingPunct="1">
              <a:lnSpc>
                <a:spcPct val="90000"/>
              </a:lnSpc>
              <a:defRPr/>
            </a:pPr>
            <a:r>
              <a:rPr lang="es-ES" sz="2000" dirty="0"/>
              <a:t>Analicen la calidad de los instrumentos de evaluación</a:t>
            </a:r>
          </a:p>
          <a:p>
            <a:pPr lvl="1" eaLnBrk="1" hangingPunct="1">
              <a:lnSpc>
                <a:spcPct val="90000"/>
              </a:lnSpc>
              <a:defRPr/>
            </a:pPr>
            <a:r>
              <a:rPr lang="es-ES" sz="2000" dirty="0"/>
              <a:t>Analicen la relación entre estilos parentales y consumo de drogas de manera longitudinal</a:t>
            </a:r>
          </a:p>
          <a:p>
            <a:pPr lvl="1" eaLnBrk="1" hangingPunct="1">
              <a:lnSpc>
                <a:spcPct val="90000"/>
              </a:lnSpc>
              <a:defRPr/>
            </a:pPr>
            <a:r>
              <a:rPr lang="es-ES" sz="2000" dirty="0"/>
              <a:t>Incluyan entrevistas con padres e hijos para obtener información más fiable</a:t>
            </a:r>
          </a:p>
          <a:p>
            <a:pPr eaLnBrk="1" hangingPunct="1">
              <a:lnSpc>
                <a:spcPct val="90000"/>
              </a:lnSpc>
              <a:buFont typeface="Wingdings" panose="05000000000000000000" pitchFamily="2" charset="2"/>
              <a:buNone/>
              <a:defRPr/>
            </a:pPr>
            <a:r>
              <a:rPr lang="es-ES" sz="2400" dirty="0"/>
              <a:t>7. En España parece que los estilos que previenen el consumo de drogas son el democrático (alto control, alto afecto) y el permisivo (bajo control, alto afecto) </a:t>
            </a:r>
            <a:r>
              <a:rPr lang="es-ES" sz="2400" dirty="0">
                <a:solidFill>
                  <a:srgbClr val="FF9900"/>
                </a:solidFill>
                <a:sym typeface="Wingdings" pitchFamily="2" charset="2"/>
              </a:rPr>
              <a:t> </a:t>
            </a:r>
            <a:r>
              <a:rPr lang="es-ES" sz="2400" dirty="0">
                <a:sym typeface="Wingdings" pitchFamily="2" charset="2"/>
              </a:rPr>
              <a:t> </a:t>
            </a:r>
            <a:r>
              <a:rPr lang="es-ES" sz="2400" dirty="0">
                <a:solidFill>
                  <a:srgbClr val="FF9900"/>
                </a:solidFill>
                <a:sym typeface="Wingdings" pitchFamily="2" charset="2"/>
              </a:rPr>
              <a:t>la relevancia de la cultura en la crianza</a:t>
            </a:r>
            <a:r>
              <a:rPr lang="es-ES" sz="2400" dirty="0">
                <a:solidFill>
                  <a:srgbClr val="FF9900"/>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D1192-1098-4902-857F-6F9ECC8F09D0}"/>
              </a:ext>
            </a:extLst>
          </p:cNvPr>
          <p:cNvSpPr>
            <a:spLocks noGrp="1"/>
          </p:cNvSpPr>
          <p:nvPr>
            <p:ph type="ctrTitle"/>
          </p:nvPr>
        </p:nvSpPr>
        <p:spPr>
          <a:xfrm>
            <a:off x="459217" y="821635"/>
            <a:ext cx="8825658" cy="3329581"/>
          </a:xfrm>
        </p:spPr>
        <p:txBody>
          <a:bodyPr/>
          <a:lstStyle/>
          <a:p>
            <a:r>
              <a:rPr lang="es-ES" sz="4800" dirty="0"/>
              <a:t>COMPONENTES DE LA PREVENCIÓN FAMILIAR </a:t>
            </a:r>
            <a:br>
              <a:rPr lang="es-ES" sz="4800" dirty="0"/>
            </a:br>
            <a:r>
              <a:rPr lang="es-ES" sz="4800" dirty="0"/>
              <a:t>EFECTIVA</a:t>
            </a:r>
          </a:p>
        </p:txBody>
      </p:sp>
    </p:spTree>
    <p:extLst>
      <p:ext uri="{BB962C8B-B14F-4D97-AF65-F5344CB8AC3E}">
        <p14:creationId xmlns:p14="http://schemas.microsoft.com/office/powerpoint/2010/main" val="3836409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9" name="Picture 4" descr="Marca de exclamación sobre fondo amarillo">
            <a:extLst>
              <a:ext uri="{FF2B5EF4-FFF2-40B4-BE49-F238E27FC236}">
                <a16:creationId xmlns:a16="http://schemas.microsoft.com/office/drawing/2014/main" id="{232A7054-7870-E7E4-5627-421803A9E224}"/>
              </a:ext>
            </a:extLst>
          </p:cNvPr>
          <p:cNvPicPr>
            <a:picLocks noChangeAspect="1"/>
          </p:cNvPicPr>
          <p:nvPr/>
        </p:nvPicPr>
        <p:blipFill rotWithShape="1">
          <a:blip r:embed="rId2"/>
          <a:srcRect t="31817" r="9090"/>
          <a:stretch/>
        </p:blipFill>
        <p:spPr>
          <a:xfrm>
            <a:off x="305" y="10"/>
            <a:ext cx="12191695" cy="6857990"/>
          </a:xfrm>
          <a:prstGeom prst="rect">
            <a:avLst/>
          </a:prstGeom>
        </p:spPr>
      </p:pic>
      <p:sp>
        <p:nvSpPr>
          <p:cNvPr id="66" name="Rectangle 58">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ítulo 1">
            <a:extLst>
              <a:ext uri="{FF2B5EF4-FFF2-40B4-BE49-F238E27FC236}">
                <a16:creationId xmlns:a16="http://schemas.microsoft.com/office/drawing/2014/main" id="{B0FB531A-AF73-7C5F-8398-462ED1BC859F}"/>
              </a:ext>
            </a:extLst>
          </p:cNvPr>
          <p:cNvSpPr>
            <a:spLocks noGrp="1"/>
          </p:cNvSpPr>
          <p:nvPr>
            <p:ph type="title"/>
          </p:nvPr>
        </p:nvSpPr>
        <p:spPr>
          <a:xfrm>
            <a:off x="1304017" y="804520"/>
            <a:ext cx="6815731" cy="1049235"/>
          </a:xfrm>
        </p:spPr>
        <p:txBody>
          <a:bodyPr>
            <a:normAutofit/>
          </a:bodyPr>
          <a:lstStyle/>
          <a:p>
            <a:r>
              <a:rPr lang="es-ES" sz="3000" dirty="0">
                <a:solidFill>
                  <a:srgbClr val="FFFFFE"/>
                </a:solidFill>
              </a:rPr>
              <a:t>¿por qué hacer prevención familiar en drogodependencias?</a:t>
            </a:r>
          </a:p>
        </p:txBody>
      </p:sp>
      <p:cxnSp>
        <p:nvCxnSpPr>
          <p:cNvPr id="67" name="Straight Connector 60">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F8B924"/>
            </a:solidFill>
          </a:ln>
        </p:spPr>
        <p:style>
          <a:lnRef idx="3">
            <a:schemeClr val="accent1"/>
          </a:lnRef>
          <a:fillRef idx="0">
            <a:schemeClr val="accent1"/>
          </a:fillRef>
          <a:effectRef idx="2">
            <a:schemeClr val="accent1"/>
          </a:effectRef>
          <a:fontRef idx="minor">
            <a:schemeClr val="tx1"/>
          </a:fontRef>
        </p:style>
      </p:cxnSp>
      <p:sp>
        <p:nvSpPr>
          <p:cNvPr id="52" name="Marcador de contenido 2">
            <a:extLst>
              <a:ext uri="{FF2B5EF4-FFF2-40B4-BE49-F238E27FC236}">
                <a16:creationId xmlns:a16="http://schemas.microsoft.com/office/drawing/2014/main" id="{61BE50A3-2344-2B34-2642-230533BBECFF}"/>
              </a:ext>
            </a:extLst>
          </p:cNvPr>
          <p:cNvSpPr>
            <a:spLocks noGrp="1"/>
          </p:cNvSpPr>
          <p:nvPr>
            <p:ph idx="1"/>
          </p:nvPr>
        </p:nvSpPr>
        <p:spPr>
          <a:xfrm>
            <a:off x="1304017" y="2015733"/>
            <a:ext cx="6815731" cy="4361597"/>
          </a:xfrm>
        </p:spPr>
        <p:txBody>
          <a:bodyPr>
            <a:normAutofit/>
          </a:bodyPr>
          <a:lstStyle/>
          <a:p>
            <a:pPr>
              <a:lnSpc>
                <a:spcPct val="110000"/>
              </a:lnSpc>
              <a:buClr>
                <a:srgbClr val="F8B924"/>
              </a:buClr>
            </a:pPr>
            <a:r>
              <a:rPr lang="es-ES" dirty="0">
                <a:solidFill>
                  <a:srgbClr val="FFFFFE"/>
                </a:solidFill>
              </a:rPr>
              <a:t>Porque los padres precisan saber cómo ayudar a sus hijos a no tener problemas de consumo de drogas o, si consumen, cómo ayudarles a dejarlas</a:t>
            </a:r>
          </a:p>
          <a:p>
            <a:pPr>
              <a:lnSpc>
                <a:spcPct val="110000"/>
              </a:lnSpc>
              <a:buClr>
                <a:srgbClr val="F8B924"/>
              </a:buClr>
            </a:pPr>
            <a:r>
              <a:rPr lang="es-ES" dirty="0">
                <a:solidFill>
                  <a:srgbClr val="FFFFFE"/>
                </a:solidFill>
              </a:rPr>
              <a:t>Porque la prevención familiar complementa la prevención escolar y comunitaria</a:t>
            </a:r>
          </a:p>
          <a:p>
            <a:pPr>
              <a:lnSpc>
                <a:spcPct val="110000"/>
              </a:lnSpc>
              <a:buClr>
                <a:srgbClr val="F8B924"/>
              </a:buClr>
            </a:pPr>
            <a:r>
              <a:rPr lang="es-ES" dirty="0">
                <a:solidFill>
                  <a:srgbClr val="FFFFFE"/>
                </a:solidFill>
              </a:rPr>
              <a:t>Porque es un modo eficaz de prevenir el consumo de drogas</a:t>
            </a:r>
          </a:p>
          <a:p>
            <a:pPr>
              <a:lnSpc>
                <a:spcPct val="110000"/>
              </a:lnSpc>
              <a:buClr>
                <a:srgbClr val="F8B924"/>
              </a:buClr>
            </a:pPr>
            <a:r>
              <a:rPr lang="es-ES" dirty="0">
                <a:solidFill>
                  <a:srgbClr val="FFFFFE"/>
                </a:solidFill>
              </a:rPr>
              <a:t>Porque los programa preventivos familiares son coste-eficientes</a:t>
            </a:r>
          </a:p>
          <a:p>
            <a:pPr>
              <a:lnSpc>
                <a:spcPct val="110000"/>
              </a:lnSpc>
              <a:buClr>
                <a:srgbClr val="F8B924"/>
              </a:buClr>
            </a:pPr>
            <a:r>
              <a:rPr lang="es-ES" dirty="0">
                <a:solidFill>
                  <a:srgbClr val="FFFFFE"/>
                </a:solidFill>
              </a:rPr>
              <a:t>Porque la inversión en los jóvenes de hoy es una garantía de una mejor sociedad en el mañana</a:t>
            </a:r>
          </a:p>
        </p:txBody>
      </p:sp>
    </p:spTree>
    <p:extLst>
      <p:ext uri="{BB962C8B-B14F-4D97-AF65-F5344CB8AC3E}">
        <p14:creationId xmlns:p14="http://schemas.microsoft.com/office/powerpoint/2010/main" val="1352739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6F189-6A8D-032D-D988-C5E7D06EF134}"/>
              </a:ext>
            </a:extLst>
          </p:cNvPr>
          <p:cNvSpPr>
            <a:spLocks noGrp="1"/>
          </p:cNvSpPr>
          <p:nvPr>
            <p:ph type="title"/>
          </p:nvPr>
        </p:nvSpPr>
        <p:spPr>
          <a:xfrm>
            <a:off x="1447191" y="563986"/>
            <a:ext cx="9607661" cy="1056319"/>
          </a:xfrm>
        </p:spPr>
        <p:txBody>
          <a:bodyPr>
            <a:normAutofit fontScale="90000"/>
          </a:bodyPr>
          <a:lstStyle/>
          <a:p>
            <a:r>
              <a:rPr lang="es-ES" sz="3600" dirty="0"/>
              <a:t>Aproximaciones a la prevención familiar</a:t>
            </a:r>
          </a:p>
        </p:txBody>
      </p:sp>
      <p:sp>
        <p:nvSpPr>
          <p:cNvPr id="3" name="Marcador de texto 2">
            <a:extLst>
              <a:ext uri="{FF2B5EF4-FFF2-40B4-BE49-F238E27FC236}">
                <a16:creationId xmlns:a16="http://schemas.microsoft.com/office/drawing/2014/main" id="{9F26B4D5-E2EA-9CF5-CB37-CA28DC00EC90}"/>
              </a:ext>
            </a:extLst>
          </p:cNvPr>
          <p:cNvSpPr>
            <a:spLocks noGrp="1"/>
          </p:cNvSpPr>
          <p:nvPr>
            <p:ph type="body" idx="1"/>
          </p:nvPr>
        </p:nvSpPr>
        <p:spPr>
          <a:xfrm>
            <a:off x="1447191" y="1767502"/>
            <a:ext cx="4645152" cy="801943"/>
          </a:xfrm>
        </p:spPr>
        <p:txBody>
          <a:bodyPr/>
          <a:lstStyle/>
          <a:p>
            <a:r>
              <a:rPr lang="es-ES" dirty="0"/>
              <a:t>Apoyo familiar domiciliario</a:t>
            </a:r>
          </a:p>
        </p:txBody>
      </p:sp>
      <p:sp>
        <p:nvSpPr>
          <p:cNvPr id="4" name="Marcador de contenido 3">
            <a:extLst>
              <a:ext uri="{FF2B5EF4-FFF2-40B4-BE49-F238E27FC236}">
                <a16:creationId xmlns:a16="http://schemas.microsoft.com/office/drawing/2014/main" id="{449E02AE-3D6E-103F-62A6-F5CC178B0180}"/>
              </a:ext>
            </a:extLst>
          </p:cNvPr>
          <p:cNvSpPr>
            <a:spLocks noGrp="1"/>
          </p:cNvSpPr>
          <p:nvPr>
            <p:ph sz="half" idx="2"/>
          </p:nvPr>
        </p:nvSpPr>
        <p:spPr>
          <a:xfrm>
            <a:off x="1252330" y="2716642"/>
            <a:ext cx="4979505" cy="3060716"/>
          </a:xfrm>
        </p:spPr>
        <p:txBody>
          <a:bodyPr>
            <a:normAutofit fontScale="92500" lnSpcReduction="20000"/>
          </a:bodyPr>
          <a:lstStyle/>
          <a:p>
            <a:r>
              <a:rPr lang="es-ES" dirty="0"/>
              <a:t>Son intervenciones preferentemente dirigidas a padres con alto nivel de riesgo (prevención selectiva o indicada) y con hijos menores de cinco años. Se hacen en el hogar. Se dirigen inicialmente a familias en crisis. Su objetivo primordial es satisfacer las necesidades básicas familiares y tratar las crisis. Entre sus cometidos puede encontrarse suministrar información sobre los servicios sanitarios y sociales que están disponibles.</a:t>
            </a:r>
          </a:p>
        </p:txBody>
      </p:sp>
      <p:sp>
        <p:nvSpPr>
          <p:cNvPr id="5" name="Marcador de texto 4">
            <a:extLst>
              <a:ext uri="{FF2B5EF4-FFF2-40B4-BE49-F238E27FC236}">
                <a16:creationId xmlns:a16="http://schemas.microsoft.com/office/drawing/2014/main" id="{3CA5782E-C5A0-AC58-813E-0A3CB46E90E6}"/>
              </a:ext>
            </a:extLst>
          </p:cNvPr>
          <p:cNvSpPr>
            <a:spLocks noGrp="1"/>
          </p:cNvSpPr>
          <p:nvPr>
            <p:ph type="body" sz="quarter" idx="3"/>
          </p:nvPr>
        </p:nvSpPr>
        <p:spPr>
          <a:xfrm>
            <a:off x="6409700" y="1767355"/>
            <a:ext cx="4645152" cy="802237"/>
          </a:xfrm>
        </p:spPr>
        <p:txBody>
          <a:bodyPr/>
          <a:lstStyle/>
          <a:p>
            <a:r>
              <a:rPr lang="es-ES" dirty="0"/>
              <a:t>Formación parental</a:t>
            </a:r>
          </a:p>
        </p:txBody>
      </p:sp>
      <p:sp>
        <p:nvSpPr>
          <p:cNvPr id="6" name="Marcador de contenido 5">
            <a:extLst>
              <a:ext uri="{FF2B5EF4-FFF2-40B4-BE49-F238E27FC236}">
                <a16:creationId xmlns:a16="http://schemas.microsoft.com/office/drawing/2014/main" id="{16324AA9-E74C-082D-F1D9-ECB975BF653F}"/>
              </a:ext>
            </a:extLst>
          </p:cNvPr>
          <p:cNvSpPr>
            <a:spLocks noGrp="1"/>
          </p:cNvSpPr>
          <p:nvPr>
            <p:ph sz="quarter" idx="4"/>
          </p:nvPr>
        </p:nvSpPr>
        <p:spPr>
          <a:xfrm>
            <a:off x="6409699" y="2768006"/>
            <a:ext cx="4979505" cy="3265046"/>
          </a:xfrm>
        </p:spPr>
        <p:txBody>
          <a:bodyPr>
            <a:normAutofit fontScale="92500" lnSpcReduction="20000"/>
          </a:bodyPr>
          <a:lstStyle/>
          <a:p>
            <a:r>
              <a:rPr lang="es-ES" sz="2200" dirty="0"/>
              <a:t>Son intervenciones de carácter cognitivo conductual que están dirigidas a mejorar las habilidades educativas y comunicativas de los padres. Pueden utilizarse en prevención selectiva e indicada de familias con hijos de 6 a 11 años. La metodología de entrenamiento puede ser individual o grupal, pero siempre de carácter interactivo</a:t>
            </a:r>
            <a:r>
              <a:rPr lang="es-ES" dirty="0"/>
              <a:t>.</a:t>
            </a:r>
          </a:p>
        </p:txBody>
      </p:sp>
    </p:spTree>
    <p:extLst>
      <p:ext uri="{BB962C8B-B14F-4D97-AF65-F5344CB8AC3E}">
        <p14:creationId xmlns:p14="http://schemas.microsoft.com/office/powerpoint/2010/main" val="100836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6F189-6A8D-032D-D988-C5E7D06EF134}"/>
              </a:ext>
            </a:extLst>
          </p:cNvPr>
          <p:cNvSpPr>
            <a:spLocks noGrp="1"/>
          </p:cNvSpPr>
          <p:nvPr>
            <p:ph type="title"/>
          </p:nvPr>
        </p:nvSpPr>
        <p:spPr>
          <a:xfrm>
            <a:off x="1447191" y="563986"/>
            <a:ext cx="9607661" cy="1056319"/>
          </a:xfrm>
        </p:spPr>
        <p:txBody>
          <a:bodyPr/>
          <a:lstStyle/>
          <a:p>
            <a:r>
              <a:rPr lang="es-ES" dirty="0"/>
              <a:t>Aproximaciones a la prevención familiar</a:t>
            </a:r>
          </a:p>
        </p:txBody>
      </p:sp>
      <p:sp>
        <p:nvSpPr>
          <p:cNvPr id="3" name="Marcador de texto 2">
            <a:extLst>
              <a:ext uri="{FF2B5EF4-FFF2-40B4-BE49-F238E27FC236}">
                <a16:creationId xmlns:a16="http://schemas.microsoft.com/office/drawing/2014/main" id="{9F26B4D5-E2EA-9CF5-CB37-CA28DC00EC90}"/>
              </a:ext>
            </a:extLst>
          </p:cNvPr>
          <p:cNvSpPr>
            <a:spLocks noGrp="1"/>
          </p:cNvSpPr>
          <p:nvPr>
            <p:ph type="body" idx="1"/>
          </p:nvPr>
        </p:nvSpPr>
        <p:spPr/>
        <p:txBody>
          <a:bodyPr>
            <a:normAutofit/>
          </a:bodyPr>
          <a:lstStyle/>
          <a:p>
            <a:r>
              <a:rPr lang="es-ES" dirty="0"/>
              <a:t>Formación en habilidades familiares</a:t>
            </a:r>
          </a:p>
        </p:txBody>
      </p:sp>
      <p:sp>
        <p:nvSpPr>
          <p:cNvPr id="4" name="Marcador de contenido 3">
            <a:extLst>
              <a:ext uri="{FF2B5EF4-FFF2-40B4-BE49-F238E27FC236}">
                <a16:creationId xmlns:a16="http://schemas.microsoft.com/office/drawing/2014/main" id="{449E02AE-3D6E-103F-62A6-F5CC178B0180}"/>
              </a:ext>
            </a:extLst>
          </p:cNvPr>
          <p:cNvSpPr>
            <a:spLocks noGrp="1"/>
          </p:cNvSpPr>
          <p:nvPr>
            <p:ph sz="half" idx="2"/>
          </p:nvPr>
        </p:nvSpPr>
        <p:spPr>
          <a:xfrm>
            <a:off x="1134486" y="2824269"/>
            <a:ext cx="4957857" cy="3308174"/>
          </a:xfrm>
        </p:spPr>
        <p:txBody>
          <a:bodyPr>
            <a:normAutofit fontScale="62500" lnSpcReduction="20000"/>
          </a:bodyPr>
          <a:lstStyle/>
          <a:p>
            <a:r>
              <a:rPr lang="es-ES" sz="2600" dirty="0"/>
              <a:t>Son intervenciones de carácter multicomponente que se dirigen no sólo a los padres, sino también a los hijos y la relación que mantienen entre ellos. Se utilizan en los tres tipos de prevención, universal, selectiva e indicada. Su población destinataria son familias con hijos entre 6 y 14 años. Sus objetivos son cambiar y mejorar el funcionamiento familiar, enseñando, por ejemplo, habilidades de comunicación y técnicas de solución de problemas a padres e hijos, habilidades educativas o de manejo familiar a los padres, o estrategias de afrontamiento de los problemas o conflictos familiares.</a:t>
            </a:r>
          </a:p>
          <a:p>
            <a:endParaRPr lang="es-ES" dirty="0"/>
          </a:p>
        </p:txBody>
      </p:sp>
      <p:sp>
        <p:nvSpPr>
          <p:cNvPr id="5" name="Marcador de texto 4">
            <a:extLst>
              <a:ext uri="{FF2B5EF4-FFF2-40B4-BE49-F238E27FC236}">
                <a16:creationId xmlns:a16="http://schemas.microsoft.com/office/drawing/2014/main" id="{3CA5782E-C5A0-AC58-813E-0A3CB46E90E6}"/>
              </a:ext>
            </a:extLst>
          </p:cNvPr>
          <p:cNvSpPr>
            <a:spLocks noGrp="1"/>
          </p:cNvSpPr>
          <p:nvPr>
            <p:ph type="body" sz="quarter" idx="3"/>
          </p:nvPr>
        </p:nvSpPr>
        <p:spPr>
          <a:xfrm>
            <a:off x="6409700" y="1680883"/>
            <a:ext cx="4645152" cy="802237"/>
          </a:xfrm>
        </p:spPr>
        <p:txBody>
          <a:bodyPr>
            <a:normAutofit/>
          </a:bodyPr>
          <a:lstStyle/>
          <a:p>
            <a:r>
              <a:rPr lang="es-ES" dirty="0"/>
              <a:t>Terapia </a:t>
            </a:r>
            <a:r>
              <a:rPr lang="es-ES" dirty="0" err="1"/>
              <a:t>famiiar</a:t>
            </a:r>
            <a:endParaRPr lang="es-ES" dirty="0"/>
          </a:p>
        </p:txBody>
      </p:sp>
      <p:sp>
        <p:nvSpPr>
          <p:cNvPr id="6" name="Marcador de contenido 5">
            <a:extLst>
              <a:ext uri="{FF2B5EF4-FFF2-40B4-BE49-F238E27FC236}">
                <a16:creationId xmlns:a16="http://schemas.microsoft.com/office/drawing/2014/main" id="{16324AA9-E74C-082D-F1D9-ECB975BF653F}"/>
              </a:ext>
            </a:extLst>
          </p:cNvPr>
          <p:cNvSpPr>
            <a:spLocks noGrp="1"/>
          </p:cNvSpPr>
          <p:nvPr>
            <p:ph sz="quarter" idx="4"/>
          </p:nvPr>
        </p:nvSpPr>
        <p:spPr>
          <a:xfrm>
            <a:off x="6321288" y="2821492"/>
            <a:ext cx="5133792" cy="3308173"/>
          </a:xfrm>
        </p:spPr>
        <p:txBody>
          <a:bodyPr>
            <a:normAutofit fontScale="62500" lnSpcReduction="20000"/>
          </a:bodyPr>
          <a:lstStyle/>
          <a:p>
            <a:r>
              <a:rPr lang="es-ES" sz="2900" dirty="0"/>
              <a:t>Este tipo de intervención se realiza cuando se identifica un riesgo en un adolescente, que ya está siendo tratado por presentar algún problema (agresión, trastorno de conducta, problema académico), que suele ser un precursor o estar asociado al consumo de sustancias. Su aplicación es de carácter indicado, aunque su estructura, por sesiones terapéuticas, está más cerca del tratamiento que de una aplicación preventiva estricta. </a:t>
            </a:r>
            <a:endParaRPr lang="es-ES" dirty="0"/>
          </a:p>
        </p:txBody>
      </p:sp>
    </p:spTree>
    <p:extLst>
      <p:ext uri="{BB962C8B-B14F-4D97-AF65-F5344CB8AC3E}">
        <p14:creationId xmlns:p14="http://schemas.microsoft.com/office/powerpoint/2010/main" val="3457852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9D1B48-A0D0-1140-1B8C-F99CE0A55B5C}"/>
              </a:ext>
            </a:extLst>
          </p:cNvPr>
          <p:cNvSpPr>
            <a:spLocks noGrp="1"/>
          </p:cNvSpPr>
          <p:nvPr>
            <p:ph type="title"/>
          </p:nvPr>
        </p:nvSpPr>
        <p:spPr>
          <a:xfrm>
            <a:off x="849683" y="1240076"/>
            <a:ext cx="2727813" cy="4584527"/>
          </a:xfrm>
        </p:spPr>
        <p:txBody>
          <a:bodyPr>
            <a:normAutofit/>
          </a:bodyPr>
          <a:lstStyle/>
          <a:p>
            <a:r>
              <a:rPr lang="es-ES">
                <a:solidFill>
                  <a:srgbClr val="FFFFFF"/>
                </a:solidFill>
              </a:rPr>
              <a:t>Elementos de un programa preventivo familiar eficaz (Small y huser, 2016)</a:t>
            </a:r>
          </a:p>
        </p:txBody>
      </p:sp>
      <p:sp>
        <p:nvSpPr>
          <p:cNvPr id="3" name="Marcador de contenido 2">
            <a:extLst>
              <a:ext uri="{FF2B5EF4-FFF2-40B4-BE49-F238E27FC236}">
                <a16:creationId xmlns:a16="http://schemas.microsoft.com/office/drawing/2014/main" id="{82EBC8C7-4031-3ABD-1E4C-06007ED9BC1D}"/>
              </a:ext>
            </a:extLst>
          </p:cNvPr>
          <p:cNvSpPr>
            <a:spLocks noGrp="1"/>
          </p:cNvSpPr>
          <p:nvPr>
            <p:ph idx="1"/>
          </p:nvPr>
        </p:nvSpPr>
        <p:spPr>
          <a:xfrm>
            <a:off x="4705594" y="467670"/>
            <a:ext cx="6916360" cy="5912189"/>
          </a:xfrm>
        </p:spPr>
        <p:txBody>
          <a:bodyPr anchor="t">
            <a:normAutofit lnSpcReduction="10000"/>
          </a:bodyPr>
          <a:lstStyle/>
          <a:p>
            <a:pPr>
              <a:lnSpc>
                <a:spcPct val="110000"/>
              </a:lnSpc>
            </a:pPr>
            <a:r>
              <a:rPr lang="es-ES" sz="3200" dirty="0">
                <a:solidFill>
                  <a:schemeClr val="accent2">
                    <a:lumMod val="75000"/>
                  </a:schemeClr>
                </a:solidFill>
                <a:highlight>
                  <a:srgbClr val="FFFF00"/>
                </a:highlight>
              </a:rPr>
              <a:t>1) Diseño y contenido del programa</a:t>
            </a:r>
          </a:p>
          <a:p>
            <a:pPr>
              <a:lnSpc>
                <a:spcPct val="110000"/>
              </a:lnSpc>
            </a:pPr>
            <a:r>
              <a:rPr lang="es-ES" sz="2400" dirty="0"/>
              <a:t>- Los programas efectivos tienen metas y objetivos claros.</a:t>
            </a:r>
          </a:p>
          <a:p>
            <a:pPr>
              <a:lnSpc>
                <a:spcPct val="110000"/>
              </a:lnSpc>
            </a:pPr>
            <a:r>
              <a:rPr lang="es-ES" sz="2400" dirty="0"/>
              <a:t>- Los programas efectivos están guiados por una teoría y basados en la investigación.</a:t>
            </a:r>
          </a:p>
          <a:p>
            <a:pPr>
              <a:lnSpc>
                <a:spcPct val="110000"/>
              </a:lnSpc>
            </a:pPr>
            <a:r>
              <a:rPr lang="es-ES" sz="2400" dirty="0"/>
              <a:t>- Los programas efectivos tienen suficiente dosis de intensidad.</a:t>
            </a:r>
          </a:p>
          <a:p>
            <a:pPr>
              <a:lnSpc>
                <a:spcPct val="110000"/>
              </a:lnSpc>
            </a:pPr>
            <a:r>
              <a:rPr lang="es-ES" sz="2400" dirty="0"/>
              <a:t>- Los programas efectivos son comprensivos (de ahí que muchos programas efectivos incluyan tanto componentes de la escuela como de la familia).</a:t>
            </a:r>
          </a:p>
          <a:p>
            <a:pPr>
              <a:lnSpc>
                <a:spcPct val="110000"/>
              </a:lnSpc>
            </a:pPr>
            <a:r>
              <a:rPr lang="es-ES" sz="2400" dirty="0"/>
              <a:t>- Los programas efectivos utilizan técnicas de aprendizaje activo (ej., aprendizaje de nuevas habilidades, juego de roles, aprendizaje participativo).</a:t>
            </a:r>
          </a:p>
          <a:p>
            <a:pPr>
              <a:lnSpc>
                <a:spcPct val="110000"/>
              </a:lnSpc>
            </a:pPr>
            <a:endParaRPr lang="es-ES" sz="1900" dirty="0"/>
          </a:p>
        </p:txBody>
      </p:sp>
    </p:spTree>
    <p:extLst>
      <p:ext uri="{BB962C8B-B14F-4D97-AF65-F5344CB8AC3E}">
        <p14:creationId xmlns:p14="http://schemas.microsoft.com/office/powerpoint/2010/main" val="429282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1D3E58-EBB8-0DF3-49E5-47FC96D57E35}"/>
              </a:ext>
            </a:extLst>
          </p:cNvPr>
          <p:cNvSpPr>
            <a:spLocks noGrp="1"/>
          </p:cNvSpPr>
          <p:nvPr>
            <p:ph type="title"/>
          </p:nvPr>
        </p:nvSpPr>
        <p:spPr>
          <a:xfrm>
            <a:off x="1451579" y="804519"/>
            <a:ext cx="9603275" cy="1049235"/>
          </a:xfrm>
        </p:spPr>
        <p:txBody>
          <a:bodyPr>
            <a:normAutofit fontScale="90000"/>
          </a:bodyPr>
          <a:lstStyle/>
          <a:p>
            <a:r>
              <a:rPr lang="es-ES" sz="3200" b="0" i="0" u="none" strike="noStrike" baseline="0" dirty="0">
                <a:latin typeface="Arial" panose="020B0604020202020204" pitchFamily="34" charset="0"/>
              </a:rPr>
              <a:t>Papel de la familia en la prevención del consumo de drogas y otras adiciones</a:t>
            </a:r>
            <a:br>
              <a:rPr lang="es-ES" sz="3200" b="0" i="0" u="none" strike="noStrike" baseline="0" dirty="0">
                <a:latin typeface="Arial" panose="020B0604020202020204" pitchFamily="34" charset="0"/>
              </a:rPr>
            </a:br>
            <a:endParaRPr lang="es-ES" dirty="0"/>
          </a:p>
        </p:txBody>
      </p:sp>
      <p:sp>
        <p:nvSpPr>
          <p:cNvPr id="27" name="Marcador de contenido 2">
            <a:extLst>
              <a:ext uri="{FF2B5EF4-FFF2-40B4-BE49-F238E27FC236}">
                <a16:creationId xmlns:a16="http://schemas.microsoft.com/office/drawing/2014/main" id="{97D91AEA-3E26-BE0C-6021-A844A3C6D5F3}"/>
              </a:ext>
            </a:extLst>
          </p:cNvPr>
          <p:cNvSpPr>
            <a:spLocks noGrp="1"/>
          </p:cNvSpPr>
          <p:nvPr>
            <p:ph idx="1"/>
          </p:nvPr>
        </p:nvSpPr>
        <p:spPr>
          <a:xfrm>
            <a:off x="1451579" y="2015734"/>
            <a:ext cx="6003015" cy="3450613"/>
          </a:xfrm>
        </p:spPr>
        <p:txBody>
          <a:bodyPr>
            <a:normAutofit/>
          </a:bodyPr>
          <a:lstStyle/>
          <a:p>
            <a:pPr>
              <a:lnSpc>
                <a:spcPct val="110000"/>
              </a:lnSpc>
            </a:pPr>
            <a:r>
              <a:rPr lang="es-ES" sz="1900" dirty="0"/>
              <a:t>La prevención familiar es muy importante en relación al consumo de drogas y otras adicciones</a:t>
            </a:r>
          </a:p>
          <a:p>
            <a:pPr>
              <a:lnSpc>
                <a:spcPct val="110000"/>
              </a:lnSpc>
            </a:pPr>
            <a:r>
              <a:rPr lang="es-ES" sz="1900" dirty="0"/>
              <a:t>La familia es una institución esencial en el proceso de socialización de sus hijos</a:t>
            </a:r>
          </a:p>
          <a:p>
            <a:pPr>
              <a:lnSpc>
                <a:spcPct val="110000"/>
              </a:lnSpc>
            </a:pPr>
            <a:r>
              <a:rPr lang="es-ES" sz="1900" dirty="0"/>
              <a:t>Relaciones familiares, estilos de crianza y consumo de drogas: el adecuado ambiente familiar</a:t>
            </a:r>
          </a:p>
          <a:p>
            <a:pPr>
              <a:lnSpc>
                <a:spcPct val="110000"/>
              </a:lnSpc>
            </a:pPr>
            <a:r>
              <a:rPr lang="es-ES" sz="1900" dirty="0"/>
              <a:t>Los nuevos tipos de familias, el nuevo papel de las madres, la escuela como lugar de abandono, la escasa supervisión, el mundo acelerado en el que vivimos</a:t>
            </a:r>
          </a:p>
        </p:txBody>
      </p:sp>
      <p:grpSp>
        <p:nvGrpSpPr>
          <p:cNvPr id="64" name="Group 66">
            <a:extLst>
              <a:ext uri="{FF2B5EF4-FFF2-40B4-BE49-F238E27FC236}">
                <a16:creationId xmlns:a16="http://schemas.microsoft.com/office/drawing/2014/main" id="{7B733C3F-9682-42F2-95C8-440BBDB77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68" name="Rectangle 67">
              <a:extLst>
                <a:ext uri="{FF2B5EF4-FFF2-40B4-BE49-F238E27FC236}">
                  <a16:creationId xmlns:a16="http://schemas.microsoft.com/office/drawing/2014/main" id="{7DAA79E5-501E-47F1-B927-7C05579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5" name="Rectangle 68">
              <a:extLst>
                <a:ext uri="{FF2B5EF4-FFF2-40B4-BE49-F238E27FC236}">
                  <a16:creationId xmlns:a16="http://schemas.microsoft.com/office/drawing/2014/main" id="{FF65AAE0-FA0E-4FC3-95C8-629AB654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22" name="Picture 4" descr="Píldoras y cápsulas variadas">
            <a:extLst>
              <a:ext uri="{FF2B5EF4-FFF2-40B4-BE49-F238E27FC236}">
                <a16:creationId xmlns:a16="http://schemas.microsoft.com/office/drawing/2014/main" id="{592171EF-4C60-917F-51F2-CF72768E9B1C}"/>
              </a:ext>
            </a:extLst>
          </p:cNvPr>
          <p:cNvPicPr>
            <a:picLocks noChangeAspect="1"/>
          </p:cNvPicPr>
          <p:nvPr/>
        </p:nvPicPr>
        <p:blipFill rotWithShape="1">
          <a:blip r:embed="rId2"/>
          <a:srcRect l="12038" r="28947" b="3"/>
          <a:stretch/>
        </p:blipFill>
        <p:spPr>
          <a:xfrm>
            <a:off x="8128756" y="2174242"/>
            <a:ext cx="2762372" cy="3124351"/>
          </a:xfrm>
          <a:prstGeom prst="rect">
            <a:avLst/>
          </a:prstGeom>
        </p:spPr>
      </p:pic>
    </p:spTree>
    <p:extLst>
      <p:ext uri="{BB962C8B-B14F-4D97-AF65-F5344CB8AC3E}">
        <p14:creationId xmlns:p14="http://schemas.microsoft.com/office/powerpoint/2010/main" val="3384554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9D1B48-A0D0-1140-1B8C-F99CE0A55B5C}"/>
              </a:ext>
            </a:extLst>
          </p:cNvPr>
          <p:cNvSpPr>
            <a:spLocks noGrp="1"/>
          </p:cNvSpPr>
          <p:nvPr>
            <p:ph type="title"/>
          </p:nvPr>
        </p:nvSpPr>
        <p:spPr>
          <a:xfrm>
            <a:off x="849683" y="1240076"/>
            <a:ext cx="2727813" cy="4584527"/>
          </a:xfrm>
        </p:spPr>
        <p:txBody>
          <a:bodyPr>
            <a:normAutofit/>
          </a:bodyPr>
          <a:lstStyle/>
          <a:p>
            <a:r>
              <a:rPr lang="es-ES">
                <a:solidFill>
                  <a:srgbClr val="FFFFFF"/>
                </a:solidFill>
              </a:rPr>
              <a:t>Elementos de un programa preventivo familiar eficaz (Small y huser, 2016)</a:t>
            </a:r>
          </a:p>
        </p:txBody>
      </p:sp>
      <p:sp>
        <p:nvSpPr>
          <p:cNvPr id="3" name="Marcador de contenido 2">
            <a:extLst>
              <a:ext uri="{FF2B5EF4-FFF2-40B4-BE49-F238E27FC236}">
                <a16:creationId xmlns:a16="http://schemas.microsoft.com/office/drawing/2014/main" id="{82EBC8C7-4031-3ABD-1E4C-06007ED9BC1D}"/>
              </a:ext>
            </a:extLst>
          </p:cNvPr>
          <p:cNvSpPr>
            <a:spLocks noGrp="1"/>
          </p:cNvSpPr>
          <p:nvPr>
            <p:ph idx="1"/>
          </p:nvPr>
        </p:nvSpPr>
        <p:spPr>
          <a:xfrm>
            <a:off x="4705594" y="293167"/>
            <a:ext cx="6701257" cy="6233276"/>
          </a:xfrm>
        </p:spPr>
        <p:txBody>
          <a:bodyPr anchor="t">
            <a:normAutofit/>
          </a:bodyPr>
          <a:lstStyle/>
          <a:p>
            <a:r>
              <a:rPr lang="es-ES" sz="3600" dirty="0">
                <a:solidFill>
                  <a:schemeClr val="accent2">
                    <a:lumMod val="75000"/>
                  </a:schemeClr>
                </a:solidFill>
                <a:highlight>
                  <a:srgbClr val="FFFF00"/>
                </a:highlight>
              </a:rPr>
              <a:t>2) Relevancia del programa</a:t>
            </a:r>
          </a:p>
          <a:p>
            <a:r>
              <a:rPr lang="es-ES" sz="2800" dirty="0"/>
              <a:t>- Los programas efectivos son apropiados a la fase del desarrollo de las personas a las que se aplica.</a:t>
            </a:r>
          </a:p>
          <a:p>
            <a:r>
              <a:rPr lang="es-ES" sz="2800" dirty="0"/>
              <a:t>- Los programas efectivos llegan a los participantes cuando ellos están preparados para cambiar.</a:t>
            </a:r>
          </a:p>
          <a:p>
            <a:r>
              <a:rPr lang="es-ES" sz="2800" dirty="0"/>
              <a:t>- Los programas efectivos son socioculturalmente relevantes.</a:t>
            </a:r>
          </a:p>
          <a:p>
            <a:endParaRPr lang="es-ES" dirty="0"/>
          </a:p>
        </p:txBody>
      </p:sp>
    </p:spTree>
    <p:extLst>
      <p:ext uri="{BB962C8B-B14F-4D97-AF65-F5344CB8AC3E}">
        <p14:creationId xmlns:p14="http://schemas.microsoft.com/office/powerpoint/2010/main" val="1826651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9D1B48-A0D0-1140-1B8C-F99CE0A55B5C}"/>
              </a:ext>
            </a:extLst>
          </p:cNvPr>
          <p:cNvSpPr>
            <a:spLocks noGrp="1"/>
          </p:cNvSpPr>
          <p:nvPr>
            <p:ph type="title"/>
          </p:nvPr>
        </p:nvSpPr>
        <p:spPr>
          <a:xfrm>
            <a:off x="849683" y="1240076"/>
            <a:ext cx="2727813" cy="4584527"/>
          </a:xfrm>
        </p:spPr>
        <p:txBody>
          <a:bodyPr>
            <a:normAutofit/>
          </a:bodyPr>
          <a:lstStyle/>
          <a:p>
            <a:r>
              <a:rPr lang="es-ES">
                <a:solidFill>
                  <a:srgbClr val="FFFFFF"/>
                </a:solidFill>
              </a:rPr>
              <a:t>Elementos de un programa preventivo familiar eficaz (Small y huser, 2016)</a:t>
            </a:r>
          </a:p>
        </p:txBody>
      </p:sp>
      <p:sp>
        <p:nvSpPr>
          <p:cNvPr id="3" name="Marcador de contenido 2">
            <a:extLst>
              <a:ext uri="{FF2B5EF4-FFF2-40B4-BE49-F238E27FC236}">
                <a16:creationId xmlns:a16="http://schemas.microsoft.com/office/drawing/2014/main" id="{82EBC8C7-4031-3ABD-1E4C-06007ED9BC1D}"/>
              </a:ext>
            </a:extLst>
          </p:cNvPr>
          <p:cNvSpPr>
            <a:spLocks noGrp="1"/>
          </p:cNvSpPr>
          <p:nvPr>
            <p:ph idx="1"/>
          </p:nvPr>
        </p:nvSpPr>
        <p:spPr>
          <a:xfrm>
            <a:off x="4705594" y="607273"/>
            <a:ext cx="6902400" cy="5598083"/>
          </a:xfrm>
        </p:spPr>
        <p:txBody>
          <a:bodyPr anchor="t">
            <a:normAutofit/>
          </a:bodyPr>
          <a:lstStyle/>
          <a:p>
            <a:r>
              <a:rPr lang="es-ES" sz="3600" dirty="0">
                <a:solidFill>
                  <a:schemeClr val="accent2">
                    <a:lumMod val="75000"/>
                  </a:schemeClr>
                </a:solidFill>
                <a:highlight>
                  <a:srgbClr val="FFFF00"/>
                </a:highlight>
              </a:rPr>
              <a:t>3) Implementación del programa</a:t>
            </a:r>
          </a:p>
          <a:p>
            <a:r>
              <a:rPr lang="es-ES" sz="3200" dirty="0"/>
              <a:t>- Los programas efectivos adoptan buenas relaciones entre participantes, staff y voluntarios.</a:t>
            </a:r>
          </a:p>
          <a:p>
            <a:r>
              <a:rPr lang="es-ES" sz="3200" dirty="0"/>
              <a:t>- Los programas efectivos son aplicados por profesionales bien entrenados, cualificados y comprometidos.</a:t>
            </a:r>
          </a:p>
          <a:p>
            <a:endParaRPr lang="es-ES" dirty="0"/>
          </a:p>
        </p:txBody>
      </p:sp>
    </p:spTree>
    <p:extLst>
      <p:ext uri="{BB962C8B-B14F-4D97-AF65-F5344CB8AC3E}">
        <p14:creationId xmlns:p14="http://schemas.microsoft.com/office/powerpoint/2010/main" val="1398656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9D1B48-A0D0-1140-1B8C-F99CE0A55B5C}"/>
              </a:ext>
            </a:extLst>
          </p:cNvPr>
          <p:cNvSpPr>
            <a:spLocks noGrp="1"/>
          </p:cNvSpPr>
          <p:nvPr>
            <p:ph type="title"/>
          </p:nvPr>
        </p:nvSpPr>
        <p:spPr>
          <a:xfrm>
            <a:off x="849683" y="1240076"/>
            <a:ext cx="2727813" cy="4584527"/>
          </a:xfrm>
        </p:spPr>
        <p:txBody>
          <a:bodyPr>
            <a:normAutofit/>
          </a:bodyPr>
          <a:lstStyle/>
          <a:p>
            <a:r>
              <a:rPr lang="es-ES">
                <a:solidFill>
                  <a:srgbClr val="FFFFFF"/>
                </a:solidFill>
              </a:rPr>
              <a:t>Elementos de un programa preventivo familiar eficaz (Small y huser, 2016)</a:t>
            </a:r>
          </a:p>
        </p:txBody>
      </p:sp>
      <p:sp>
        <p:nvSpPr>
          <p:cNvPr id="3" name="Marcador de contenido 2">
            <a:extLst>
              <a:ext uri="{FF2B5EF4-FFF2-40B4-BE49-F238E27FC236}">
                <a16:creationId xmlns:a16="http://schemas.microsoft.com/office/drawing/2014/main" id="{82EBC8C7-4031-3ABD-1E4C-06007ED9BC1D}"/>
              </a:ext>
            </a:extLst>
          </p:cNvPr>
          <p:cNvSpPr>
            <a:spLocks noGrp="1"/>
          </p:cNvSpPr>
          <p:nvPr>
            <p:ph idx="1"/>
          </p:nvPr>
        </p:nvSpPr>
        <p:spPr>
          <a:xfrm>
            <a:off x="4705594" y="544453"/>
            <a:ext cx="6839579" cy="5612090"/>
          </a:xfrm>
        </p:spPr>
        <p:txBody>
          <a:bodyPr anchor="t">
            <a:normAutofit/>
          </a:bodyPr>
          <a:lstStyle/>
          <a:p>
            <a:r>
              <a:rPr lang="es-ES" sz="3200" dirty="0">
                <a:solidFill>
                  <a:schemeClr val="accent2">
                    <a:lumMod val="75000"/>
                  </a:schemeClr>
                </a:solidFill>
                <a:highlight>
                  <a:srgbClr val="FFFF00"/>
                </a:highlight>
              </a:rPr>
              <a:t>4) Evaluación del programa y asegurar su calidad</a:t>
            </a:r>
          </a:p>
          <a:p>
            <a:r>
              <a:rPr lang="es-ES" sz="2800" dirty="0"/>
              <a:t>- Evaluar los programas efectivos cuando debe hacerse utilizando las herramientas adecuadas.</a:t>
            </a:r>
          </a:p>
          <a:p>
            <a:r>
              <a:rPr lang="es-ES" sz="2800" dirty="0"/>
              <a:t>- Los programas efectivos están bien documentados y son implementados con fidelidad.</a:t>
            </a:r>
          </a:p>
          <a:p>
            <a:endParaRPr lang="es-ES" dirty="0"/>
          </a:p>
        </p:txBody>
      </p:sp>
    </p:spTree>
    <p:extLst>
      <p:ext uri="{BB962C8B-B14F-4D97-AF65-F5344CB8AC3E}">
        <p14:creationId xmlns:p14="http://schemas.microsoft.com/office/powerpoint/2010/main" val="3281732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A8BB5B4-8320-4D5F-0ECA-93AF800290A9}"/>
              </a:ext>
            </a:extLst>
          </p:cNvPr>
          <p:cNvSpPr>
            <a:spLocks noGrp="1"/>
          </p:cNvSpPr>
          <p:nvPr>
            <p:ph type="title"/>
          </p:nvPr>
        </p:nvSpPr>
        <p:spPr>
          <a:xfrm>
            <a:off x="860612" y="1138228"/>
            <a:ext cx="3793685" cy="3858767"/>
          </a:xfrm>
        </p:spPr>
        <p:txBody>
          <a:bodyPr anchor="ctr">
            <a:normAutofit/>
          </a:bodyPr>
          <a:lstStyle/>
          <a:p>
            <a:r>
              <a:rPr lang="es-ES" sz="3300" dirty="0"/>
              <a:t>Principios de UNODC (2009) para un buen programa de entrenamiento en habilidades familiares.</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CEA8CBD-AEC7-0805-B12C-D41EDD6AB192}"/>
              </a:ext>
            </a:extLst>
          </p:cNvPr>
          <p:cNvSpPr>
            <a:spLocks noGrp="1"/>
          </p:cNvSpPr>
          <p:nvPr>
            <p:ph idx="1"/>
          </p:nvPr>
        </p:nvSpPr>
        <p:spPr>
          <a:xfrm>
            <a:off x="5419892" y="907420"/>
            <a:ext cx="5832114" cy="4254168"/>
          </a:xfrm>
        </p:spPr>
        <p:txBody>
          <a:bodyPr anchor="ctr">
            <a:normAutofit fontScale="92500" lnSpcReduction="20000"/>
          </a:bodyPr>
          <a:lstStyle/>
          <a:p>
            <a:r>
              <a:rPr lang="es-ES" sz="2400">
                <a:solidFill>
                  <a:srgbClr val="000000"/>
                </a:solidFill>
              </a:rPr>
              <a:t>1) Debe estar basado en la teoría.</a:t>
            </a:r>
          </a:p>
          <a:p>
            <a:r>
              <a:rPr lang="es-ES" sz="2400">
                <a:solidFill>
                  <a:srgbClr val="000000"/>
                </a:solidFill>
              </a:rPr>
              <a:t>2) Debe basarse en la evaluación de necesidades.</a:t>
            </a:r>
          </a:p>
          <a:p>
            <a:r>
              <a:rPr lang="es-ES" sz="2400">
                <a:solidFill>
                  <a:srgbClr val="000000"/>
                </a:solidFill>
              </a:rPr>
              <a:t>3) Debe estar ajustado al nivel de riesgo de la población objetivo.</a:t>
            </a:r>
          </a:p>
          <a:p>
            <a:r>
              <a:rPr lang="es-ES" sz="2400">
                <a:solidFill>
                  <a:srgbClr val="000000"/>
                </a:solidFill>
              </a:rPr>
              <a:t>4) Debe estar ajustado a la edad y nivel de desarrollo del niño en la población objetivo.</a:t>
            </a:r>
          </a:p>
          <a:p>
            <a:r>
              <a:rPr lang="es-ES" sz="2400">
                <a:solidFill>
                  <a:srgbClr val="000000"/>
                </a:solidFill>
              </a:rPr>
              <a:t>5) La duración e intensidad del programa de entrenamiento en habilidades familiares debe ser adecuada.</a:t>
            </a:r>
          </a:p>
          <a:p>
            <a:endParaRPr lang="es-ES" sz="1900" dirty="0">
              <a:solidFill>
                <a:srgbClr val="000000"/>
              </a:solidFill>
            </a:endParaRP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589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A8BB5B4-8320-4D5F-0ECA-93AF800290A9}"/>
              </a:ext>
            </a:extLst>
          </p:cNvPr>
          <p:cNvSpPr>
            <a:spLocks noGrp="1"/>
          </p:cNvSpPr>
          <p:nvPr>
            <p:ph type="title"/>
          </p:nvPr>
        </p:nvSpPr>
        <p:spPr>
          <a:xfrm>
            <a:off x="860612" y="1138228"/>
            <a:ext cx="3793685" cy="3858767"/>
          </a:xfrm>
        </p:spPr>
        <p:txBody>
          <a:bodyPr anchor="ctr">
            <a:normAutofit/>
          </a:bodyPr>
          <a:lstStyle/>
          <a:p>
            <a:r>
              <a:rPr lang="es-ES" sz="3300"/>
              <a:t>Principios de UNODC (2009) para un buen programa de entrenamiento en habilidades familiares.</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CEA8CBD-AEC7-0805-B12C-D41EDD6AB192}"/>
              </a:ext>
            </a:extLst>
          </p:cNvPr>
          <p:cNvSpPr>
            <a:spLocks noGrp="1"/>
          </p:cNvSpPr>
          <p:nvPr>
            <p:ph idx="1"/>
          </p:nvPr>
        </p:nvSpPr>
        <p:spPr>
          <a:xfrm>
            <a:off x="5476015" y="1127592"/>
            <a:ext cx="5713739" cy="4023360"/>
          </a:xfrm>
        </p:spPr>
        <p:txBody>
          <a:bodyPr anchor="ctr">
            <a:normAutofit fontScale="92500" lnSpcReduction="20000"/>
          </a:bodyPr>
          <a:lstStyle/>
          <a:p>
            <a:pPr>
              <a:lnSpc>
                <a:spcPct val="110000"/>
              </a:lnSpc>
            </a:pPr>
            <a:r>
              <a:rPr lang="es-ES" sz="2400" dirty="0">
                <a:solidFill>
                  <a:srgbClr val="000000"/>
                </a:solidFill>
              </a:rPr>
              <a:t>6) Las sesiones deben utilizar actividades y técnicas interactivas con grupos de no más de 8 a 12 familias.</a:t>
            </a:r>
          </a:p>
          <a:p>
            <a:pPr>
              <a:lnSpc>
                <a:spcPct val="110000"/>
              </a:lnSpc>
            </a:pPr>
            <a:r>
              <a:rPr lang="es-ES" sz="2400" dirty="0">
                <a:solidFill>
                  <a:srgbClr val="000000"/>
                </a:solidFill>
              </a:rPr>
              <a:t>7) Deben proporcionar a los padres las habilidades y oportunidades para fortalecer las relaciones familiares positivas, la detección y supervisión familiar, así como indicarles cómo deben transmitir los valores y expectativas familiares.</a:t>
            </a:r>
          </a:p>
          <a:p>
            <a:pPr>
              <a:lnSpc>
                <a:spcPct val="110000"/>
              </a:lnSpc>
            </a:pPr>
            <a:r>
              <a:rPr lang="es-ES" sz="2400" dirty="0">
                <a:solidFill>
                  <a:srgbClr val="000000"/>
                </a:solidFill>
              </a:rPr>
              <a:t>8) Debe centrarse en reclutar y retener a las familias, incluyendo las estrategias necesarias para ello.</a:t>
            </a:r>
          </a:p>
          <a:p>
            <a:pPr marL="0" indent="0">
              <a:lnSpc>
                <a:spcPct val="110000"/>
              </a:lnSpc>
              <a:buNone/>
            </a:pPr>
            <a:endParaRPr lang="es-ES" sz="1900" dirty="0">
              <a:solidFill>
                <a:srgbClr val="000000"/>
              </a:solidFill>
            </a:endParaRP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541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A8BB5B4-8320-4D5F-0ECA-93AF800290A9}"/>
              </a:ext>
            </a:extLst>
          </p:cNvPr>
          <p:cNvSpPr>
            <a:spLocks noGrp="1"/>
          </p:cNvSpPr>
          <p:nvPr>
            <p:ph type="title"/>
          </p:nvPr>
        </p:nvSpPr>
        <p:spPr>
          <a:xfrm>
            <a:off x="860612" y="1138228"/>
            <a:ext cx="3793685" cy="3858767"/>
          </a:xfrm>
        </p:spPr>
        <p:txBody>
          <a:bodyPr anchor="ctr">
            <a:normAutofit/>
          </a:bodyPr>
          <a:lstStyle/>
          <a:p>
            <a:r>
              <a:rPr lang="es-ES" sz="3300"/>
              <a:t>Principios de UNODC (2009) para un buen programa de entrenamiento en habilidades familiares.</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CEA8CBD-AEC7-0805-B12C-D41EDD6AB192}"/>
              </a:ext>
            </a:extLst>
          </p:cNvPr>
          <p:cNvSpPr>
            <a:spLocks noGrp="1"/>
          </p:cNvSpPr>
          <p:nvPr>
            <p:ph idx="1"/>
          </p:nvPr>
        </p:nvSpPr>
        <p:spPr>
          <a:xfrm>
            <a:off x="5419891" y="1147540"/>
            <a:ext cx="5769864" cy="4187952"/>
          </a:xfrm>
        </p:spPr>
        <p:txBody>
          <a:bodyPr anchor="ctr">
            <a:normAutofit lnSpcReduction="10000"/>
          </a:bodyPr>
          <a:lstStyle/>
          <a:p>
            <a:pPr>
              <a:lnSpc>
                <a:spcPct val="110000"/>
              </a:lnSpc>
            </a:pPr>
            <a:r>
              <a:rPr lang="es-ES" dirty="0">
                <a:solidFill>
                  <a:srgbClr val="000000"/>
                </a:solidFill>
              </a:rPr>
              <a:t>9) Debe ser seleccionado de acuerdo con el nivel de evidencia y efectividad que tiene.</a:t>
            </a:r>
          </a:p>
          <a:p>
            <a:pPr>
              <a:lnSpc>
                <a:spcPct val="110000"/>
              </a:lnSpc>
            </a:pPr>
            <a:r>
              <a:rPr lang="es-ES" dirty="0">
                <a:solidFill>
                  <a:srgbClr val="000000"/>
                </a:solidFill>
              </a:rPr>
              <a:t>10) Los programas aplicados en una comunidad diferente a donde ha sido elaborado exige adaptarlos a las necesidades culturales y socioeconómicas de la población objetivo.</a:t>
            </a:r>
          </a:p>
          <a:p>
            <a:pPr>
              <a:lnSpc>
                <a:spcPct val="110000"/>
              </a:lnSpc>
            </a:pPr>
            <a:r>
              <a:rPr lang="es-ES" dirty="0">
                <a:solidFill>
                  <a:srgbClr val="000000"/>
                </a:solidFill>
              </a:rPr>
              <a:t>11) Debe proporcionar un adecuado entrenamiento y apoyo para las personas que van a aplicar el programa, las cuales deben ser seleccionadas cuidadosamente.</a:t>
            </a:r>
          </a:p>
          <a:p>
            <a:pPr>
              <a:lnSpc>
                <a:spcPct val="110000"/>
              </a:lnSpc>
            </a:pPr>
            <a:r>
              <a:rPr lang="es-ES" dirty="0">
                <a:solidFill>
                  <a:srgbClr val="000000"/>
                </a:solidFill>
              </a:rPr>
              <a:t>12) Debe incluir una importante y sistemática monitorización y evaluación de sus componentes.</a:t>
            </a:r>
          </a:p>
          <a:p>
            <a:pPr>
              <a:lnSpc>
                <a:spcPct val="110000"/>
              </a:lnSpc>
            </a:pPr>
            <a:endParaRPr lang="es-ES" sz="1700" dirty="0">
              <a:solidFill>
                <a:srgbClr val="000000"/>
              </a:solidFill>
            </a:endParaRP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423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7B93C12-56A6-56A0-6DC8-FC98D53A5453}"/>
              </a:ext>
            </a:extLst>
          </p:cNvPr>
          <p:cNvSpPr>
            <a:spLocks noGrp="1"/>
          </p:cNvSpPr>
          <p:nvPr>
            <p:ph type="title"/>
          </p:nvPr>
        </p:nvSpPr>
        <p:spPr>
          <a:xfrm>
            <a:off x="849683" y="1240076"/>
            <a:ext cx="2727813" cy="4584527"/>
          </a:xfrm>
        </p:spPr>
        <p:txBody>
          <a:bodyPr>
            <a:normAutofit/>
          </a:bodyPr>
          <a:lstStyle/>
          <a:p>
            <a:r>
              <a:rPr lang="es-ES">
                <a:solidFill>
                  <a:srgbClr val="FFFFFF"/>
                </a:solidFill>
              </a:rPr>
              <a:t>Ejemplos de programas preventivos eficaces</a:t>
            </a:r>
          </a:p>
        </p:txBody>
      </p:sp>
      <p:sp>
        <p:nvSpPr>
          <p:cNvPr id="3" name="Marcador de contenido 2">
            <a:extLst>
              <a:ext uri="{FF2B5EF4-FFF2-40B4-BE49-F238E27FC236}">
                <a16:creationId xmlns:a16="http://schemas.microsoft.com/office/drawing/2014/main" id="{0D56E255-5BD7-5DFC-1A97-FE05D04687A0}"/>
              </a:ext>
            </a:extLst>
          </p:cNvPr>
          <p:cNvSpPr>
            <a:spLocks noGrp="1"/>
          </p:cNvSpPr>
          <p:nvPr>
            <p:ph idx="1"/>
          </p:nvPr>
        </p:nvSpPr>
        <p:spPr>
          <a:xfrm>
            <a:off x="4705594" y="704995"/>
            <a:ext cx="7181606" cy="5451547"/>
          </a:xfrm>
        </p:spPr>
        <p:txBody>
          <a:bodyPr anchor="t">
            <a:normAutofit/>
          </a:bodyPr>
          <a:lstStyle/>
          <a:p>
            <a:r>
              <a:rPr lang="es-ES" sz="2800" dirty="0"/>
              <a:t>Triple P,  Sistema de parentalidad positivo</a:t>
            </a:r>
          </a:p>
          <a:p>
            <a:r>
              <a:rPr lang="es-ES" sz="2800" dirty="0"/>
              <a:t>Programa de fortalecimiento familiar (</a:t>
            </a:r>
            <a:r>
              <a:rPr lang="es-ES" sz="2800" dirty="0" err="1"/>
              <a:t>Strenghtening</a:t>
            </a:r>
            <a:r>
              <a:rPr lang="es-ES" sz="2800" dirty="0"/>
              <a:t> </a:t>
            </a:r>
            <a:r>
              <a:rPr lang="es-ES" sz="2800" dirty="0" err="1"/>
              <a:t>Families</a:t>
            </a:r>
            <a:r>
              <a:rPr lang="es-ES" sz="2800" dirty="0"/>
              <a:t> </a:t>
            </a:r>
            <a:r>
              <a:rPr lang="es-ES" sz="2800" dirty="0" err="1"/>
              <a:t>Programme</a:t>
            </a:r>
            <a:r>
              <a:rPr lang="es-ES" sz="2800" dirty="0"/>
              <a:t>)</a:t>
            </a:r>
          </a:p>
          <a:p>
            <a:r>
              <a:rPr lang="es-ES" sz="2800" dirty="0"/>
              <a:t>Programa </a:t>
            </a:r>
            <a:r>
              <a:rPr lang="es-ES" sz="2800" dirty="0" err="1"/>
              <a:t>Ferya</a:t>
            </a:r>
            <a:endParaRPr lang="es-ES" sz="2800" dirty="0"/>
          </a:p>
          <a:p>
            <a:r>
              <a:rPr lang="es-ES" sz="2800" dirty="0"/>
              <a:t>Programa preventivo Örebro</a:t>
            </a:r>
          </a:p>
          <a:p>
            <a:r>
              <a:rPr lang="es-ES" sz="2800" dirty="0"/>
              <a:t>Programa PROTEGO</a:t>
            </a:r>
          </a:p>
          <a:p>
            <a:r>
              <a:rPr lang="es-ES" sz="2800" dirty="0"/>
              <a:t>Programa MONEO</a:t>
            </a:r>
          </a:p>
          <a:p>
            <a:r>
              <a:rPr lang="es-ES" sz="2800" dirty="0"/>
              <a:t>Etc.</a:t>
            </a:r>
          </a:p>
        </p:txBody>
      </p:sp>
    </p:spTree>
    <p:extLst>
      <p:ext uri="{BB962C8B-B14F-4D97-AF65-F5344CB8AC3E}">
        <p14:creationId xmlns:p14="http://schemas.microsoft.com/office/powerpoint/2010/main" val="595413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6"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3" name="Rectangle 17">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30CF6B66-D742-BD07-C714-0F9FF31F7FEC}"/>
              </a:ext>
            </a:extLst>
          </p:cNvPr>
          <p:cNvSpPr>
            <a:spLocks noGrp="1"/>
          </p:cNvSpPr>
          <p:nvPr>
            <p:ph type="title"/>
          </p:nvPr>
        </p:nvSpPr>
        <p:spPr>
          <a:xfrm>
            <a:off x="1452617" y="976508"/>
            <a:ext cx="5525305" cy="2367221"/>
          </a:xfrm>
        </p:spPr>
        <p:txBody>
          <a:bodyPr vert="horz" lIns="91440" tIns="45720" rIns="91440" bIns="0" rtlCol="0" anchor="b">
            <a:normAutofit/>
          </a:bodyPr>
          <a:lstStyle/>
          <a:p>
            <a:r>
              <a:rPr lang="en-US" sz="5400" dirty="0"/>
              <a:t>PROGRAMA PROTEGO</a:t>
            </a:r>
          </a:p>
        </p:txBody>
      </p:sp>
      <p:cxnSp>
        <p:nvCxnSpPr>
          <p:cNvPr id="17" name="Straight Connector 21">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9" name="Group 23">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5" name="Rectangle 24">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7">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6" descr="Programar acción de evento">
            <a:extLst>
              <a:ext uri="{FF2B5EF4-FFF2-40B4-BE49-F238E27FC236}">
                <a16:creationId xmlns:a16="http://schemas.microsoft.com/office/drawing/2014/main" id="{6A4080DF-7D88-5CB4-0527-746E841686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6373" y="1649879"/>
            <a:ext cx="2799103" cy="2799103"/>
          </a:xfrm>
          <a:prstGeom prst="rect">
            <a:avLst/>
          </a:prstGeom>
        </p:spPr>
      </p:pic>
      <p:pic>
        <p:nvPicPr>
          <p:cNvPr id="27" name="Picture 29">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31">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142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3313"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ítulo 1">
            <a:extLst>
              <a:ext uri="{FF2B5EF4-FFF2-40B4-BE49-F238E27FC236}">
                <a16:creationId xmlns:a16="http://schemas.microsoft.com/office/drawing/2014/main" id="{30DB1769-E513-F46A-0AD6-0FA95727BD4C}"/>
              </a:ext>
            </a:extLst>
          </p:cNvPr>
          <p:cNvSpPr>
            <a:spLocks noGrp="1"/>
          </p:cNvSpPr>
          <p:nvPr>
            <p:ph type="title"/>
          </p:nvPr>
        </p:nvSpPr>
        <p:spPr>
          <a:xfrm>
            <a:off x="646111" y="690879"/>
            <a:ext cx="3682049" cy="5557519"/>
          </a:xfrm>
        </p:spPr>
        <p:txBody>
          <a:bodyPr anchor="ctr">
            <a:normAutofit/>
          </a:bodyPr>
          <a:lstStyle/>
          <a:p>
            <a:pPr algn="r"/>
            <a:r>
              <a:rPr lang="es-ES">
                <a:solidFill>
                  <a:srgbClr val="FFFFFF"/>
                </a:solidFill>
              </a:rPr>
              <a:t>PROGRAMA PROTEGO</a:t>
            </a:r>
          </a:p>
        </p:txBody>
      </p:sp>
      <p:sp>
        <p:nvSpPr>
          <p:cNvPr id="3" name="Marcador de contenido 2">
            <a:extLst>
              <a:ext uri="{FF2B5EF4-FFF2-40B4-BE49-F238E27FC236}">
                <a16:creationId xmlns:a16="http://schemas.microsoft.com/office/drawing/2014/main" id="{6CC131D8-6CB8-C112-7B2E-D78F4FB15677}"/>
              </a:ext>
            </a:extLst>
          </p:cNvPr>
          <p:cNvSpPr>
            <a:spLocks noGrp="1"/>
          </p:cNvSpPr>
          <p:nvPr>
            <p:ph idx="1"/>
          </p:nvPr>
        </p:nvSpPr>
        <p:spPr>
          <a:xfrm>
            <a:off x="4913453" y="1063416"/>
            <a:ext cx="6859447" cy="5986462"/>
          </a:xfrm>
        </p:spPr>
        <p:txBody>
          <a:bodyPr anchor="ctr">
            <a:normAutofit/>
          </a:bodyPr>
          <a:lstStyle/>
          <a:p>
            <a:pPr>
              <a:lnSpc>
                <a:spcPct val="90000"/>
              </a:lnSpc>
              <a:spcAft>
                <a:spcPts val="800"/>
              </a:spcAft>
            </a:pPr>
            <a:r>
              <a:rPr lang="es-ES" sz="1600" dirty="0">
                <a:effectLst/>
                <a:ea typeface="Times New Roman" panose="02020603050405020304" pitchFamily="18" charset="0"/>
                <a:cs typeface="Times New Roman" panose="02020603050405020304" pitchFamily="18" charset="0"/>
              </a:rPr>
              <a:t>PROTEGO, o </a:t>
            </a:r>
            <a:r>
              <a:rPr lang="es-ES" sz="1600" i="1" dirty="0">
                <a:effectLst/>
                <a:ea typeface="Times New Roman" panose="02020603050405020304" pitchFamily="18" charset="0"/>
                <a:cs typeface="Times New Roman" panose="02020603050405020304" pitchFamily="18" charset="0"/>
              </a:rPr>
              <a:t>Entrenamiento familiar en habilidades educativas para la prevención de las drogodependencias</a:t>
            </a:r>
            <a:r>
              <a:rPr lang="es-ES" sz="1600" dirty="0">
                <a:effectLst/>
                <a:ea typeface="Times New Roman" panose="02020603050405020304" pitchFamily="18" charset="0"/>
                <a:cs typeface="Times New Roman" panose="02020603050405020304" pitchFamily="18" charset="0"/>
              </a:rPr>
              <a:t>. </a:t>
            </a:r>
          </a:p>
          <a:p>
            <a:pPr>
              <a:lnSpc>
                <a:spcPct val="90000"/>
              </a:lnSpc>
            </a:pPr>
            <a:r>
              <a:rPr lang="es-ES" sz="1600" dirty="0">
                <a:effectLst/>
                <a:ea typeface="Times New Roman" panose="02020603050405020304" pitchFamily="18" charset="0"/>
              </a:rPr>
              <a:t>programa de prevención familiar de tipo selectivo, orientado a la prevención del alcohol, tabaco y drogas ilegales.</a:t>
            </a:r>
          </a:p>
          <a:p>
            <a:pPr>
              <a:lnSpc>
                <a:spcPct val="90000"/>
              </a:lnSpc>
            </a:pPr>
            <a:r>
              <a:rPr lang="es-ES" sz="1600" dirty="0">
                <a:effectLst/>
                <a:ea typeface="Times New Roman" panose="02020603050405020304" pitchFamily="18" charset="0"/>
              </a:rPr>
              <a:t> Se aplica a madres y padres de chicos de 9 a 13 años que tienen distintos factores de riesgo.</a:t>
            </a:r>
          </a:p>
          <a:p>
            <a:pPr>
              <a:lnSpc>
                <a:spcPct val="90000"/>
              </a:lnSpc>
            </a:pPr>
            <a:r>
              <a:rPr lang="es-ES" sz="1600" dirty="0">
                <a:ea typeface="Times New Roman" panose="02020603050405020304" pitchFamily="18" charset="0"/>
                <a:cs typeface="Times New Roman" panose="02020603050405020304" pitchFamily="18" charset="0"/>
              </a:rPr>
              <a:t>O</a:t>
            </a:r>
            <a:r>
              <a:rPr lang="es-ES" sz="1600" dirty="0">
                <a:effectLst/>
                <a:ea typeface="Times New Roman" panose="02020603050405020304" pitchFamily="18" charset="0"/>
                <a:cs typeface="Times New Roman" panose="02020603050405020304" pitchFamily="18" charset="0"/>
              </a:rPr>
              <a:t>bjetivos: mejorar la cantidad y la calidad de la comunicación familiar; disminuir la frecuencia y la intensidad del conflicto familiar; fortalecer los vínculos entre padres e hijos y la vinculación de los hijos con la familia; mejorar el seguimiento y la supervisión de la conducta de los hijos; aumentar la utilización de métodos de disciplina positiva por parte de los padres; capacitar a los padres para establecer normas de conducta para los hijos claras y coherentes; mejorar la capacitación de los padres para definir normas familiares sobre diferentes conductas problemáticas de la adolescencia, como el consumo de sustancias; aumentar en los hijos la percepción de desaprobación familiar hacia las conductas problemáticas, tales como el consumo de drogas; y, aumentar el uso de estrategias de resolución de problemas en la educación de los hijos.</a:t>
            </a:r>
          </a:p>
          <a:p>
            <a:pPr>
              <a:lnSpc>
                <a:spcPct val="90000"/>
              </a:lnSpc>
            </a:pPr>
            <a:endParaRPr lang="es-ES" sz="1300" dirty="0"/>
          </a:p>
        </p:txBody>
      </p:sp>
      <p:sp>
        <p:nvSpPr>
          <p:cNvPr id="6" name="Marcador de número de diapositiva 5">
            <a:extLst>
              <a:ext uri="{FF2B5EF4-FFF2-40B4-BE49-F238E27FC236}">
                <a16:creationId xmlns:a16="http://schemas.microsoft.com/office/drawing/2014/main" id="{6C98D248-FD21-82E9-1870-774F3512E44B}"/>
              </a:ext>
            </a:extLst>
          </p:cNvPr>
          <p:cNvSpPr>
            <a:spLocks noGrp="1"/>
          </p:cNvSpPr>
          <p:nvPr>
            <p:ph type="sldNum" sz="quarter" idx="12"/>
          </p:nvPr>
        </p:nvSpPr>
        <p:spPr>
          <a:xfrm>
            <a:off x="10352540" y="295729"/>
            <a:ext cx="838199" cy="767687"/>
          </a:xfrm>
        </p:spPr>
        <p:txBody>
          <a:bodyPr>
            <a:normAutofit/>
          </a:bodyPr>
          <a:lstStyle/>
          <a:p>
            <a:pPr rtl="0">
              <a:spcAft>
                <a:spcPts val="600"/>
              </a:spcAft>
            </a:pPr>
            <a:fld id="{B5CEABB6-07DC-46E8-9B57-56EC44A396E5}" type="slidenum">
              <a:rPr lang="es-ES" noProof="0">
                <a:solidFill>
                  <a:srgbClr val="FFFFFF"/>
                </a:solidFill>
              </a:rPr>
              <a:pPr rtl="0">
                <a:spcAft>
                  <a:spcPts val="600"/>
                </a:spcAft>
              </a:pPr>
              <a:t>38</a:t>
            </a:fld>
            <a:endParaRPr lang="es-ES" noProof="0">
              <a:solidFill>
                <a:srgbClr val="FFFFFF"/>
              </a:solidFill>
            </a:endParaRPr>
          </a:p>
        </p:txBody>
      </p:sp>
    </p:spTree>
    <p:extLst>
      <p:ext uri="{BB962C8B-B14F-4D97-AF65-F5344CB8AC3E}">
        <p14:creationId xmlns:p14="http://schemas.microsoft.com/office/powerpoint/2010/main" val="3503229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3313"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ítulo 1">
            <a:extLst>
              <a:ext uri="{FF2B5EF4-FFF2-40B4-BE49-F238E27FC236}">
                <a16:creationId xmlns:a16="http://schemas.microsoft.com/office/drawing/2014/main" id="{30DB1769-E513-F46A-0AD6-0FA95727BD4C}"/>
              </a:ext>
            </a:extLst>
          </p:cNvPr>
          <p:cNvSpPr>
            <a:spLocks noGrp="1"/>
          </p:cNvSpPr>
          <p:nvPr>
            <p:ph type="title"/>
          </p:nvPr>
        </p:nvSpPr>
        <p:spPr>
          <a:xfrm>
            <a:off x="646111" y="690879"/>
            <a:ext cx="3682049" cy="5557519"/>
          </a:xfrm>
        </p:spPr>
        <p:txBody>
          <a:bodyPr anchor="ctr">
            <a:normAutofit/>
          </a:bodyPr>
          <a:lstStyle/>
          <a:p>
            <a:pPr algn="r"/>
            <a:r>
              <a:rPr lang="es-ES">
                <a:solidFill>
                  <a:srgbClr val="FFFFFF"/>
                </a:solidFill>
              </a:rPr>
              <a:t>PROGRAMA PROTEGO</a:t>
            </a:r>
          </a:p>
        </p:txBody>
      </p:sp>
      <p:sp>
        <p:nvSpPr>
          <p:cNvPr id="3" name="Marcador de contenido 2">
            <a:extLst>
              <a:ext uri="{FF2B5EF4-FFF2-40B4-BE49-F238E27FC236}">
                <a16:creationId xmlns:a16="http://schemas.microsoft.com/office/drawing/2014/main" id="{6CC131D8-6CB8-C112-7B2E-D78F4FB15677}"/>
              </a:ext>
            </a:extLst>
          </p:cNvPr>
          <p:cNvSpPr>
            <a:spLocks noGrp="1"/>
          </p:cNvSpPr>
          <p:nvPr>
            <p:ph idx="1"/>
          </p:nvPr>
        </p:nvSpPr>
        <p:spPr>
          <a:xfrm>
            <a:off x="5101999" y="742951"/>
            <a:ext cx="6763770" cy="6012202"/>
          </a:xfrm>
        </p:spPr>
        <p:txBody>
          <a:bodyPr anchor="ctr">
            <a:normAutofit/>
          </a:bodyPr>
          <a:lstStyle/>
          <a:p>
            <a:pPr>
              <a:lnSpc>
                <a:spcPct val="90000"/>
              </a:lnSpc>
            </a:pPr>
            <a:r>
              <a:rPr lang="es-ES" dirty="0">
                <a:effectLst/>
                <a:ea typeface="Times New Roman" panose="02020603050405020304" pitchFamily="18" charset="0"/>
              </a:rPr>
              <a:t>Consta de 8 sesiones de 2 horas de duración cada una. </a:t>
            </a:r>
          </a:p>
          <a:p>
            <a:pPr>
              <a:lnSpc>
                <a:spcPct val="90000"/>
              </a:lnSpc>
            </a:pPr>
            <a:r>
              <a:rPr lang="es-ES" dirty="0">
                <a:effectLst/>
                <a:ea typeface="Times New Roman" panose="02020603050405020304" pitchFamily="18" charset="0"/>
              </a:rPr>
              <a:t>Se aplica a grupos de madres y/o padres, que tienen hijos de 9 a 13 años.</a:t>
            </a:r>
          </a:p>
          <a:p>
            <a:pPr>
              <a:lnSpc>
                <a:spcPct val="90000"/>
              </a:lnSpc>
              <a:spcAft>
                <a:spcPts val="800"/>
              </a:spcAft>
            </a:pPr>
            <a:r>
              <a:rPr lang="es-ES" dirty="0">
                <a:effectLst/>
                <a:ea typeface="Times New Roman" panose="02020603050405020304" pitchFamily="18" charset="0"/>
                <a:cs typeface="Times New Roman" panose="02020603050405020304" pitchFamily="18" charset="0"/>
              </a:rPr>
              <a:t>De este programa se elaboraron otros, como el MONEO (prevención universal), el DÉDALO (Para trabajar tanto los padres como los hijos juntos) y el LÍMITES (para padres cuyos hijos han cometido infracciones que los llevaron a entrar en contacto con la justicia juvenil).</a:t>
            </a:r>
          </a:p>
          <a:p>
            <a:pPr>
              <a:lnSpc>
                <a:spcPct val="90000"/>
              </a:lnSpc>
              <a:spcAft>
                <a:spcPts val="800"/>
              </a:spcAft>
            </a:pPr>
            <a:r>
              <a:rPr lang="es-ES" dirty="0">
                <a:effectLst/>
                <a:ea typeface="Times New Roman" panose="02020603050405020304" pitchFamily="18" charset="0"/>
                <a:cs typeface="Times New Roman" panose="02020603050405020304" pitchFamily="18" charset="0"/>
              </a:rPr>
              <a:t>Como otros programas, han realizado evaluación del proceso, pero no de resultados. </a:t>
            </a:r>
          </a:p>
          <a:p>
            <a:pPr>
              <a:lnSpc>
                <a:spcPct val="90000"/>
              </a:lnSpc>
              <a:spcAft>
                <a:spcPts val="800"/>
              </a:spcAft>
            </a:pPr>
            <a:r>
              <a:rPr lang="es-ES" dirty="0">
                <a:effectLst/>
                <a:ea typeface="Times New Roman" panose="02020603050405020304" pitchFamily="18" charset="0"/>
                <a:cs typeface="Times New Roman" panose="02020603050405020304" pitchFamily="18" charset="0"/>
              </a:rPr>
              <a:t>La evaluación del proceso es muy positiva.</a:t>
            </a:r>
          </a:p>
          <a:p>
            <a:pPr>
              <a:lnSpc>
                <a:spcPct val="90000"/>
              </a:lnSpc>
              <a:spcAft>
                <a:spcPts val="800"/>
              </a:spcAft>
            </a:pPr>
            <a:r>
              <a:rPr lang="es-ES" dirty="0">
                <a:effectLst/>
                <a:ea typeface="Times New Roman" panose="02020603050405020304" pitchFamily="18" charset="0"/>
                <a:cs typeface="Times New Roman" panose="02020603050405020304" pitchFamily="18" charset="0"/>
              </a:rPr>
              <a:t>La de resultados está pendiente. </a:t>
            </a:r>
            <a:endParaRPr lang="es-ES" dirty="0"/>
          </a:p>
        </p:txBody>
      </p:sp>
      <p:sp>
        <p:nvSpPr>
          <p:cNvPr id="6" name="Marcador de número de diapositiva 5">
            <a:extLst>
              <a:ext uri="{FF2B5EF4-FFF2-40B4-BE49-F238E27FC236}">
                <a16:creationId xmlns:a16="http://schemas.microsoft.com/office/drawing/2014/main" id="{6C98D248-FD21-82E9-1870-774F3512E44B}"/>
              </a:ext>
            </a:extLst>
          </p:cNvPr>
          <p:cNvSpPr>
            <a:spLocks noGrp="1"/>
          </p:cNvSpPr>
          <p:nvPr>
            <p:ph type="sldNum" sz="quarter" idx="12"/>
          </p:nvPr>
        </p:nvSpPr>
        <p:spPr>
          <a:xfrm>
            <a:off x="10352540" y="295729"/>
            <a:ext cx="838199" cy="767687"/>
          </a:xfrm>
        </p:spPr>
        <p:txBody>
          <a:bodyPr>
            <a:normAutofit/>
          </a:bodyPr>
          <a:lstStyle/>
          <a:p>
            <a:pPr rtl="0">
              <a:spcAft>
                <a:spcPts val="600"/>
              </a:spcAft>
            </a:pPr>
            <a:fld id="{B5CEABB6-07DC-46E8-9B57-56EC44A396E5}" type="slidenum">
              <a:rPr lang="es-ES" noProof="0">
                <a:solidFill>
                  <a:srgbClr val="FFFFFF"/>
                </a:solidFill>
              </a:rPr>
              <a:pPr rtl="0">
                <a:spcAft>
                  <a:spcPts val="600"/>
                </a:spcAft>
              </a:pPr>
              <a:t>39</a:t>
            </a:fld>
            <a:endParaRPr lang="es-ES" noProof="0">
              <a:solidFill>
                <a:srgbClr val="FFFFFF"/>
              </a:solidFill>
            </a:endParaRPr>
          </a:p>
        </p:txBody>
      </p:sp>
    </p:spTree>
    <p:extLst>
      <p:ext uri="{BB962C8B-B14F-4D97-AF65-F5344CB8AC3E}">
        <p14:creationId xmlns:p14="http://schemas.microsoft.com/office/powerpoint/2010/main" val="36197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9" name="Picture 4" descr="Marca de exclamación sobre fondo amarillo">
            <a:extLst>
              <a:ext uri="{FF2B5EF4-FFF2-40B4-BE49-F238E27FC236}">
                <a16:creationId xmlns:a16="http://schemas.microsoft.com/office/drawing/2014/main" id="{232A7054-7870-E7E4-5627-421803A9E224}"/>
              </a:ext>
            </a:extLst>
          </p:cNvPr>
          <p:cNvPicPr>
            <a:picLocks noChangeAspect="1"/>
          </p:cNvPicPr>
          <p:nvPr/>
        </p:nvPicPr>
        <p:blipFill rotWithShape="1">
          <a:blip r:embed="rId2"/>
          <a:srcRect t="31817" r="9090"/>
          <a:stretch/>
        </p:blipFill>
        <p:spPr>
          <a:xfrm>
            <a:off x="305" y="10"/>
            <a:ext cx="12191695" cy="6857990"/>
          </a:xfrm>
          <a:prstGeom prst="rect">
            <a:avLst/>
          </a:prstGeom>
        </p:spPr>
      </p:pic>
      <p:sp>
        <p:nvSpPr>
          <p:cNvPr id="66" name="Rectangle 58">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0FB531A-AF73-7C5F-8398-462ED1BC859F}"/>
              </a:ext>
            </a:extLst>
          </p:cNvPr>
          <p:cNvSpPr>
            <a:spLocks noGrp="1"/>
          </p:cNvSpPr>
          <p:nvPr>
            <p:ph type="title"/>
          </p:nvPr>
        </p:nvSpPr>
        <p:spPr>
          <a:xfrm>
            <a:off x="1304017" y="804520"/>
            <a:ext cx="6815731" cy="1049235"/>
          </a:xfrm>
        </p:spPr>
        <p:txBody>
          <a:bodyPr>
            <a:normAutofit/>
          </a:bodyPr>
          <a:lstStyle/>
          <a:p>
            <a:r>
              <a:rPr lang="es-ES" sz="3000">
                <a:solidFill>
                  <a:srgbClr val="FFFFFE"/>
                </a:solidFill>
              </a:rPr>
              <a:t>¿por qué hacer prevención familiar en drogodependencias?</a:t>
            </a:r>
          </a:p>
        </p:txBody>
      </p:sp>
      <p:cxnSp>
        <p:nvCxnSpPr>
          <p:cNvPr id="67" name="Straight Connector 60">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F8B924"/>
            </a:solidFill>
          </a:ln>
        </p:spPr>
        <p:style>
          <a:lnRef idx="3">
            <a:schemeClr val="accent1"/>
          </a:lnRef>
          <a:fillRef idx="0">
            <a:schemeClr val="accent1"/>
          </a:fillRef>
          <a:effectRef idx="2">
            <a:schemeClr val="accent1"/>
          </a:effectRef>
          <a:fontRef idx="minor">
            <a:schemeClr val="tx1"/>
          </a:fontRef>
        </p:style>
      </p:cxnSp>
      <p:sp>
        <p:nvSpPr>
          <p:cNvPr id="52" name="Marcador de contenido 2">
            <a:extLst>
              <a:ext uri="{FF2B5EF4-FFF2-40B4-BE49-F238E27FC236}">
                <a16:creationId xmlns:a16="http://schemas.microsoft.com/office/drawing/2014/main" id="{61BE50A3-2344-2B34-2642-230533BBECFF}"/>
              </a:ext>
            </a:extLst>
          </p:cNvPr>
          <p:cNvSpPr>
            <a:spLocks noGrp="1"/>
          </p:cNvSpPr>
          <p:nvPr>
            <p:ph idx="1"/>
          </p:nvPr>
        </p:nvSpPr>
        <p:spPr>
          <a:xfrm>
            <a:off x="1304017" y="2015733"/>
            <a:ext cx="6815731" cy="4021267"/>
          </a:xfrm>
        </p:spPr>
        <p:txBody>
          <a:bodyPr>
            <a:normAutofit/>
          </a:bodyPr>
          <a:lstStyle/>
          <a:p>
            <a:pPr>
              <a:lnSpc>
                <a:spcPct val="110000"/>
              </a:lnSpc>
              <a:buClr>
                <a:srgbClr val="F8B924"/>
              </a:buClr>
            </a:pPr>
            <a:r>
              <a:rPr lang="es-ES">
                <a:solidFill>
                  <a:srgbClr val="FFFFFE"/>
                </a:solidFill>
              </a:rPr>
              <a:t>Porque los padres precisan saber cómo ayudar a sus hijos a no tener problemas de consumo de drogas o, si consumen, cómo ayudarles a dejarlas</a:t>
            </a:r>
          </a:p>
          <a:p>
            <a:pPr>
              <a:lnSpc>
                <a:spcPct val="110000"/>
              </a:lnSpc>
              <a:buClr>
                <a:srgbClr val="F8B924"/>
              </a:buClr>
            </a:pPr>
            <a:r>
              <a:rPr lang="es-ES">
                <a:solidFill>
                  <a:srgbClr val="FFFFFE"/>
                </a:solidFill>
              </a:rPr>
              <a:t>Porque la prevención familiar complementa la prevención escolar y comunitaria</a:t>
            </a:r>
          </a:p>
          <a:p>
            <a:pPr>
              <a:lnSpc>
                <a:spcPct val="110000"/>
              </a:lnSpc>
              <a:buClr>
                <a:srgbClr val="F8B924"/>
              </a:buClr>
            </a:pPr>
            <a:r>
              <a:rPr lang="es-ES">
                <a:solidFill>
                  <a:srgbClr val="FFFFFE"/>
                </a:solidFill>
              </a:rPr>
              <a:t>Porque es un modo eficaz de prevenir el consumo de drogas</a:t>
            </a:r>
          </a:p>
          <a:p>
            <a:pPr>
              <a:lnSpc>
                <a:spcPct val="110000"/>
              </a:lnSpc>
              <a:buClr>
                <a:srgbClr val="F8B924"/>
              </a:buClr>
            </a:pPr>
            <a:r>
              <a:rPr lang="es-ES">
                <a:solidFill>
                  <a:srgbClr val="FFFFFE"/>
                </a:solidFill>
              </a:rPr>
              <a:t>Porque los programa preventivos familiares son coste-eficientes</a:t>
            </a:r>
          </a:p>
          <a:p>
            <a:pPr>
              <a:lnSpc>
                <a:spcPct val="110000"/>
              </a:lnSpc>
              <a:buClr>
                <a:srgbClr val="F8B924"/>
              </a:buClr>
            </a:pPr>
            <a:r>
              <a:rPr lang="es-ES">
                <a:solidFill>
                  <a:srgbClr val="FFFFFE"/>
                </a:solidFill>
              </a:rPr>
              <a:t>Porque la inversión en los jóvenes de hoy es una garantía de una mejor sociedad en el mañana</a:t>
            </a:r>
          </a:p>
        </p:txBody>
      </p:sp>
    </p:spTree>
    <p:extLst>
      <p:ext uri="{BB962C8B-B14F-4D97-AF65-F5344CB8AC3E}">
        <p14:creationId xmlns:p14="http://schemas.microsoft.com/office/powerpoint/2010/main" val="2243824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D1192-1098-4902-857F-6F9ECC8F09D0}"/>
              </a:ext>
            </a:extLst>
          </p:cNvPr>
          <p:cNvSpPr>
            <a:spLocks noGrp="1"/>
          </p:cNvSpPr>
          <p:nvPr>
            <p:ph type="ctrTitle"/>
          </p:nvPr>
        </p:nvSpPr>
        <p:spPr>
          <a:xfrm>
            <a:off x="598364" y="682486"/>
            <a:ext cx="8825658" cy="3329581"/>
          </a:xfrm>
        </p:spPr>
        <p:txBody>
          <a:bodyPr/>
          <a:lstStyle/>
          <a:p>
            <a:r>
              <a:rPr lang="es-ES" sz="4800" dirty="0"/>
              <a:t>LA EFICACI A DE LA </a:t>
            </a:r>
            <a:br>
              <a:rPr lang="es-ES" sz="4800" dirty="0"/>
            </a:br>
            <a:r>
              <a:rPr lang="es-ES" sz="4800" dirty="0"/>
              <a:t>PREVENCIÓN FAMILIAR</a:t>
            </a:r>
          </a:p>
        </p:txBody>
      </p:sp>
    </p:spTree>
    <p:extLst>
      <p:ext uri="{BB962C8B-B14F-4D97-AF65-F5344CB8AC3E}">
        <p14:creationId xmlns:p14="http://schemas.microsoft.com/office/powerpoint/2010/main" val="727727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97F9F-400E-A794-E6AF-AD37B06BBA5F}"/>
              </a:ext>
            </a:extLst>
          </p:cNvPr>
          <p:cNvSpPr>
            <a:spLocks noGrp="1"/>
          </p:cNvSpPr>
          <p:nvPr>
            <p:ph type="title"/>
          </p:nvPr>
        </p:nvSpPr>
        <p:spPr/>
        <p:txBody>
          <a:bodyPr/>
          <a:lstStyle/>
          <a:p>
            <a:r>
              <a:rPr lang="es-ES" dirty="0"/>
              <a:t>EFICACIA</a:t>
            </a:r>
          </a:p>
        </p:txBody>
      </p:sp>
      <p:sp>
        <p:nvSpPr>
          <p:cNvPr id="3" name="Marcador de contenido 2">
            <a:extLst>
              <a:ext uri="{FF2B5EF4-FFF2-40B4-BE49-F238E27FC236}">
                <a16:creationId xmlns:a16="http://schemas.microsoft.com/office/drawing/2014/main" id="{7341410E-012F-66CC-408F-D3AE46F62854}"/>
              </a:ext>
            </a:extLst>
          </p:cNvPr>
          <p:cNvSpPr>
            <a:spLocks noGrp="1"/>
          </p:cNvSpPr>
          <p:nvPr>
            <p:ph idx="1"/>
          </p:nvPr>
        </p:nvSpPr>
        <p:spPr>
          <a:xfrm>
            <a:off x="1451579" y="2015732"/>
            <a:ext cx="9603275" cy="4037749"/>
          </a:xfrm>
        </p:spPr>
        <p:txBody>
          <a:bodyPr>
            <a:normAutofit/>
          </a:bodyPr>
          <a:lstStyle/>
          <a:p>
            <a:r>
              <a:rPr lang="es-ES" sz="2400" dirty="0"/>
              <a:t>Difícil evaluar los programas; hay pocos evaluados</a:t>
            </a:r>
          </a:p>
          <a:p>
            <a:r>
              <a:rPr lang="es-ES" sz="2400" dirty="0"/>
              <a:t>Algunos han sido adecuadamente evaluados y son eficaces</a:t>
            </a:r>
          </a:p>
          <a:p>
            <a:r>
              <a:rPr lang="es-ES" sz="2400" dirty="0"/>
              <a:t>Destacan por su eficacia:</a:t>
            </a:r>
          </a:p>
          <a:p>
            <a:pPr lvl="1"/>
            <a:r>
              <a:rPr lang="es-ES" sz="2400" dirty="0" err="1">
                <a:solidFill>
                  <a:srgbClr val="111111"/>
                </a:solidFill>
                <a:latin typeface="Gill Sans Nova" panose="020B0602020104020203" pitchFamily="34" charset="0"/>
                <a:ea typeface="Times New Roman" panose="02020603050405020304" pitchFamily="18" charset="0"/>
              </a:rPr>
              <a:t>S</a:t>
            </a:r>
            <a:r>
              <a:rPr lang="es-ES" sz="2400" dirty="0" err="1">
                <a:solidFill>
                  <a:srgbClr val="111111"/>
                </a:solidFill>
                <a:effectLst/>
                <a:latin typeface="Gill Sans Nova" panose="020B0602020104020203" pitchFamily="34" charset="0"/>
                <a:ea typeface="Times New Roman" panose="02020603050405020304" pitchFamily="18" charset="0"/>
              </a:rPr>
              <a:t>trenghtening</a:t>
            </a:r>
            <a:r>
              <a:rPr lang="es-ES" sz="2400" dirty="0">
                <a:solidFill>
                  <a:srgbClr val="111111"/>
                </a:solidFill>
                <a:effectLst/>
                <a:latin typeface="Gill Sans Nova" panose="020B0602020104020203" pitchFamily="34" charset="0"/>
                <a:ea typeface="Times New Roman" panose="02020603050405020304" pitchFamily="18" charset="0"/>
              </a:rPr>
              <a:t> </a:t>
            </a:r>
            <a:r>
              <a:rPr lang="es-ES" sz="2400" dirty="0" err="1">
                <a:solidFill>
                  <a:srgbClr val="111111"/>
                </a:solidFill>
                <a:effectLst/>
                <a:latin typeface="Gill Sans Nova" panose="020B0602020104020203" pitchFamily="34" charset="0"/>
                <a:ea typeface="Times New Roman" panose="02020603050405020304" pitchFamily="18" charset="0"/>
              </a:rPr>
              <a:t>Families</a:t>
            </a:r>
            <a:r>
              <a:rPr lang="es-ES" sz="2400" dirty="0">
                <a:solidFill>
                  <a:srgbClr val="111111"/>
                </a:solidFill>
                <a:effectLst/>
                <a:latin typeface="Gill Sans Nova" panose="020B0602020104020203" pitchFamily="34" charset="0"/>
                <a:ea typeface="Times New Roman" panose="02020603050405020304" pitchFamily="18" charset="0"/>
              </a:rPr>
              <a:t> </a:t>
            </a:r>
            <a:r>
              <a:rPr lang="es-ES" sz="2400" dirty="0" err="1">
                <a:solidFill>
                  <a:srgbClr val="111111"/>
                </a:solidFill>
                <a:effectLst/>
                <a:latin typeface="Gill Sans Nova" panose="020B0602020104020203" pitchFamily="34" charset="0"/>
                <a:ea typeface="Times New Roman" panose="02020603050405020304" pitchFamily="18" charset="0"/>
              </a:rPr>
              <a:t>Programme</a:t>
            </a:r>
            <a:r>
              <a:rPr lang="es-ES" sz="2400" dirty="0">
                <a:solidFill>
                  <a:srgbClr val="111111"/>
                </a:solidFill>
                <a:effectLst/>
                <a:latin typeface="Gill Sans Nova" panose="020B0602020104020203" pitchFamily="34" charset="0"/>
                <a:ea typeface="Times New Roman" panose="02020603050405020304" pitchFamily="18" charset="0"/>
              </a:rPr>
              <a:t> 10-14 (SEP 10-14)</a:t>
            </a:r>
          </a:p>
          <a:p>
            <a:pPr lvl="1"/>
            <a:r>
              <a:rPr lang="es-ES" sz="2400" dirty="0" err="1">
                <a:solidFill>
                  <a:srgbClr val="111111"/>
                </a:solidFill>
                <a:effectLst/>
                <a:latin typeface="Gill Sans Nova" panose="020B0602020104020203" pitchFamily="34" charset="0"/>
                <a:ea typeface="Times New Roman" panose="02020603050405020304" pitchFamily="18" charset="0"/>
              </a:rPr>
              <a:t>Parent</a:t>
            </a:r>
            <a:r>
              <a:rPr lang="es-ES" sz="2400" dirty="0">
                <a:solidFill>
                  <a:srgbClr val="111111"/>
                </a:solidFill>
                <a:effectLst/>
                <a:latin typeface="Gill Sans Nova" panose="020B0602020104020203" pitchFamily="34" charset="0"/>
                <a:ea typeface="Times New Roman" panose="02020603050405020304" pitchFamily="18" charset="0"/>
              </a:rPr>
              <a:t> </a:t>
            </a:r>
            <a:r>
              <a:rPr lang="es-ES" sz="2400" dirty="0" err="1">
                <a:solidFill>
                  <a:srgbClr val="111111"/>
                </a:solidFill>
                <a:effectLst/>
                <a:latin typeface="Gill Sans Nova" panose="020B0602020104020203" pitchFamily="34" charset="0"/>
                <a:ea typeface="Times New Roman" panose="02020603050405020304" pitchFamily="18" charset="0"/>
              </a:rPr>
              <a:t>who</a:t>
            </a:r>
            <a:r>
              <a:rPr lang="es-ES" sz="2400" dirty="0">
                <a:solidFill>
                  <a:srgbClr val="111111"/>
                </a:solidFill>
                <a:effectLst/>
                <a:latin typeface="Gill Sans Nova" panose="020B0602020104020203" pitchFamily="34" charset="0"/>
                <a:ea typeface="Times New Roman" panose="02020603050405020304" pitchFamily="18" charset="0"/>
              </a:rPr>
              <a:t> care </a:t>
            </a:r>
            <a:r>
              <a:rPr lang="es-ES" sz="2400" dirty="0" err="1">
                <a:solidFill>
                  <a:srgbClr val="111111"/>
                </a:solidFill>
                <a:effectLst/>
                <a:latin typeface="Gill Sans Nova" panose="020B0602020104020203" pitchFamily="34" charset="0"/>
                <a:ea typeface="Times New Roman" panose="02020603050405020304" pitchFamily="18" charset="0"/>
              </a:rPr>
              <a:t>family</a:t>
            </a:r>
            <a:r>
              <a:rPr lang="es-ES" sz="2400" dirty="0">
                <a:solidFill>
                  <a:srgbClr val="111111"/>
                </a:solidFill>
                <a:effectLst/>
                <a:latin typeface="Gill Sans Nova" panose="020B0602020104020203" pitchFamily="34" charset="0"/>
                <a:ea typeface="Times New Roman" panose="02020603050405020304" pitchFamily="18" charset="0"/>
              </a:rPr>
              <a:t> </a:t>
            </a:r>
            <a:r>
              <a:rPr lang="es-ES" sz="2400" dirty="0" err="1">
                <a:solidFill>
                  <a:srgbClr val="111111"/>
                </a:solidFill>
                <a:effectLst/>
                <a:latin typeface="Gill Sans Nova" panose="020B0602020104020203" pitchFamily="34" charset="0"/>
                <a:ea typeface="Times New Roman" panose="02020603050405020304" pitchFamily="18" charset="0"/>
              </a:rPr>
              <a:t>check</a:t>
            </a:r>
            <a:r>
              <a:rPr lang="es-ES" sz="2400" dirty="0">
                <a:solidFill>
                  <a:srgbClr val="111111"/>
                </a:solidFill>
                <a:effectLst/>
                <a:latin typeface="Gill Sans Nova" panose="020B0602020104020203" pitchFamily="34" charset="0"/>
                <a:ea typeface="Times New Roman" panose="02020603050405020304" pitchFamily="18" charset="0"/>
              </a:rPr>
              <a:t>-up (FCU)</a:t>
            </a:r>
          </a:p>
          <a:p>
            <a:pPr lvl="1"/>
            <a:r>
              <a:rPr lang="es-ES" sz="2400" dirty="0" err="1">
                <a:solidFill>
                  <a:srgbClr val="111111"/>
                </a:solidFill>
                <a:effectLst/>
                <a:latin typeface="Gill Sans Nova" panose="020B0602020104020203" pitchFamily="34" charset="0"/>
                <a:ea typeface="Times New Roman" panose="02020603050405020304" pitchFamily="18" charset="0"/>
              </a:rPr>
              <a:t>Linking</a:t>
            </a:r>
            <a:r>
              <a:rPr lang="es-ES" sz="2400" dirty="0">
                <a:solidFill>
                  <a:srgbClr val="111111"/>
                </a:solidFill>
                <a:effectLst/>
                <a:latin typeface="Gill Sans Nova" panose="020B0602020104020203" pitchFamily="34" charset="0"/>
                <a:ea typeface="Times New Roman" panose="02020603050405020304" pitchFamily="18" charset="0"/>
              </a:rPr>
              <a:t> </a:t>
            </a:r>
            <a:r>
              <a:rPr lang="es-ES" sz="2400" dirty="0" err="1">
                <a:solidFill>
                  <a:srgbClr val="111111"/>
                </a:solidFill>
                <a:effectLst/>
                <a:latin typeface="Gill Sans Nova" panose="020B0602020104020203" pitchFamily="34" charset="0"/>
                <a:ea typeface="Times New Roman" panose="02020603050405020304" pitchFamily="18" charset="0"/>
              </a:rPr>
              <a:t>lives</a:t>
            </a:r>
            <a:r>
              <a:rPr lang="es-ES" sz="2400" dirty="0">
                <a:solidFill>
                  <a:srgbClr val="111111"/>
                </a:solidFill>
                <a:effectLst/>
                <a:latin typeface="Gill Sans Nova" panose="020B0602020104020203" pitchFamily="34" charset="0"/>
                <a:ea typeface="Times New Roman" panose="02020603050405020304" pitchFamily="18" charset="0"/>
              </a:rPr>
              <a:t> </a:t>
            </a:r>
            <a:r>
              <a:rPr lang="es-ES" sz="2400" dirty="0" err="1">
                <a:solidFill>
                  <a:srgbClr val="111111"/>
                </a:solidFill>
                <a:effectLst/>
                <a:latin typeface="Gill Sans Nova" panose="020B0602020104020203" pitchFamily="34" charset="0"/>
                <a:ea typeface="Times New Roman" panose="02020603050405020304" pitchFamily="18" charset="0"/>
              </a:rPr>
              <a:t>health</a:t>
            </a:r>
            <a:r>
              <a:rPr lang="es-ES" sz="2400" dirty="0">
                <a:solidFill>
                  <a:srgbClr val="111111"/>
                </a:solidFill>
                <a:effectLst/>
                <a:latin typeface="Gill Sans Nova" panose="020B0602020104020203" pitchFamily="34" charset="0"/>
                <a:ea typeface="Times New Roman" panose="02020603050405020304" pitchFamily="18" charset="0"/>
              </a:rPr>
              <a:t>; </a:t>
            </a:r>
            <a:r>
              <a:rPr lang="es-ES" sz="2400" dirty="0" err="1">
                <a:solidFill>
                  <a:srgbClr val="111111"/>
                </a:solidFill>
                <a:effectLst/>
                <a:latin typeface="Gill Sans Nova" panose="020B0602020104020203" pitchFamily="34" charset="0"/>
                <a:ea typeface="Times New Roman" panose="02020603050405020304" pitchFamily="18" charset="0"/>
              </a:rPr>
              <a:t>Prevention</a:t>
            </a:r>
            <a:r>
              <a:rPr lang="es-ES" sz="2400" dirty="0">
                <a:solidFill>
                  <a:srgbClr val="111111"/>
                </a:solidFill>
                <a:effectLst/>
                <a:latin typeface="Gill Sans Nova" panose="020B0602020104020203" pitchFamily="34" charset="0"/>
                <a:ea typeface="Times New Roman" panose="02020603050405020304" pitchFamily="18" charset="0"/>
              </a:rPr>
              <a:t> of alcohol in </a:t>
            </a:r>
            <a:r>
              <a:rPr lang="es-ES" sz="2400" dirty="0" err="1">
                <a:solidFill>
                  <a:srgbClr val="111111"/>
                </a:solidFill>
                <a:effectLst/>
                <a:latin typeface="Gill Sans Nova" panose="020B0602020104020203" pitchFamily="34" charset="0"/>
                <a:ea typeface="Times New Roman" panose="02020603050405020304" pitchFamily="18" charset="0"/>
              </a:rPr>
              <a:t>students</a:t>
            </a:r>
            <a:r>
              <a:rPr lang="es-ES" sz="2400" dirty="0">
                <a:solidFill>
                  <a:srgbClr val="111111"/>
                </a:solidFill>
                <a:effectLst/>
                <a:latin typeface="Gill Sans Nova" panose="020B0602020104020203" pitchFamily="34" charset="0"/>
                <a:ea typeface="Times New Roman" panose="02020603050405020304" pitchFamily="18" charset="0"/>
              </a:rPr>
              <a:t> (PAS)</a:t>
            </a:r>
          </a:p>
          <a:p>
            <a:pPr lvl="1"/>
            <a:r>
              <a:rPr lang="es-ES" sz="2400" dirty="0">
                <a:solidFill>
                  <a:srgbClr val="111111"/>
                </a:solidFill>
                <a:effectLst/>
                <a:latin typeface="Gill Sans Nova" panose="020B0602020104020203" pitchFamily="34" charset="0"/>
                <a:ea typeface="Times New Roman" panose="02020603050405020304" pitchFamily="18" charset="0"/>
              </a:rPr>
              <a:t>Örebro </a:t>
            </a:r>
            <a:r>
              <a:rPr lang="es-ES" sz="2400" dirty="0" err="1">
                <a:solidFill>
                  <a:srgbClr val="111111"/>
                </a:solidFill>
                <a:effectLst/>
                <a:latin typeface="Gill Sans Nova" panose="020B0602020104020203" pitchFamily="34" charset="0"/>
                <a:ea typeface="Times New Roman" panose="02020603050405020304" pitchFamily="18" charset="0"/>
              </a:rPr>
              <a:t>prevention</a:t>
            </a:r>
            <a:r>
              <a:rPr lang="es-ES" sz="2400" dirty="0">
                <a:solidFill>
                  <a:srgbClr val="111111"/>
                </a:solidFill>
                <a:effectLst/>
                <a:latin typeface="Gill Sans Nova" panose="020B0602020104020203" pitchFamily="34" charset="0"/>
                <a:ea typeface="Times New Roman" panose="02020603050405020304" pitchFamily="18" charset="0"/>
              </a:rPr>
              <a:t> </a:t>
            </a:r>
            <a:r>
              <a:rPr lang="es-ES" sz="2400" dirty="0" err="1">
                <a:solidFill>
                  <a:srgbClr val="111111"/>
                </a:solidFill>
                <a:effectLst/>
                <a:latin typeface="Gill Sans Nova" panose="020B0602020104020203" pitchFamily="34" charset="0"/>
                <a:ea typeface="Times New Roman" panose="02020603050405020304" pitchFamily="18" charset="0"/>
              </a:rPr>
              <a:t>program</a:t>
            </a:r>
            <a:r>
              <a:rPr lang="es-ES" sz="2400" dirty="0">
                <a:solidFill>
                  <a:srgbClr val="111111"/>
                </a:solidFill>
                <a:effectLst/>
                <a:latin typeface="Gill Sans Nova" panose="020B0602020104020203" pitchFamily="34" charset="0"/>
                <a:ea typeface="Times New Roman" panose="02020603050405020304" pitchFamily="18" charset="0"/>
              </a:rPr>
              <a:t> (ÖPP)</a:t>
            </a:r>
            <a:endParaRPr lang="es-ES" sz="2800" dirty="0">
              <a:latin typeface="Gill Sans Nova" panose="020B0602020104020203" pitchFamily="34" charset="0"/>
            </a:endParaRPr>
          </a:p>
        </p:txBody>
      </p:sp>
    </p:spTree>
    <p:extLst>
      <p:ext uri="{BB962C8B-B14F-4D97-AF65-F5344CB8AC3E}">
        <p14:creationId xmlns:p14="http://schemas.microsoft.com/office/powerpoint/2010/main" val="841173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F265C-5A2F-1E37-2C3E-8B4F835D8751}"/>
              </a:ext>
            </a:extLst>
          </p:cNvPr>
          <p:cNvSpPr>
            <a:spLocks noGrp="1"/>
          </p:cNvSpPr>
          <p:nvPr>
            <p:ph type="title"/>
          </p:nvPr>
        </p:nvSpPr>
        <p:spPr/>
        <p:txBody>
          <a:bodyPr/>
          <a:lstStyle/>
          <a:p>
            <a:r>
              <a:rPr lang="es-ES" dirty="0"/>
              <a:t>eficacia</a:t>
            </a:r>
          </a:p>
        </p:txBody>
      </p:sp>
      <p:pic>
        <p:nvPicPr>
          <p:cNvPr id="7" name="Marcador de contenido 6">
            <a:extLst>
              <a:ext uri="{FF2B5EF4-FFF2-40B4-BE49-F238E27FC236}">
                <a16:creationId xmlns:a16="http://schemas.microsoft.com/office/drawing/2014/main" id="{6C201807-3B4B-C3E2-13B7-7C6188529FA5}"/>
              </a:ext>
            </a:extLst>
          </p:cNvPr>
          <p:cNvPicPr>
            <a:picLocks noGrp="1" noChangeAspect="1"/>
          </p:cNvPicPr>
          <p:nvPr>
            <p:ph idx="1"/>
          </p:nvPr>
        </p:nvPicPr>
        <p:blipFill rotWithShape="1">
          <a:blip r:embed="rId2"/>
          <a:srcRect l="38780" t="46953" r="22445" b="21292"/>
          <a:stretch/>
        </p:blipFill>
        <p:spPr>
          <a:xfrm>
            <a:off x="0" y="-1"/>
            <a:ext cx="7097486" cy="3632883"/>
          </a:xfrm>
        </p:spPr>
      </p:pic>
      <p:pic>
        <p:nvPicPr>
          <p:cNvPr id="5" name="Imagen 4">
            <a:extLst>
              <a:ext uri="{FF2B5EF4-FFF2-40B4-BE49-F238E27FC236}">
                <a16:creationId xmlns:a16="http://schemas.microsoft.com/office/drawing/2014/main" id="{228210B5-1493-E3C6-7B9B-2876F6A4F328}"/>
              </a:ext>
            </a:extLst>
          </p:cNvPr>
          <p:cNvPicPr>
            <a:picLocks noChangeAspect="1"/>
          </p:cNvPicPr>
          <p:nvPr/>
        </p:nvPicPr>
        <p:blipFill rotWithShape="1">
          <a:blip r:embed="rId3"/>
          <a:srcRect l="37037" t="14496" r="20304" b="49101"/>
          <a:stretch/>
        </p:blipFill>
        <p:spPr>
          <a:xfrm>
            <a:off x="7252608" y="-1"/>
            <a:ext cx="4939392" cy="2634343"/>
          </a:xfrm>
          <a:prstGeom prst="rect">
            <a:avLst/>
          </a:prstGeom>
        </p:spPr>
      </p:pic>
      <p:pic>
        <p:nvPicPr>
          <p:cNvPr id="9" name="Imagen 8">
            <a:extLst>
              <a:ext uri="{FF2B5EF4-FFF2-40B4-BE49-F238E27FC236}">
                <a16:creationId xmlns:a16="http://schemas.microsoft.com/office/drawing/2014/main" id="{3FC63BE7-F3B6-DCC5-3176-A46003718262}"/>
              </a:ext>
            </a:extLst>
          </p:cNvPr>
          <p:cNvPicPr>
            <a:picLocks noChangeAspect="1"/>
          </p:cNvPicPr>
          <p:nvPr/>
        </p:nvPicPr>
        <p:blipFill rotWithShape="1">
          <a:blip r:embed="rId4"/>
          <a:srcRect l="37963" t="27558" r="21495" b="47937"/>
          <a:stretch/>
        </p:blipFill>
        <p:spPr>
          <a:xfrm>
            <a:off x="3433347" y="3530085"/>
            <a:ext cx="8809456" cy="3327915"/>
          </a:xfrm>
          <a:prstGeom prst="rect">
            <a:avLst/>
          </a:prstGeom>
        </p:spPr>
      </p:pic>
    </p:spTree>
    <p:extLst>
      <p:ext uri="{BB962C8B-B14F-4D97-AF65-F5344CB8AC3E}">
        <p14:creationId xmlns:p14="http://schemas.microsoft.com/office/powerpoint/2010/main" val="3389461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B0F004-4FCA-0D72-D093-B486ED457483}"/>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8A479665-BC28-2726-9332-606903527208}"/>
              </a:ext>
            </a:extLst>
          </p:cNvPr>
          <p:cNvPicPr>
            <a:picLocks noGrp="1" noChangeAspect="1"/>
          </p:cNvPicPr>
          <p:nvPr>
            <p:ph idx="1"/>
          </p:nvPr>
        </p:nvPicPr>
        <p:blipFill rotWithShape="1">
          <a:blip r:embed="rId2"/>
          <a:srcRect l="38699" t="54737" r="21291" b="20450"/>
          <a:stretch/>
        </p:blipFill>
        <p:spPr>
          <a:xfrm>
            <a:off x="-1" y="-1"/>
            <a:ext cx="9151257" cy="3547167"/>
          </a:xfrm>
        </p:spPr>
      </p:pic>
      <p:pic>
        <p:nvPicPr>
          <p:cNvPr id="7" name="Imagen 6">
            <a:extLst>
              <a:ext uri="{FF2B5EF4-FFF2-40B4-BE49-F238E27FC236}">
                <a16:creationId xmlns:a16="http://schemas.microsoft.com/office/drawing/2014/main" id="{AB1C7342-6A0C-B51C-26AC-B1D3066CD2B9}"/>
              </a:ext>
            </a:extLst>
          </p:cNvPr>
          <p:cNvPicPr>
            <a:picLocks noChangeAspect="1"/>
          </p:cNvPicPr>
          <p:nvPr/>
        </p:nvPicPr>
        <p:blipFill rotWithShape="1">
          <a:blip r:embed="rId3"/>
          <a:srcRect l="37169" t="57103" r="22330" b="22328"/>
          <a:stretch/>
        </p:blipFill>
        <p:spPr>
          <a:xfrm>
            <a:off x="1908629" y="3593868"/>
            <a:ext cx="10283372" cy="3264132"/>
          </a:xfrm>
          <a:prstGeom prst="rect">
            <a:avLst/>
          </a:prstGeom>
        </p:spPr>
      </p:pic>
    </p:spTree>
    <p:extLst>
      <p:ext uri="{BB962C8B-B14F-4D97-AF65-F5344CB8AC3E}">
        <p14:creationId xmlns:p14="http://schemas.microsoft.com/office/powerpoint/2010/main" val="3493695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327DF-4254-36D7-A04F-6C2C6B1C9036}"/>
              </a:ext>
            </a:extLst>
          </p:cNvPr>
          <p:cNvSpPr>
            <a:spLocks noGrp="1"/>
          </p:cNvSpPr>
          <p:nvPr>
            <p:ph type="title"/>
          </p:nvPr>
        </p:nvSpPr>
        <p:spPr/>
        <p:txBody>
          <a:bodyPr/>
          <a:lstStyle/>
          <a:p>
            <a:r>
              <a:rPr lang="es-ES" dirty="0"/>
              <a:t>Fernández Hermida et al. (2010, pág. 39).</a:t>
            </a:r>
          </a:p>
        </p:txBody>
      </p:sp>
      <p:sp>
        <p:nvSpPr>
          <p:cNvPr id="3" name="Marcador de contenido 2">
            <a:extLst>
              <a:ext uri="{FF2B5EF4-FFF2-40B4-BE49-F238E27FC236}">
                <a16:creationId xmlns:a16="http://schemas.microsoft.com/office/drawing/2014/main" id="{A05456CE-3AB0-FF72-C0F1-5C1F671FBB10}"/>
              </a:ext>
            </a:extLst>
          </p:cNvPr>
          <p:cNvSpPr>
            <a:spLocks noGrp="1"/>
          </p:cNvSpPr>
          <p:nvPr>
            <p:ph idx="1"/>
          </p:nvPr>
        </p:nvSpPr>
        <p:spPr>
          <a:xfrm>
            <a:off x="1451579" y="2015732"/>
            <a:ext cx="9603275" cy="4037749"/>
          </a:xfrm>
        </p:spPr>
        <p:txBody>
          <a:bodyPr>
            <a:normAutofit fontScale="92500" lnSpcReduction="10000"/>
          </a:bodyPr>
          <a:lstStyle/>
          <a:p>
            <a:r>
              <a:rPr lang="es-ES_tradnl" dirty="0">
                <a:effectLst/>
                <a:latin typeface="Gill Sans MT" panose="020B0502020104020203" pitchFamily="34" charset="0"/>
                <a:ea typeface="Times New Roman" panose="02020603050405020304" pitchFamily="18" charset="0"/>
              </a:rPr>
              <a:t> La efectividad de los programas de prevención familiar no sólo está condicionada por las características del programa, sino también por su capacidad de captación y retención. La captación y retención es uno de los principales problemas que se pueden encontrar en este ámbito, y no tienen una solución fácil. El uso de incentivos o el fomento de las relaciones cooperativas entre las familias participantes son dos estrategias que se postulan para mejorar los resultados. Sin embargo, no hay suficientes pruebas de que estas estrategias sean efectivas en todos los contextos, y no siempre están fácilmente disponibles. Se sugiere también que otro camino para reducir la resistencia de las familias a participar puede consistir en rebajar las exigencias de tiempo y recursos que se les pide a las familias para participar en los programas de prevención. Las intervenciones domiciliarias a distancia, mediante correo, envío de videos, etc., son en este caso la solución, aunque está por ver que tales soluciones sean útiles más allá de la mera sensibilización.</a:t>
            </a:r>
            <a:endParaRPr lang="es-ES" sz="2400" dirty="0">
              <a:latin typeface="Gill Sans MT" panose="020B0502020104020203" pitchFamily="34" charset="0"/>
            </a:endParaRPr>
          </a:p>
        </p:txBody>
      </p:sp>
    </p:spTree>
    <p:extLst>
      <p:ext uri="{BB962C8B-B14F-4D97-AF65-F5344CB8AC3E}">
        <p14:creationId xmlns:p14="http://schemas.microsoft.com/office/powerpoint/2010/main" val="1535292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9" name="Picture 4" descr="Marca de exclamación sobre fondo amarillo">
            <a:extLst>
              <a:ext uri="{FF2B5EF4-FFF2-40B4-BE49-F238E27FC236}">
                <a16:creationId xmlns:a16="http://schemas.microsoft.com/office/drawing/2014/main" id="{232A7054-7870-E7E4-5627-421803A9E224}"/>
              </a:ext>
            </a:extLst>
          </p:cNvPr>
          <p:cNvPicPr>
            <a:picLocks noChangeAspect="1"/>
          </p:cNvPicPr>
          <p:nvPr/>
        </p:nvPicPr>
        <p:blipFill rotWithShape="1">
          <a:blip r:embed="rId2"/>
          <a:srcRect t="31817" r="9090"/>
          <a:stretch/>
        </p:blipFill>
        <p:spPr>
          <a:xfrm>
            <a:off x="305" y="10"/>
            <a:ext cx="12191695" cy="6857990"/>
          </a:xfrm>
          <a:prstGeom prst="rect">
            <a:avLst/>
          </a:prstGeom>
        </p:spPr>
      </p:pic>
      <p:sp>
        <p:nvSpPr>
          <p:cNvPr id="66" name="Rectangle 58">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ítulo 1">
            <a:extLst>
              <a:ext uri="{FF2B5EF4-FFF2-40B4-BE49-F238E27FC236}">
                <a16:creationId xmlns:a16="http://schemas.microsoft.com/office/drawing/2014/main" id="{B0FB531A-AF73-7C5F-8398-462ED1BC859F}"/>
              </a:ext>
            </a:extLst>
          </p:cNvPr>
          <p:cNvSpPr>
            <a:spLocks noGrp="1"/>
          </p:cNvSpPr>
          <p:nvPr>
            <p:ph type="title"/>
          </p:nvPr>
        </p:nvSpPr>
        <p:spPr>
          <a:xfrm>
            <a:off x="1304016" y="1045151"/>
            <a:ext cx="6815731" cy="1049235"/>
          </a:xfrm>
        </p:spPr>
        <p:txBody>
          <a:bodyPr>
            <a:normAutofit/>
          </a:bodyPr>
          <a:lstStyle/>
          <a:p>
            <a:r>
              <a:rPr lang="es-ES" dirty="0">
                <a:solidFill>
                  <a:srgbClr val="FFFFFE"/>
                </a:solidFill>
              </a:rPr>
              <a:t>conclusiones</a:t>
            </a:r>
          </a:p>
        </p:txBody>
      </p:sp>
      <p:cxnSp>
        <p:nvCxnSpPr>
          <p:cNvPr id="67" name="Straight Connector 60">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F8B924"/>
            </a:solidFill>
          </a:ln>
        </p:spPr>
        <p:style>
          <a:lnRef idx="3">
            <a:schemeClr val="accent1"/>
          </a:lnRef>
          <a:fillRef idx="0">
            <a:schemeClr val="accent1"/>
          </a:fillRef>
          <a:effectRef idx="2">
            <a:schemeClr val="accent1"/>
          </a:effectRef>
          <a:fontRef idx="minor">
            <a:schemeClr val="tx1"/>
          </a:fontRef>
        </p:style>
      </p:cxnSp>
      <p:sp>
        <p:nvSpPr>
          <p:cNvPr id="52" name="Marcador de contenido 2">
            <a:extLst>
              <a:ext uri="{FF2B5EF4-FFF2-40B4-BE49-F238E27FC236}">
                <a16:creationId xmlns:a16="http://schemas.microsoft.com/office/drawing/2014/main" id="{61BE50A3-2344-2B34-2642-230533BBECFF}"/>
              </a:ext>
            </a:extLst>
          </p:cNvPr>
          <p:cNvSpPr>
            <a:spLocks noGrp="1"/>
          </p:cNvSpPr>
          <p:nvPr>
            <p:ph idx="1"/>
          </p:nvPr>
        </p:nvSpPr>
        <p:spPr>
          <a:xfrm>
            <a:off x="1304017" y="2015733"/>
            <a:ext cx="6815731" cy="4021267"/>
          </a:xfrm>
        </p:spPr>
        <p:txBody>
          <a:bodyPr>
            <a:normAutofit fontScale="92500"/>
          </a:bodyPr>
          <a:lstStyle/>
          <a:p>
            <a:pPr>
              <a:lnSpc>
                <a:spcPct val="110000"/>
              </a:lnSpc>
              <a:buClr>
                <a:srgbClr val="F8B924"/>
              </a:buClr>
            </a:pPr>
            <a:r>
              <a:rPr lang="es-ES" sz="2400" dirty="0">
                <a:solidFill>
                  <a:srgbClr val="FFFFFE"/>
                </a:solidFill>
              </a:rPr>
              <a:t>A pesar de la dificultad de la prevención familiar la misma es necesaria, útil y eficaz</a:t>
            </a:r>
          </a:p>
          <a:p>
            <a:pPr>
              <a:lnSpc>
                <a:spcPct val="110000"/>
              </a:lnSpc>
              <a:buClr>
                <a:srgbClr val="F8B924"/>
              </a:buClr>
            </a:pPr>
            <a:r>
              <a:rPr lang="es-ES" sz="2400" dirty="0">
                <a:solidFill>
                  <a:srgbClr val="FFFFFE"/>
                </a:solidFill>
              </a:rPr>
              <a:t>Conocer la prevención familiar, sus programas eficaces, así como su proceso de aplicación nos llevará a una mejor praxis</a:t>
            </a:r>
          </a:p>
          <a:p>
            <a:pPr>
              <a:lnSpc>
                <a:spcPct val="110000"/>
              </a:lnSpc>
              <a:buClr>
                <a:srgbClr val="F8B924"/>
              </a:buClr>
            </a:pPr>
            <a:r>
              <a:rPr lang="es-ES" sz="2400" dirty="0">
                <a:solidFill>
                  <a:srgbClr val="FFFFFE"/>
                </a:solidFill>
              </a:rPr>
              <a:t>Desarrollar e implantar este tipo de programas es muy útil tanto para los jóvenes como para sus familias</a:t>
            </a:r>
          </a:p>
          <a:p>
            <a:pPr>
              <a:lnSpc>
                <a:spcPct val="110000"/>
              </a:lnSpc>
              <a:buClr>
                <a:srgbClr val="F8B924"/>
              </a:buClr>
            </a:pPr>
            <a:r>
              <a:rPr lang="es-ES" sz="2400" dirty="0">
                <a:solidFill>
                  <a:srgbClr val="FFFFFE"/>
                </a:solidFill>
              </a:rPr>
              <a:t>Combinada con los otros tipos de prevención permitirá mejor los resultados preventivos</a:t>
            </a:r>
          </a:p>
        </p:txBody>
      </p:sp>
    </p:spTree>
    <p:extLst>
      <p:ext uri="{BB962C8B-B14F-4D97-AF65-F5344CB8AC3E}">
        <p14:creationId xmlns:p14="http://schemas.microsoft.com/office/powerpoint/2010/main" val="230555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AEE93-8585-46D4-A7EC-F184E317CB2E}"/>
              </a:ext>
            </a:extLst>
          </p:cNvPr>
          <p:cNvSpPr>
            <a:spLocks noGrp="1"/>
          </p:cNvSpPr>
          <p:nvPr>
            <p:ph type="ctrTitle"/>
          </p:nvPr>
        </p:nvSpPr>
        <p:spPr/>
        <p:txBody>
          <a:bodyPr rtlCol="0"/>
          <a:lstStyle/>
          <a:p>
            <a:pPr rtl="0"/>
            <a:endParaRPr lang="es-ES" dirty="0"/>
          </a:p>
        </p:txBody>
      </p:sp>
      <p:sp>
        <p:nvSpPr>
          <p:cNvPr id="3" name="Marcador de contenido 2">
            <a:extLst>
              <a:ext uri="{FF2B5EF4-FFF2-40B4-BE49-F238E27FC236}">
                <a16:creationId xmlns:a16="http://schemas.microsoft.com/office/drawing/2014/main" id="{24AFFC60-19C3-4901-93F7-7AAF4C09F8C6}"/>
              </a:ext>
            </a:extLst>
          </p:cNvPr>
          <p:cNvSpPr>
            <a:spLocks noGrp="1"/>
          </p:cNvSpPr>
          <p:nvPr>
            <p:ph type="subTitle" idx="1"/>
          </p:nvPr>
        </p:nvSpPr>
        <p:spPr/>
        <p:txBody>
          <a:bodyPr rtlCol="0">
            <a:normAutofit/>
          </a:bodyPr>
          <a:lstStyle/>
          <a:p>
            <a:pPr rtl="0"/>
            <a:endParaRPr lang="es-ES" dirty="0"/>
          </a:p>
        </p:txBody>
      </p:sp>
      <p:pic>
        <p:nvPicPr>
          <p:cNvPr id="5" name="Imagen 4">
            <a:extLst>
              <a:ext uri="{FF2B5EF4-FFF2-40B4-BE49-F238E27FC236}">
                <a16:creationId xmlns:a16="http://schemas.microsoft.com/office/drawing/2014/main" id="{5F8C3D0B-3D8C-8926-9F2C-DC45B42D44C5}"/>
              </a:ext>
            </a:extLst>
          </p:cNvPr>
          <p:cNvPicPr>
            <a:picLocks noChangeAspect="1"/>
          </p:cNvPicPr>
          <p:nvPr/>
        </p:nvPicPr>
        <p:blipFill rotWithShape="1">
          <a:blip r:embed="rId3"/>
          <a:srcRect l="19083" t="6651" r="19000" b="5678"/>
          <a:stretch/>
        </p:blipFill>
        <p:spPr>
          <a:xfrm>
            <a:off x="1674752" y="0"/>
            <a:ext cx="8638334" cy="6880244"/>
          </a:xfrm>
          <a:prstGeom prst="rect">
            <a:avLst/>
          </a:prstGeom>
        </p:spPr>
      </p:pic>
      <p:pic>
        <p:nvPicPr>
          <p:cNvPr id="4" name="Imagen 3">
            <a:extLst>
              <a:ext uri="{FF2B5EF4-FFF2-40B4-BE49-F238E27FC236}">
                <a16:creationId xmlns:a16="http://schemas.microsoft.com/office/drawing/2014/main" id="{91B4F83B-E48F-5EAA-5F9E-064BD26712AF}"/>
              </a:ext>
            </a:extLst>
          </p:cNvPr>
          <p:cNvPicPr>
            <a:picLocks noChangeAspect="1"/>
          </p:cNvPicPr>
          <p:nvPr/>
        </p:nvPicPr>
        <p:blipFill>
          <a:blip r:embed="rId4"/>
          <a:stretch>
            <a:fillRect/>
          </a:stretch>
        </p:blipFill>
        <p:spPr>
          <a:xfrm>
            <a:off x="9854929" y="4902269"/>
            <a:ext cx="2170364" cy="1822862"/>
          </a:xfrm>
          <a:prstGeom prst="rect">
            <a:avLst/>
          </a:prstGeom>
        </p:spPr>
      </p:pic>
    </p:spTree>
    <p:extLst>
      <p:ext uri="{BB962C8B-B14F-4D97-AF65-F5344CB8AC3E}">
        <p14:creationId xmlns:p14="http://schemas.microsoft.com/office/powerpoint/2010/main" val="324299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1D3E58-EBB8-0DF3-49E5-47FC96D57E35}"/>
              </a:ext>
            </a:extLst>
          </p:cNvPr>
          <p:cNvSpPr>
            <a:spLocks noGrp="1"/>
          </p:cNvSpPr>
          <p:nvPr>
            <p:ph type="title"/>
          </p:nvPr>
        </p:nvSpPr>
        <p:spPr>
          <a:xfrm>
            <a:off x="1451579" y="804519"/>
            <a:ext cx="9603275" cy="1049235"/>
          </a:xfrm>
        </p:spPr>
        <p:txBody>
          <a:bodyPr>
            <a:normAutofit/>
          </a:bodyPr>
          <a:lstStyle/>
          <a:p>
            <a:r>
              <a:rPr lang="es-ES" dirty="0"/>
              <a:t>Aspectos a tener en cuenta </a:t>
            </a:r>
            <a:br>
              <a:rPr lang="es-ES" dirty="0"/>
            </a:br>
            <a:r>
              <a:rPr lang="es-ES" dirty="0"/>
              <a:t>en la prevención familiar</a:t>
            </a:r>
          </a:p>
        </p:txBody>
      </p:sp>
      <p:sp>
        <p:nvSpPr>
          <p:cNvPr id="27" name="Marcador de contenido 2">
            <a:extLst>
              <a:ext uri="{FF2B5EF4-FFF2-40B4-BE49-F238E27FC236}">
                <a16:creationId xmlns:a16="http://schemas.microsoft.com/office/drawing/2014/main" id="{97D91AEA-3E26-BE0C-6021-A844A3C6D5F3}"/>
              </a:ext>
            </a:extLst>
          </p:cNvPr>
          <p:cNvSpPr>
            <a:spLocks noGrp="1"/>
          </p:cNvSpPr>
          <p:nvPr>
            <p:ph idx="1"/>
          </p:nvPr>
        </p:nvSpPr>
        <p:spPr>
          <a:xfrm>
            <a:off x="1451579" y="2015734"/>
            <a:ext cx="6003015" cy="3450613"/>
          </a:xfrm>
        </p:spPr>
        <p:txBody>
          <a:bodyPr>
            <a:normAutofit/>
          </a:bodyPr>
          <a:lstStyle/>
          <a:p>
            <a:pPr>
              <a:lnSpc>
                <a:spcPct val="110000"/>
              </a:lnSpc>
            </a:pPr>
            <a:r>
              <a:rPr lang="es-ES" sz="1900" dirty="0"/>
              <a:t>Consumo de drogas y/o problemas de salud mental de los padres</a:t>
            </a:r>
          </a:p>
          <a:p>
            <a:pPr>
              <a:lnSpc>
                <a:spcPct val="110000"/>
              </a:lnSpc>
            </a:pPr>
            <a:r>
              <a:rPr lang="es-ES" sz="1900" dirty="0"/>
              <a:t>Problemas </a:t>
            </a:r>
            <a:r>
              <a:rPr lang="es-ES" sz="1900" dirty="0" err="1"/>
              <a:t>internalizantes</a:t>
            </a:r>
            <a:r>
              <a:rPr lang="es-ES" sz="1900" dirty="0"/>
              <a:t> y externalizantes</a:t>
            </a:r>
          </a:p>
          <a:p>
            <a:pPr>
              <a:lnSpc>
                <a:spcPct val="110000"/>
              </a:lnSpc>
            </a:pPr>
            <a:r>
              <a:rPr lang="es-ES" sz="1900" dirty="0"/>
              <a:t>Rendimiento escolar y consumo de drogas</a:t>
            </a:r>
          </a:p>
          <a:p>
            <a:pPr>
              <a:lnSpc>
                <a:spcPct val="110000"/>
              </a:lnSpc>
            </a:pPr>
            <a:r>
              <a:rPr lang="es-ES" sz="1900" dirty="0"/>
              <a:t>El joven como objetivo de captación como consumidor</a:t>
            </a:r>
          </a:p>
          <a:p>
            <a:pPr>
              <a:lnSpc>
                <a:spcPct val="110000"/>
              </a:lnSpc>
            </a:pPr>
            <a:r>
              <a:rPr lang="es-ES" sz="1900" dirty="0"/>
              <a:t>La relevancia del ocio y tiempo libre en nuestra sociedad actual</a:t>
            </a:r>
          </a:p>
          <a:p>
            <a:pPr>
              <a:lnSpc>
                <a:spcPct val="110000"/>
              </a:lnSpc>
            </a:pPr>
            <a:r>
              <a:rPr lang="es-ES" sz="1900" dirty="0"/>
              <a:t>La coordinación con otros tipos de prevención</a:t>
            </a:r>
          </a:p>
        </p:txBody>
      </p:sp>
      <p:grpSp>
        <p:nvGrpSpPr>
          <p:cNvPr id="64" name="Group 66">
            <a:extLst>
              <a:ext uri="{FF2B5EF4-FFF2-40B4-BE49-F238E27FC236}">
                <a16:creationId xmlns:a16="http://schemas.microsoft.com/office/drawing/2014/main" id="{7B733C3F-9682-42F2-95C8-440BBDB77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68" name="Rectangle 67">
              <a:extLst>
                <a:ext uri="{FF2B5EF4-FFF2-40B4-BE49-F238E27FC236}">
                  <a16:creationId xmlns:a16="http://schemas.microsoft.com/office/drawing/2014/main" id="{7DAA79E5-501E-47F1-B927-7C05579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8">
              <a:extLst>
                <a:ext uri="{FF2B5EF4-FFF2-40B4-BE49-F238E27FC236}">
                  <a16:creationId xmlns:a16="http://schemas.microsoft.com/office/drawing/2014/main" id="{FF65AAE0-FA0E-4FC3-95C8-629AB654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Picture 4" descr="Píldoras y cápsulas variadas">
            <a:extLst>
              <a:ext uri="{FF2B5EF4-FFF2-40B4-BE49-F238E27FC236}">
                <a16:creationId xmlns:a16="http://schemas.microsoft.com/office/drawing/2014/main" id="{592171EF-4C60-917F-51F2-CF72768E9B1C}"/>
              </a:ext>
            </a:extLst>
          </p:cNvPr>
          <p:cNvPicPr>
            <a:picLocks noChangeAspect="1"/>
          </p:cNvPicPr>
          <p:nvPr/>
        </p:nvPicPr>
        <p:blipFill rotWithShape="1">
          <a:blip r:embed="rId2"/>
          <a:srcRect l="12038" r="28947" b="3"/>
          <a:stretch/>
        </p:blipFill>
        <p:spPr>
          <a:xfrm>
            <a:off x="8128756" y="2174242"/>
            <a:ext cx="2762372" cy="3124351"/>
          </a:xfrm>
          <a:prstGeom prst="rect">
            <a:avLst/>
          </a:prstGeom>
        </p:spPr>
      </p:pic>
    </p:spTree>
    <p:extLst>
      <p:ext uri="{BB962C8B-B14F-4D97-AF65-F5344CB8AC3E}">
        <p14:creationId xmlns:p14="http://schemas.microsoft.com/office/powerpoint/2010/main" val="274419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D1192-1098-4902-857F-6F9ECC8F09D0}"/>
              </a:ext>
            </a:extLst>
          </p:cNvPr>
          <p:cNvSpPr>
            <a:spLocks noGrp="1"/>
          </p:cNvSpPr>
          <p:nvPr>
            <p:ph type="ctrTitle"/>
          </p:nvPr>
        </p:nvSpPr>
        <p:spPr>
          <a:xfrm>
            <a:off x="638120" y="771938"/>
            <a:ext cx="8825658" cy="3329581"/>
          </a:xfrm>
        </p:spPr>
        <p:txBody>
          <a:bodyPr/>
          <a:lstStyle/>
          <a:p>
            <a:r>
              <a:rPr lang="es-ES" sz="4000" dirty="0"/>
              <a:t>FACTORES DE RIESGO Y DE PROTECCIÓN EN LAS FAMILIAS</a:t>
            </a:r>
          </a:p>
        </p:txBody>
      </p:sp>
    </p:spTree>
    <p:extLst>
      <p:ext uri="{BB962C8B-B14F-4D97-AF65-F5344CB8AC3E}">
        <p14:creationId xmlns:p14="http://schemas.microsoft.com/office/powerpoint/2010/main" val="424064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83114-3927-7228-CF8E-0234EDC1CCD9}"/>
              </a:ext>
            </a:extLst>
          </p:cNvPr>
          <p:cNvSpPr>
            <a:spLocks noGrp="1"/>
          </p:cNvSpPr>
          <p:nvPr>
            <p:ph type="title"/>
          </p:nvPr>
        </p:nvSpPr>
        <p:spPr/>
        <p:txBody>
          <a:bodyPr/>
          <a:lstStyle/>
          <a:p>
            <a:r>
              <a:rPr lang="es-ES"/>
              <a:t>FACTORES DE RIESGO INDIVIDUAL</a:t>
            </a:r>
            <a:endParaRPr lang="es-ES" dirty="0"/>
          </a:p>
        </p:txBody>
      </p:sp>
      <p:sp>
        <p:nvSpPr>
          <p:cNvPr id="3" name="Marcador de contenido 2">
            <a:extLst>
              <a:ext uri="{FF2B5EF4-FFF2-40B4-BE49-F238E27FC236}">
                <a16:creationId xmlns:a16="http://schemas.microsoft.com/office/drawing/2014/main" id="{F72C1BB5-2736-53E2-20D4-EBA0DD3B7106}"/>
              </a:ext>
            </a:extLst>
          </p:cNvPr>
          <p:cNvSpPr>
            <a:spLocks noGrp="1"/>
          </p:cNvSpPr>
          <p:nvPr>
            <p:ph sz="half" idx="1"/>
          </p:nvPr>
        </p:nvSpPr>
        <p:spPr>
          <a:xfrm>
            <a:off x="804662" y="1541300"/>
            <a:ext cx="4618078" cy="4467547"/>
          </a:xfrm>
        </p:spPr>
        <p:txBody>
          <a:bodyPr>
            <a:normAutofit fontScale="92500" lnSpcReduction="20000"/>
          </a:bodyPr>
          <a:lstStyle/>
          <a:p>
            <a:r>
              <a:rPr lang="es-ES" sz="1900" dirty="0"/>
              <a:t>- Prenatales (ej., síndrome alcohólico fetal).</a:t>
            </a:r>
          </a:p>
          <a:p>
            <a:r>
              <a:rPr lang="es-ES" sz="1900" dirty="0"/>
              <a:t>- Predisposición genética al consumo de alcohol y drogas.</a:t>
            </a:r>
          </a:p>
          <a:p>
            <a:r>
              <a:rPr lang="es-ES" sz="1900" dirty="0"/>
              <a:t>- Género (varones).</a:t>
            </a:r>
          </a:p>
          <a:p>
            <a:r>
              <a:rPr lang="es-ES" sz="1900" dirty="0"/>
              <a:t>- Edad (adolescencia y adultez temprana).</a:t>
            </a:r>
          </a:p>
          <a:p>
            <a:r>
              <a:rPr lang="es-ES" sz="1900" dirty="0"/>
              <a:t>- Historia de abuso físico, psicológico o sexual, o abandono.</a:t>
            </a:r>
          </a:p>
          <a:p>
            <a:r>
              <a:rPr lang="es-ES" sz="1900" dirty="0"/>
              <a:t>- Eventos vitales estresantes (ej., muerte del padre o de la madre).</a:t>
            </a:r>
          </a:p>
          <a:p>
            <a:r>
              <a:rPr lang="es-ES" sz="1900" dirty="0"/>
              <a:t>- Quedar embarazada.</a:t>
            </a:r>
          </a:p>
          <a:p>
            <a:r>
              <a:rPr lang="es-ES" sz="1900" dirty="0"/>
              <a:t>- Historia de consumo de alcohol y drogas en la familia.</a:t>
            </a:r>
          </a:p>
          <a:p>
            <a:r>
              <a:rPr lang="es-ES" sz="1900" dirty="0"/>
              <a:t>- Psicopatología de los padres.</a:t>
            </a:r>
          </a:p>
          <a:p>
            <a:endParaRPr lang="es-ES" dirty="0"/>
          </a:p>
        </p:txBody>
      </p:sp>
      <p:sp>
        <p:nvSpPr>
          <p:cNvPr id="4" name="Marcador de contenido 3">
            <a:extLst>
              <a:ext uri="{FF2B5EF4-FFF2-40B4-BE49-F238E27FC236}">
                <a16:creationId xmlns:a16="http://schemas.microsoft.com/office/drawing/2014/main" id="{4396835C-1193-74CC-808B-E69D86A53067}"/>
              </a:ext>
            </a:extLst>
          </p:cNvPr>
          <p:cNvSpPr>
            <a:spLocks noGrp="1"/>
          </p:cNvSpPr>
          <p:nvPr>
            <p:ph sz="half" idx="2"/>
          </p:nvPr>
        </p:nvSpPr>
        <p:spPr>
          <a:xfrm>
            <a:off x="5972797" y="1541300"/>
            <a:ext cx="5468778" cy="4719299"/>
          </a:xfrm>
        </p:spPr>
        <p:txBody>
          <a:bodyPr>
            <a:normAutofit fontScale="92500" lnSpcReduction="20000"/>
          </a:bodyPr>
          <a:lstStyle/>
          <a:p>
            <a:r>
              <a:rPr lang="es-ES" sz="2200"/>
              <a:t>- Conductas de internalización (ej., síntomas depresivos) y externalización (ej., delincuencia, conducta desviada, no  convencionalidad, conducta antisocial, problemas de conducta).</a:t>
            </a:r>
          </a:p>
          <a:p>
            <a:r>
              <a:rPr lang="es-ES" sz="2200"/>
              <a:t>- Tener un trastorno psicopatológico.</a:t>
            </a:r>
          </a:p>
          <a:p>
            <a:r>
              <a:rPr lang="es-ES" sz="2200"/>
              <a:t>- Impulsividad y búsqueda de sensaciones.</a:t>
            </a:r>
          </a:p>
          <a:p>
            <a:r>
              <a:rPr lang="es-ES" sz="2200"/>
              <a:t>- Actitudes o expectativas favorables hacia el consumo de drogas.</a:t>
            </a:r>
          </a:p>
          <a:p>
            <a:r>
              <a:rPr lang="es-ES" sz="2200"/>
              <a:t>- Conducta antisocial.</a:t>
            </a:r>
          </a:p>
          <a:p>
            <a:r>
              <a:rPr lang="es-ES" sz="2200"/>
              <a:t>- Carencia de valores ético-morales.</a:t>
            </a:r>
          </a:p>
          <a:p>
            <a:r>
              <a:rPr lang="es-ES" sz="2200"/>
              <a:t>- Escasas habilidades para tomar decisiones.</a:t>
            </a:r>
          </a:p>
          <a:p>
            <a:r>
              <a:rPr lang="es-ES" sz="2200"/>
              <a:t>- Prueba temprana de sustancias.</a:t>
            </a:r>
          </a:p>
          <a:p>
            <a:endParaRPr lang="es-ES" dirty="0"/>
          </a:p>
        </p:txBody>
      </p:sp>
      <p:sp>
        <p:nvSpPr>
          <p:cNvPr id="7" name="Marcador de número de diapositiva 6">
            <a:extLst>
              <a:ext uri="{FF2B5EF4-FFF2-40B4-BE49-F238E27FC236}">
                <a16:creationId xmlns:a16="http://schemas.microsoft.com/office/drawing/2014/main" id="{665FC11A-C8A4-9C63-7628-4C499D78146A}"/>
              </a:ext>
            </a:extLst>
          </p:cNvPr>
          <p:cNvSpPr>
            <a:spLocks noGrp="1"/>
          </p:cNvSpPr>
          <p:nvPr>
            <p:ph type="sldNum" sz="quarter" idx="12"/>
          </p:nvPr>
        </p:nvSpPr>
        <p:spPr/>
        <p:txBody>
          <a:bodyPr/>
          <a:lstStyle/>
          <a:p>
            <a:pPr rtl="0"/>
            <a:fld id="{B5CEABB6-07DC-46E8-9B57-56EC44A396E5}" type="slidenum">
              <a:rPr lang="es-ES" noProof="0" smtClean="0"/>
              <a:t>7</a:t>
            </a:fld>
            <a:endParaRPr lang="es-ES" noProof="0"/>
          </a:p>
        </p:txBody>
      </p:sp>
    </p:spTree>
    <p:extLst>
      <p:ext uri="{BB962C8B-B14F-4D97-AF65-F5344CB8AC3E}">
        <p14:creationId xmlns:p14="http://schemas.microsoft.com/office/powerpoint/2010/main" val="378265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83114-3927-7228-CF8E-0234EDC1CCD9}"/>
              </a:ext>
            </a:extLst>
          </p:cNvPr>
          <p:cNvSpPr>
            <a:spLocks noGrp="1"/>
          </p:cNvSpPr>
          <p:nvPr>
            <p:ph type="title"/>
          </p:nvPr>
        </p:nvSpPr>
        <p:spPr>
          <a:xfrm>
            <a:off x="709772" y="446931"/>
            <a:ext cx="9574334" cy="1400530"/>
          </a:xfrm>
        </p:spPr>
        <p:txBody>
          <a:bodyPr/>
          <a:lstStyle/>
          <a:p>
            <a:r>
              <a:rPr lang="es-ES" sz="3600" dirty="0"/>
              <a:t>FACTORES DE PROTECCIÓN INDIVIDUAL</a:t>
            </a:r>
          </a:p>
        </p:txBody>
      </p:sp>
      <p:graphicFrame>
        <p:nvGraphicFramePr>
          <p:cNvPr id="9" name="Marcador de contenido 8">
            <a:extLst>
              <a:ext uri="{FF2B5EF4-FFF2-40B4-BE49-F238E27FC236}">
                <a16:creationId xmlns:a16="http://schemas.microsoft.com/office/drawing/2014/main" id="{51C5A3BA-0719-FC14-D070-D38100DF2EA2}"/>
              </a:ext>
            </a:extLst>
          </p:cNvPr>
          <p:cNvGraphicFramePr>
            <a:graphicFrameLocks noGrp="1"/>
          </p:cNvGraphicFramePr>
          <p:nvPr>
            <p:ph sz="half" idx="2"/>
            <p:extLst>
              <p:ext uri="{D42A27DB-BD31-4B8C-83A1-F6EECF244321}">
                <p14:modId xmlns:p14="http://schemas.microsoft.com/office/powerpoint/2010/main" val="3446006251"/>
              </p:ext>
            </p:extLst>
          </p:nvPr>
        </p:nvGraphicFramePr>
        <p:xfrm>
          <a:off x="5620905" y="1423686"/>
          <a:ext cx="5150734" cy="4968572"/>
        </p:xfrm>
        <a:graphic>
          <a:graphicData uri="http://schemas.openxmlformats.org/drawingml/2006/table">
            <a:tbl>
              <a:tblPr firstRow="1" firstCol="1" bandRow="1">
                <a:tableStyleId>{5C22544A-7EE6-4342-B048-85BDC9FD1C3A}</a:tableStyleId>
              </a:tblPr>
              <a:tblGrid>
                <a:gridCol w="5150734">
                  <a:extLst>
                    <a:ext uri="{9D8B030D-6E8A-4147-A177-3AD203B41FA5}">
                      <a16:colId xmlns:a16="http://schemas.microsoft.com/office/drawing/2014/main" val="3271474190"/>
                    </a:ext>
                  </a:extLst>
                </a:gridCol>
              </a:tblGrid>
              <a:tr h="4968572">
                <a:tc>
                  <a:txBody>
                    <a:bodyPr/>
                    <a:lstStyle/>
                    <a:p>
                      <a:r>
                        <a:rPr lang="es-ES" sz="2400" dirty="0"/>
                        <a:t>- Tener pareja o casarse.</a:t>
                      </a:r>
                    </a:p>
                    <a:p>
                      <a:r>
                        <a:rPr lang="es-ES" sz="2400" dirty="0"/>
                        <a:t>- Interiorización normativa.</a:t>
                      </a:r>
                    </a:p>
                    <a:p>
                      <a:r>
                        <a:rPr lang="es-ES" sz="2400" dirty="0"/>
                        <a:t>- Mayor nivel intelectual.</a:t>
                      </a:r>
                    </a:p>
                    <a:p>
                      <a:r>
                        <a:rPr lang="es-ES" sz="2400" dirty="0"/>
                        <a:t>- Aspiraciones de futuro y de mejora personal.</a:t>
                      </a:r>
                    </a:p>
                    <a:p>
                      <a:r>
                        <a:rPr lang="es-ES" sz="2400" dirty="0"/>
                        <a:t>- Creencia en la conformidad social y el orden moral.</a:t>
                      </a:r>
                    </a:p>
                    <a:p>
                      <a:r>
                        <a:rPr lang="es-ES" sz="2400" dirty="0"/>
                        <a:t>- Tener habilidades para adaptarse a las circunstancias cambiantes de la vida.</a:t>
                      </a:r>
                    </a:p>
                    <a:p>
                      <a:pPr algn="l">
                        <a:lnSpc>
                          <a:spcPct val="105000"/>
                        </a:lnSpc>
                        <a:spcAft>
                          <a:spcPts val="800"/>
                        </a:spcAft>
                      </a:pPr>
                      <a:r>
                        <a:rPr lang="es-ES" sz="2400" dirty="0">
                          <a:effectLst/>
                        </a:rPr>
                        <a:t> </a:t>
                      </a:r>
                      <a:endParaRPr lang="es-ES" sz="1800" dirty="0">
                        <a:effectLst/>
                      </a:endParaRPr>
                    </a:p>
                    <a:p>
                      <a:pPr algn="l">
                        <a:lnSpc>
                          <a:spcPct val="105000"/>
                        </a:lnSpc>
                        <a:spcAft>
                          <a:spcPts val="800"/>
                        </a:spcAft>
                      </a:pPr>
                      <a:r>
                        <a:rPr lang="es-ES" sz="1100" dirty="0">
                          <a:effectLst/>
                        </a:rPr>
                        <a:t> </a:t>
                      </a:r>
                      <a:endParaRPr lang="es-E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397" marR="65397" marT="0" marB="0">
                    <a:solidFill>
                      <a:srgbClr val="00B050"/>
                    </a:solidFill>
                  </a:tcPr>
                </a:tc>
                <a:extLst>
                  <a:ext uri="{0D108BD9-81ED-4DB2-BD59-A6C34878D82A}">
                    <a16:rowId xmlns:a16="http://schemas.microsoft.com/office/drawing/2014/main" val="4085476366"/>
                  </a:ext>
                </a:extLst>
              </a:tr>
            </a:tbl>
          </a:graphicData>
        </a:graphic>
      </p:graphicFrame>
      <p:sp>
        <p:nvSpPr>
          <p:cNvPr id="7" name="Marcador de número de diapositiva 6">
            <a:extLst>
              <a:ext uri="{FF2B5EF4-FFF2-40B4-BE49-F238E27FC236}">
                <a16:creationId xmlns:a16="http://schemas.microsoft.com/office/drawing/2014/main" id="{665FC11A-C8A4-9C63-7628-4C499D78146A}"/>
              </a:ext>
            </a:extLst>
          </p:cNvPr>
          <p:cNvSpPr>
            <a:spLocks noGrp="1"/>
          </p:cNvSpPr>
          <p:nvPr>
            <p:ph type="sldNum" sz="quarter" idx="12"/>
          </p:nvPr>
        </p:nvSpPr>
        <p:spPr/>
        <p:txBody>
          <a:bodyPr/>
          <a:lstStyle/>
          <a:p>
            <a:pPr rtl="0"/>
            <a:fld id="{B5CEABB6-07DC-46E8-9B57-56EC44A396E5}" type="slidenum">
              <a:rPr lang="es-ES" noProof="0" smtClean="0"/>
              <a:t>8</a:t>
            </a:fld>
            <a:endParaRPr lang="es-ES" noProof="0"/>
          </a:p>
        </p:txBody>
      </p:sp>
      <p:graphicFrame>
        <p:nvGraphicFramePr>
          <p:cNvPr id="10" name="Tabla 9">
            <a:extLst>
              <a:ext uri="{FF2B5EF4-FFF2-40B4-BE49-F238E27FC236}">
                <a16:creationId xmlns:a16="http://schemas.microsoft.com/office/drawing/2014/main" id="{44CE2AE0-18A5-4725-DD27-DA6955D060E4}"/>
              </a:ext>
            </a:extLst>
          </p:cNvPr>
          <p:cNvGraphicFramePr>
            <a:graphicFrameLocks noGrp="1"/>
          </p:cNvGraphicFramePr>
          <p:nvPr>
            <p:extLst>
              <p:ext uri="{D42A27DB-BD31-4B8C-83A1-F6EECF244321}">
                <p14:modId xmlns:p14="http://schemas.microsoft.com/office/powerpoint/2010/main" val="792189838"/>
              </p:ext>
            </p:extLst>
          </p:nvPr>
        </p:nvGraphicFramePr>
        <p:xfrm>
          <a:off x="901827" y="1423686"/>
          <a:ext cx="4214184" cy="4968573"/>
        </p:xfrm>
        <a:graphic>
          <a:graphicData uri="http://schemas.openxmlformats.org/drawingml/2006/table">
            <a:tbl>
              <a:tblPr firstRow="1" firstCol="1" bandRow="1">
                <a:tableStyleId>{5C22544A-7EE6-4342-B048-85BDC9FD1C3A}</a:tableStyleId>
              </a:tblPr>
              <a:tblGrid>
                <a:gridCol w="4214184">
                  <a:extLst>
                    <a:ext uri="{9D8B030D-6E8A-4147-A177-3AD203B41FA5}">
                      <a16:colId xmlns:a16="http://schemas.microsoft.com/office/drawing/2014/main" val="2476089448"/>
                    </a:ext>
                  </a:extLst>
                </a:gridCol>
              </a:tblGrid>
              <a:tr h="4968573">
                <a:tc>
                  <a:txBody>
                    <a:bodyPr/>
                    <a:lstStyle/>
                    <a:p>
                      <a:pPr marL="171450" indent="-171450" algn="l">
                        <a:lnSpc>
                          <a:spcPct val="105000"/>
                        </a:lnSpc>
                        <a:spcAft>
                          <a:spcPts val="800"/>
                        </a:spcAft>
                        <a:buFontTx/>
                        <a:buChar char="-"/>
                      </a:pPr>
                      <a:r>
                        <a:rPr lang="es-ES" sz="2400" dirty="0">
                          <a:effectLst/>
                        </a:rPr>
                        <a:t>Desarrollo evolutivo adecuado.</a:t>
                      </a:r>
                    </a:p>
                    <a:p>
                      <a:pPr algn="l">
                        <a:lnSpc>
                          <a:spcPct val="105000"/>
                        </a:lnSpc>
                        <a:spcAft>
                          <a:spcPts val="800"/>
                        </a:spcAft>
                      </a:pPr>
                      <a:r>
                        <a:rPr lang="es-ES" sz="2400" dirty="0">
                          <a:effectLst/>
                        </a:rPr>
                        <a:t>- Temperamento positivo.</a:t>
                      </a:r>
                    </a:p>
                    <a:p>
                      <a:pPr algn="l">
                        <a:lnSpc>
                          <a:spcPct val="105000"/>
                        </a:lnSpc>
                        <a:spcAft>
                          <a:spcPts val="800"/>
                        </a:spcAft>
                      </a:pPr>
                      <a:r>
                        <a:rPr lang="es-ES" sz="2400" dirty="0">
                          <a:effectLst/>
                        </a:rPr>
                        <a:t>- Competencia social.</a:t>
                      </a:r>
                    </a:p>
                    <a:p>
                      <a:pPr algn="l">
                        <a:lnSpc>
                          <a:spcPct val="105000"/>
                        </a:lnSpc>
                        <a:spcAft>
                          <a:spcPts val="800"/>
                        </a:spcAft>
                      </a:pPr>
                      <a:r>
                        <a:rPr lang="es-ES" sz="2400" dirty="0">
                          <a:effectLst/>
                        </a:rPr>
                        <a:t>- Resiliencia.</a:t>
                      </a:r>
                    </a:p>
                    <a:p>
                      <a:pPr algn="l">
                        <a:lnSpc>
                          <a:spcPct val="105000"/>
                        </a:lnSpc>
                        <a:spcAft>
                          <a:spcPts val="800"/>
                        </a:spcAft>
                      </a:pPr>
                      <a:r>
                        <a:rPr lang="es-ES" sz="2400" dirty="0">
                          <a:effectLst/>
                        </a:rPr>
                        <a:t>- Religiosidad.</a:t>
                      </a:r>
                    </a:p>
                    <a:p>
                      <a:pPr algn="l">
                        <a:lnSpc>
                          <a:spcPct val="105000"/>
                        </a:lnSpc>
                        <a:spcAft>
                          <a:spcPts val="800"/>
                        </a:spcAft>
                      </a:pPr>
                      <a:r>
                        <a:rPr lang="es-ES" sz="2400" dirty="0">
                          <a:effectLst/>
                        </a:rPr>
                        <a:t>- Optimismo.</a:t>
                      </a:r>
                    </a:p>
                    <a:p>
                      <a:pPr algn="l">
                        <a:lnSpc>
                          <a:spcPct val="105000"/>
                        </a:lnSpc>
                        <a:spcAft>
                          <a:spcPts val="800"/>
                        </a:spcAft>
                      </a:pPr>
                      <a:r>
                        <a:rPr lang="es-ES" sz="2400" dirty="0">
                          <a:effectLst/>
                        </a:rPr>
                        <a:t>- Hacer voluntariado.</a:t>
                      </a:r>
                    </a:p>
                    <a:p>
                      <a:pPr algn="l">
                        <a:lnSpc>
                          <a:spcPct val="105000"/>
                        </a:lnSpc>
                        <a:spcAft>
                          <a:spcPts val="800"/>
                        </a:spcAft>
                      </a:pPr>
                      <a:r>
                        <a:rPr lang="es-ES" sz="2400" dirty="0">
                          <a:effectLst/>
                        </a:rPr>
                        <a:t>- Tener trabajo.</a:t>
                      </a:r>
                    </a:p>
                    <a:p>
                      <a:pPr algn="l">
                        <a:lnSpc>
                          <a:spcPct val="105000"/>
                        </a:lnSpc>
                        <a:spcAft>
                          <a:spcPts val="800"/>
                        </a:spcAft>
                      </a:pPr>
                      <a:endParaRPr lang="es-ES" sz="900" dirty="0">
                        <a:effectLst/>
                      </a:endParaRPr>
                    </a:p>
                    <a:p>
                      <a:pPr algn="l">
                        <a:lnSpc>
                          <a:spcPct val="105000"/>
                        </a:lnSpc>
                        <a:spcAft>
                          <a:spcPts val="800"/>
                        </a:spcAft>
                      </a:pPr>
                      <a:r>
                        <a:rPr lang="es-ES" sz="1000" dirty="0">
                          <a:effectLst/>
                        </a:rPr>
                        <a:t> </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38" marR="58138" marT="0" marB="0">
                    <a:solidFill>
                      <a:srgbClr val="00B050"/>
                    </a:solidFill>
                  </a:tcPr>
                </a:tc>
                <a:extLst>
                  <a:ext uri="{0D108BD9-81ED-4DB2-BD59-A6C34878D82A}">
                    <a16:rowId xmlns:a16="http://schemas.microsoft.com/office/drawing/2014/main" val="287959687"/>
                  </a:ext>
                </a:extLst>
              </a:tr>
            </a:tbl>
          </a:graphicData>
        </a:graphic>
      </p:graphicFrame>
    </p:spTree>
    <p:extLst>
      <p:ext uri="{BB962C8B-B14F-4D97-AF65-F5344CB8AC3E}">
        <p14:creationId xmlns:p14="http://schemas.microsoft.com/office/powerpoint/2010/main" val="418316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83114-3927-7228-CF8E-0234EDC1CCD9}"/>
              </a:ext>
            </a:extLst>
          </p:cNvPr>
          <p:cNvSpPr>
            <a:spLocks noGrp="1"/>
          </p:cNvSpPr>
          <p:nvPr>
            <p:ph type="title"/>
          </p:nvPr>
        </p:nvSpPr>
        <p:spPr/>
        <p:txBody>
          <a:bodyPr/>
          <a:lstStyle/>
          <a:p>
            <a:r>
              <a:rPr lang="es-ES" dirty="0"/>
              <a:t>FACTORES DE RIESGO FAMILIAR</a:t>
            </a:r>
          </a:p>
        </p:txBody>
      </p:sp>
      <p:sp>
        <p:nvSpPr>
          <p:cNvPr id="3" name="Marcador de contenido 2">
            <a:extLst>
              <a:ext uri="{FF2B5EF4-FFF2-40B4-BE49-F238E27FC236}">
                <a16:creationId xmlns:a16="http://schemas.microsoft.com/office/drawing/2014/main" id="{F72C1BB5-2736-53E2-20D4-EBA0DD3B7106}"/>
              </a:ext>
            </a:extLst>
          </p:cNvPr>
          <p:cNvSpPr>
            <a:spLocks noGrp="1"/>
          </p:cNvSpPr>
          <p:nvPr>
            <p:ph sz="half" idx="1"/>
          </p:nvPr>
        </p:nvSpPr>
        <p:spPr>
          <a:xfrm>
            <a:off x="804662" y="1541300"/>
            <a:ext cx="4618078" cy="4467547"/>
          </a:xfrm>
        </p:spPr>
        <p:txBody>
          <a:bodyPr>
            <a:normAutofit/>
          </a:bodyPr>
          <a:lstStyle/>
          <a:p>
            <a:r>
              <a:rPr lang="es-ES" sz="1900" dirty="0"/>
              <a:t>- Conflicto familiar.</a:t>
            </a:r>
          </a:p>
          <a:p>
            <a:r>
              <a:rPr lang="es-ES" sz="1900" dirty="0"/>
              <a:t>- Desestructuración familiar.</a:t>
            </a:r>
          </a:p>
          <a:p>
            <a:r>
              <a:rPr lang="es-ES" sz="1900" dirty="0"/>
              <a:t>- Baja supervisión familiar.</a:t>
            </a:r>
          </a:p>
          <a:p>
            <a:r>
              <a:rPr lang="es-ES" sz="1900" dirty="0"/>
              <a:t>- Consumo de alcohol y drogas de los padres.</a:t>
            </a:r>
          </a:p>
          <a:p>
            <a:r>
              <a:rPr lang="es-ES" sz="1900" dirty="0"/>
              <a:t>- Historia familiar de conducta antisocial.</a:t>
            </a:r>
          </a:p>
          <a:p>
            <a:r>
              <a:rPr lang="es-ES" sz="1900" dirty="0"/>
              <a:t>- Actitudes parentales favorables a la conduta antisocial.</a:t>
            </a:r>
          </a:p>
          <a:p>
            <a:r>
              <a:rPr lang="es-ES" sz="1900" dirty="0"/>
              <a:t>- Actitudes parentales favorables al consumo de drogas.</a:t>
            </a:r>
          </a:p>
          <a:p>
            <a:endParaRPr lang="es-ES" dirty="0"/>
          </a:p>
        </p:txBody>
      </p:sp>
      <p:sp>
        <p:nvSpPr>
          <p:cNvPr id="4" name="Marcador de contenido 3">
            <a:extLst>
              <a:ext uri="{FF2B5EF4-FFF2-40B4-BE49-F238E27FC236}">
                <a16:creationId xmlns:a16="http://schemas.microsoft.com/office/drawing/2014/main" id="{4396835C-1193-74CC-808B-E69D86A53067}"/>
              </a:ext>
            </a:extLst>
          </p:cNvPr>
          <p:cNvSpPr>
            <a:spLocks noGrp="1"/>
          </p:cNvSpPr>
          <p:nvPr>
            <p:ph sz="half" idx="2"/>
          </p:nvPr>
        </p:nvSpPr>
        <p:spPr>
          <a:xfrm>
            <a:off x="5972797" y="1541300"/>
            <a:ext cx="5468778" cy="4719299"/>
          </a:xfrm>
        </p:spPr>
        <p:txBody>
          <a:bodyPr>
            <a:normAutofit/>
          </a:bodyPr>
          <a:lstStyle/>
          <a:p>
            <a:r>
              <a:rPr lang="es-ES" sz="2200" dirty="0"/>
              <a:t>-</a:t>
            </a:r>
            <a:r>
              <a:rPr lang="es-ES" sz="1800" dirty="0"/>
              <a:t>- Hermanos consumidores de drogas.</a:t>
            </a:r>
          </a:p>
          <a:p>
            <a:r>
              <a:rPr lang="es-ES" sz="1800" dirty="0"/>
              <a:t>- Bajas expectativas de éxito para sus hijos u otros familiares.</a:t>
            </a:r>
          </a:p>
          <a:p>
            <a:r>
              <a:rPr lang="es-ES" sz="1800" dirty="0"/>
              <a:t>- Abuso físico, psicológico o sexual de los padres hacia sus hijos.</a:t>
            </a:r>
          </a:p>
          <a:p>
            <a:r>
              <a:rPr lang="es-ES" sz="1800" dirty="0"/>
              <a:t>- Estilos parentales inadecuados (ej., el estilo indiferente).</a:t>
            </a:r>
          </a:p>
          <a:p>
            <a:r>
              <a:rPr lang="es-ES" sz="1800" dirty="0"/>
              <a:t>- Nivel de comunicación bajo o inexistente en la familia.</a:t>
            </a:r>
          </a:p>
          <a:p>
            <a:r>
              <a:rPr lang="es-ES" sz="1800" dirty="0"/>
              <a:t>- Carencia de familia o no disponer de un apoyo emocional alternativo en la infancia y adolescencia.</a:t>
            </a:r>
          </a:p>
          <a:p>
            <a:endParaRPr lang="es-ES" dirty="0"/>
          </a:p>
        </p:txBody>
      </p:sp>
      <p:sp>
        <p:nvSpPr>
          <p:cNvPr id="7" name="Marcador de número de diapositiva 6">
            <a:extLst>
              <a:ext uri="{FF2B5EF4-FFF2-40B4-BE49-F238E27FC236}">
                <a16:creationId xmlns:a16="http://schemas.microsoft.com/office/drawing/2014/main" id="{665FC11A-C8A4-9C63-7628-4C499D78146A}"/>
              </a:ext>
            </a:extLst>
          </p:cNvPr>
          <p:cNvSpPr>
            <a:spLocks noGrp="1"/>
          </p:cNvSpPr>
          <p:nvPr>
            <p:ph type="sldNum" sz="quarter" idx="12"/>
          </p:nvPr>
        </p:nvSpPr>
        <p:spPr/>
        <p:txBody>
          <a:bodyPr/>
          <a:lstStyle/>
          <a:p>
            <a:pPr rtl="0"/>
            <a:fld id="{B5CEABB6-07DC-46E8-9B57-56EC44A396E5}" type="slidenum">
              <a:rPr lang="es-ES" noProof="0" smtClean="0"/>
              <a:t>9</a:t>
            </a:fld>
            <a:endParaRPr lang="es-ES" noProof="0"/>
          </a:p>
        </p:txBody>
      </p:sp>
    </p:spTree>
    <p:extLst>
      <p:ext uri="{BB962C8B-B14F-4D97-AF65-F5344CB8AC3E}">
        <p14:creationId xmlns:p14="http://schemas.microsoft.com/office/powerpoint/2010/main" val="65139282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TM10001114[[fn=Galería]]</Template>
  <TotalTime>391</TotalTime>
  <Words>3556</Words>
  <Application>Microsoft Office PowerPoint</Application>
  <PresentationFormat>Panorámica</PresentationFormat>
  <Paragraphs>300</Paragraphs>
  <Slides>46</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46</vt:i4>
      </vt:variant>
    </vt:vector>
  </HeadingPairs>
  <TitlesOfParts>
    <vt:vector size="55" baseType="lpstr">
      <vt:lpstr>Arial</vt:lpstr>
      <vt:lpstr>Calibri</vt:lpstr>
      <vt:lpstr>Century Gothic</vt:lpstr>
      <vt:lpstr>Gill Sans MT</vt:lpstr>
      <vt:lpstr>Gill Sans Nova</vt:lpstr>
      <vt:lpstr>Wingdings</vt:lpstr>
      <vt:lpstr>Wingdings 3</vt:lpstr>
      <vt:lpstr>Galería</vt:lpstr>
      <vt:lpstr>Ion</vt:lpstr>
      <vt:lpstr>PREVENCIÓN DESDE  LAS FAMILIAS</vt:lpstr>
      <vt:lpstr>indice</vt:lpstr>
      <vt:lpstr>Papel de la familia en la prevención del consumo de drogas y otras adiciones </vt:lpstr>
      <vt:lpstr>¿por qué hacer prevención familiar en drogodependencias?</vt:lpstr>
      <vt:lpstr>Aspectos a tener en cuenta  en la prevención familiar</vt:lpstr>
      <vt:lpstr>FACTORES DE RIESGO Y DE PROTECCIÓN EN LAS FAMILIAS</vt:lpstr>
      <vt:lpstr>FACTORES DE RIESGO INDIVIDUAL</vt:lpstr>
      <vt:lpstr>FACTORES DE PROTECCIÓN INDIVIDUAL</vt:lpstr>
      <vt:lpstr>FACTORES DE RIESGO FAMILIAR</vt:lpstr>
      <vt:lpstr>FACTORES DE PROTECCIÓN FAMILIAR</vt:lpstr>
      <vt:lpstr>LOS ESTILOS PARENTALES EN LA PREVENCIÓN DE ADICCIONES  EN LAS FAMILIAS</vt:lpstr>
      <vt:lpstr>ESTILOS PARENTALES</vt:lpstr>
      <vt:lpstr>ESTILOS PARENTALES</vt:lpstr>
      <vt:lpstr>Presentación de PowerPoint</vt:lpstr>
      <vt:lpstr>CARCTERÍSTICAS DE CADA ESTILO PARENTAL (Craig, 1997)</vt:lpstr>
      <vt:lpstr>CARCTERÍSTICAS DE CADA ESTILO PARENTAL (Craig, 1997)</vt:lpstr>
      <vt:lpstr>CARCTERÍSTICAS DE CADA ESTILO PARENTAL (Craig, 1997)</vt:lpstr>
      <vt:lpstr>CARCTERÍSTICAS DE CADA ESTILO PARENTAL (Craig, 1997)</vt:lpstr>
      <vt:lpstr>CONSUMO DE DROGAS</vt:lpstr>
      <vt:lpstr>  ¿CUÁL ES EL MEJOR ESTILO EDUCATIVO  EN ESPAÑA?</vt:lpstr>
      <vt:lpstr>Presentación de PowerPoint</vt:lpstr>
      <vt:lpstr>POR TANTO, </vt:lpstr>
      <vt:lpstr>POR ELLO</vt:lpstr>
      <vt:lpstr>POR ELLO</vt:lpstr>
      <vt:lpstr>COMPONENTES DE LA PREVENCIÓN FAMILIAR  EFECTIVA</vt:lpstr>
      <vt:lpstr>¿por qué hacer prevención familiar en drogodependencias?</vt:lpstr>
      <vt:lpstr>Aproximaciones a la prevención familiar</vt:lpstr>
      <vt:lpstr>Aproximaciones a la prevención familiar</vt:lpstr>
      <vt:lpstr>Elementos de un programa preventivo familiar eficaz (Small y huser, 2016)</vt:lpstr>
      <vt:lpstr>Elementos de un programa preventivo familiar eficaz (Small y huser, 2016)</vt:lpstr>
      <vt:lpstr>Elementos de un programa preventivo familiar eficaz (Small y huser, 2016)</vt:lpstr>
      <vt:lpstr>Elementos de un programa preventivo familiar eficaz (Small y huser, 2016)</vt:lpstr>
      <vt:lpstr>Principios de UNODC (2009) para un buen programa de entrenamiento en habilidades familiares.</vt:lpstr>
      <vt:lpstr>Principios de UNODC (2009) para un buen programa de entrenamiento en habilidades familiares.</vt:lpstr>
      <vt:lpstr>Principios de UNODC (2009) para un buen programa de entrenamiento en habilidades familiares.</vt:lpstr>
      <vt:lpstr>Ejemplos de programas preventivos eficaces</vt:lpstr>
      <vt:lpstr>PROGRAMA PROTEGO</vt:lpstr>
      <vt:lpstr>PROGRAMA PROTEGO</vt:lpstr>
      <vt:lpstr>PROGRAMA PROTEGO</vt:lpstr>
      <vt:lpstr>LA EFICACI A DE LA  PREVENCIÓN FAMILIAR</vt:lpstr>
      <vt:lpstr>EFICACIA</vt:lpstr>
      <vt:lpstr>eficacia</vt:lpstr>
      <vt:lpstr>Presentación de PowerPoint</vt:lpstr>
      <vt:lpstr>Fernández Hermida et al. (2010, pág. 39).</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PREVENCIÓN EN EL ÁMBITO EDUCATIVO</dc:title>
  <dc:creator>BECOÑA IGLESIAS ELISARDO</dc:creator>
  <cp:lastModifiedBy>BECOÑA IGLESIAS ELISARDO</cp:lastModifiedBy>
  <cp:revision>7</cp:revision>
  <cp:lastPrinted>2023-09-05T16:29:46Z</cp:lastPrinted>
  <dcterms:created xsi:type="dcterms:W3CDTF">2022-05-28T11:12:21Z</dcterms:created>
  <dcterms:modified xsi:type="dcterms:W3CDTF">2023-09-14T14:46:12Z</dcterms:modified>
</cp:coreProperties>
</file>